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71" r:id="rId5"/>
    <p:sldId id="272" r:id="rId6"/>
    <p:sldId id="273" r:id="rId7"/>
    <p:sldId id="274" r:id="rId8"/>
    <p:sldId id="275" r:id="rId9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5"/>
    <p:restoredTop sz="63889"/>
  </p:normalViewPr>
  <p:slideViewPr>
    <p:cSldViewPr snapToGrid="0">
      <p:cViewPr varScale="1">
        <p:scale>
          <a:sx n="84" d="100"/>
          <a:sy n="84" d="100"/>
        </p:scale>
        <p:origin x="1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91872-A7BC-E14C-B34C-E20FB97F127D}" type="datetimeFigureOut">
              <a:rPr lang="en-SI" smtClean="0"/>
              <a:t>22. 9. 25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2F46D-BA48-5743-BE85-89D462FB773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0758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2F46D-BA48-5743-BE85-89D462FB7733}" type="slidenum">
              <a:rPr lang="en-SI" smtClean="0"/>
              <a:t>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4280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2F46D-BA48-5743-BE85-89D462FB7733}" type="slidenum">
              <a:rPr lang="en-SI" smtClean="0"/>
              <a:t>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6526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2F46D-BA48-5743-BE85-89D462FB7733}" type="slidenum">
              <a:rPr lang="en-SI" smtClean="0"/>
              <a:t>3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31656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1C62A-2C12-3FBA-9786-665081F8E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80FF93-9DB3-E04A-9504-D7959BCE2D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C4326C-1CA2-D981-F854-E03C15672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I</a:t>
            </a:r>
            <a:r>
              <a:rPr lang="en-SI" dirty="0"/>
              <a:t>mage: adversarial glasses trick facial recognition. This is an example of a black-box attack: usually, attackers 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rain their own model locally, generate adversarial examples that bypass it, then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them to the real system. The result is that their face image is falsely recognized as someone else</a:t>
            </a:r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D1C55-0430-2436-E40A-F9CAD3CF0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2F46D-BA48-5743-BE85-89D462FB7733}" type="slidenum">
              <a:rPr lang="en-SI" smtClean="0"/>
              <a:t>4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95869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95B52-D2E6-08E6-7F67-9AEBC4850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EC31BC-4A8D-C1BC-B199-66C2E4CDEF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35C2B4-B143-964B-D9C7-E1C31D806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I</a:t>
            </a:r>
            <a:r>
              <a:rPr lang="en-SI" dirty="0"/>
              <a:t>mage: in the middle, we have the perturbation;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Computed using the gradient of the loss from the input image, multiplied by a small constant epsilon</a:t>
            </a:r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A224C-2D2A-C7FB-0A74-AEC7F6C55D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2F46D-BA48-5743-BE85-89D462FB7733}" type="slidenum">
              <a:rPr lang="en-SI" smtClean="0"/>
              <a:t>5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851893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9C1D7-4E1F-70E4-8644-1077B54CF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65605E-0AFD-BBC7-054F-604A0FC26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7A6F3D-31BD-6CFC-76E1-FB4F22562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Ensembles reduce this effect, since the attacker must craft examples that are adversarial 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 multiple models simultaneously</a:t>
            </a:r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524AD-23D5-346D-9936-8BC8D0731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2F46D-BA48-5743-BE85-89D462FB7733}" type="slidenum">
              <a:rPr lang="en-SI" smtClean="0"/>
              <a:t>6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011664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6B27F-83A8-5D22-F33C-976862C53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554A13-9556-3012-E3D7-CA90C8859B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BF9987-8288-8459-453F-0CE8944F9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897F8-DE18-6ED9-EAAD-97D37D922F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2F46D-BA48-5743-BE85-89D462FB7733}" type="slidenum">
              <a:rPr lang="en-SI" smtClean="0"/>
              <a:t>7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076270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AA6F8-D658-079A-0263-9179D9007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DA2E50-DE58-D0D7-C0AF-3B69100D37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A2D6C0-B760-FB85-EB22-48A824F7B7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70835-333E-5F5D-30AA-0F648F1683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2F46D-BA48-5743-BE85-89D462FB7733}" type="slidenum">
              <a:rPr lang="en-SI" smtClean="0"/>
              <a:t>8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84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5B4E-1FE2-98F1-03C0-EA51B0D7D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65817-1687-BF9C-6BC6-4BF1F66DF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269E8-33AA-0CE3-9284-FE0C94E84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53C9-4BFF-914C-B04E-D393EA102FA7}" type="datetimeFigureOut">
              <a:rPr lang="en-SI" smtClean="0"/>
              <a:t>22. 9. 25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00619-D768-F570-7751-533E4BDE8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0BD3-A01F-E09B-1175-56723928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0C9D-0C95-0D42-9BEC-B56886C711E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3126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BB77D-C220-79AA-DFF7-C598376D9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C4C0F-0566-341F-359F-117528779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A5067-A816-EA54-0189-500382164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53C9-4BFF-914C-B04E-D393EA102FA7}" type="datetimeFigureOut">
              <a:rPr lang="en-SI" smtClean="0"/>
              <a:t>22. 9. 25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9FED9-7152-DBE2-9CCF-3FE5F10F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0E72B-69AE-687F-A828-F47510EF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0C9D-0C95-0D42-9BEC-B56886C711E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8904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3C2433-1401-6185-0A90-C5913DA11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F06C46-D517-C689-78BA-208FCBD5B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96ABC-EC4E-6A7A-26CE-D288928AB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53C9-4BFF-914C-B04E-D393EA102FA7}" type="datetimeFigureOut">
              <a:rPr lang="en-SI" smtClean="0"/>
              <a:t>22. 9. 25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E07A7-F360-2F10-3585-069AD15E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541BC-7EE2-9406-4244-798DF90B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0C9D-0C95-0D42-9BEC-B56886C711E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04770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3F110-C6FD-23CC-AD60-0AD217CE3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8FB7B-675F-9DC9-D9CE-F24008133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421E5-38C3-22CC-2F45-25A71705C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53C9-4BFF-914C-B04E-D393EA102FA7}" type="datetimeFigureOut">
              <a:rPr lang="en-SI" smtClean="0"/>
              <a:t>22. 9. 25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D03B0-E116-AE30-8790-DE6D7EF6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4B47C-9776-7811-A7A6-6FBA6DF2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0C9D-0C95-0D42-9BEC-B56886C711E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4306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18A79-7023-4E49-E1B7-F8AE7126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4CDFE-21AE-620E-17A3-3E59102D9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9B893-D46C-17D3-012A-FB13998CA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53C9-4BFF-914C-B04E-D393EA102FA7}" type="datetimeFigureOut">
              <a:rPr lang="en-SI" smtClean="0"/>
              <a:t>22. 9. 25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65360-EAD5-CC8C-25CF-E6F8CE430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21B53-6C0A-775F-A242-69117FDB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0C9D-0C95-0D42-9BEC-B56886C711E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0534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B7B6-E01D-62D7-EB2A-DCC302840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EE89E-2364-B608-037D-854EA3349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2E8DC-849E-5788-1079-C52032BFE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EE865-11EE-3FCB-2C39-0B3B64C6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53C9-4BFF-914C-B04E-D393EA102FA7}" type="datetimeFigureOut">
              <a:rPr lang="en-SI" smtClean="0"/>
              <a:t>22. 9. 25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3AA0F-ABC1-687C-58A8-ECC400031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A6C2C-E5BF-81ED-892C-9AE076CD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0C9D-0C95-0D42-9BEC-B56886C711E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99877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C0F4-C532-64CC-DFEA-48A52B587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45187-B017-C216-DA64-A547BE41E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6AFF62-450D-4E29-08AD-DC2599F5E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E9A3B-3DDC-3DB2-F1C7-A4BC6E9387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F17AF-9E3E-54C1-0052-46D450A46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79E4F7-8645-BCBA-441D-AC73CDBEF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53C9-4BFF-914C-B04E-D393EA102FA7}" type="datetimeFigureOut">
              <a:rPr lang="en-SI" smtClean="0"/>
              <a:t>22. 9. 25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90D68D-3C99-1201-E255-6858307DF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E208B9-0C7B-AC67-81B5-81107D274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0C9D-0C95-0D42-9BEC-B56886C711E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5322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3CD29-22D5-F2D5-A53C-E57DD71A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BC2FAC-2302-BA8A-3053-56AE7CCF7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53C9-4BFF-914C-B04E-D393EA102FA7}" type="datetimeFigureOut">
              <a:rPr lang="en-SI" smtClean="0"/>
              <a:t>22. 9. 25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5C25E-A69C-7CA1-936C-0F68D40F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60AB0-9FA2-55A1-C670-EFA41434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0C9D-0C95-0D42-9BEC-B56886C711E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2139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4C7312-5AF5-E289-32D9-B04E1F64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53C9-4BFF-914C-B04E-D393EA102FA7}" type="datetimeFigureOut">
              <a:rPr lang="en-SI" smtClean="0"/>
              <a:t>22. 9. 25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87EB2F-B800-8941-29ED-CB3B58AE1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5EAC-8890-0903-EAB5-1B0970F8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0C9D-0C95-0D42-9BEC-B56886C711E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1373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E2744-D226-D9CC-D7ED-2CB869F7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E9B8B-F60F-A0BF-D98B-912B6DB96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F9FB9-09ED-F7DE-8D6A-3F5E11E68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6884D-3212-F9C9-99F0-217081D23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53C9-4BFF-914C-B04E-D393EA102FA7}" type="datetimeFigureOut">
              <a:rPr lang="en-SI" smtClean="0"/>
              <a:t>22. 9. 25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E85A5-874E-0B39-7514-4796B7E35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17346-00A1-AF48-8094-BA8AC3BD1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0C9D-0C95-0D42-9BEC-B56886C711E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90359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488E-63EF-6AF8-684A-A357163F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EA5179-1042-AB3B-CF30-A1223DB4E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EA9BB-BDCB-A18E-30FF-A66852B80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892CE-A1EB-052B-A0F4-92F47F9AF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53C9-4BFF-914C-B04E-D393EA102FA7}" type="datetimeFigureOut">
              <a:rPr lang="en-SI" smtClean="0"/>
              <a:t>22. 9. 25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63746-379C-FDA3-3293-553C0AFC7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B9EE1-A283-B870-6A77-44BDBC75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0C9D-0C95-0D42-9BEC-B56886C711E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0957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E2FC9F-8D1C-C3A2-1741-2F0B3EFBC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9AC37-D40B-66FB-4D17-B62264DB5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1195E-0903-81FE-0580-ABD27646B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B753C9-4BFF-914C-B04E-D393EA102FA7}" type="datetimeFigureOut">
              <a:rPr lang="en-SI" smtClean="0"/>
              <a:t>22. 9. 25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816DE-1467-01E6-1EA1-9AA4DB458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34CF5-BD48-8712-88B6-611C0D3BF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510C9D-0C95-0D42-9BEC-B56886C711E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1669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F05ACD0-FF4A-4F8F-B5C5-6A4EBD0D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9AFA28-B5ED-4346-9AF7-68A157F16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067CE-BD76-02E2-9F09-A7966A546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2607" y="613067"/>
            <a:ext cx="4561369" cy="2346229"/>
          </a:xfrm>
        </p:spPr>
        <p:txBody>
          <a:bodyPr anchor="b">
            <a:normAutofit/>
          </a:bodyPr>
          <a:lstStyle/>
          <a:p>
            <a:r>
              <a:rPr lang="en-SI" sz="4800" dirty="0">
                <a:solidFill>
                  <a:srgbClr val="595959"/>
                </a:solidFill>
              </a:rPr>
              <a:t>ESSAI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78E5E-8C00-9526-EB0D-BE1C601CA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2607" y="3293848"/>
            <a:ext cx="4561369" cy="1416090"/>
          </a:xfrm>
        </p:spPr>
        <p:txBody>
          <a:bodyPr anchor="t">
            <a:normAutofit/>
          </a:bodyPr>
          <a:lstStyle/>
          <a:p>
            <a:r>
              <a:rPr lang="en-GB" sz="2000" dirty="0">
                <a:solidFill>
                  <a:srgbClr val="595959"/>
                </a:solidFill>
              </a:rPr>
              <a:t>3rd European Summer School on Artificial Intelligence</a:t>
            </a:r>
          </a:p>
          <a:p>
            <a:r>
              <a:rPr lang="en-GB" sz="2000" dirty="0">
                <a:solidFill>
                  <a:srgbClr val="595959"/>
                </a:solidFill>
              </a:rPr>
              <a:t>Bratislava, Slovakia</a:t>
            </a:r>
          </a:p>
          <a:p>
            <a:endParaRPr lang="en-SI" sz="2000" dirty="0">
              <a:solidFill>
                <a:srgbClr val="59595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701A3-BE39-081A-A67B-12E57978FDAF}"/>
              </a:ext>
            </a:extLst>
          </p:cNvPr>
          <p:cNvSpPr txBox="1"/>
          <p:nvPr/>
        </p:nvSpPr>
        <p:spPr>
          <a:xfrm>
            <a:off x="5393635" y="57514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59CD0-2FCF-50C5-4B4F-C2DF18152FE4}"/>
              </a:ext>
            </a:extLst>
          </p:cNvPr>
          <p:cNvSpPr txBox="1"/>
          <p:nvPr/>
        </p:nvSpPr>
        <p:spPr>
          <a:xfrm>
            <a:off x="4810539" y="56851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/>
          </a:p>
        </p:txBody>
      </p:sp>
      <p:pic>
        <p:nvPicPr>
          <p:cNvPr id="5" name="Picture 4" descr="A white background with orange text&#10;&#10;AI-generated content may be incorrect.">
            <a:extLst>
              <a:ext uri="{FF2B5EF4-FFF2-40B4-BE49-F238E27FC236}">
                <a16:creationId xmlns:a16="http://schemas.microsoft.com/office/drawing/2014/main" id="{321F8221-D071-C5E5-4F64-6A69D4D25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976" y="2269630"/>
            <a:ext cx="4995676" cy="20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88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20F37-B00D-5A26-85CF-169757846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SI" sz="3600" dirty="0"/>
              <a:t>General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FA5CC-E0F5-0BC6-A01F-3A667DE39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4960" cy="4303464"/>
          </a:xfrm>
        </p:spPr>
        <p:txBody>
          <a:bodyPr>
            <a:normAutofit/>
          </a:bodyPr>
          <a:lstStyle/>
          <a:p>
            <a:r>
              <a:rPr lang="en-GB" sz="2000" dirty="0"/>
              <a:t>A</a:t>
            </a:r>
            <a:r>
              <a:rPr lang="en-SI" sz="2000" dirty="0"/>
              <a:t>nnual AI summer school</a:t>
            </a:r>
          </a:p>
          <a:p>
            <a:r>
              <a:rPr lang="en-GB" sz="2000" dirty="0"/>
              <a:t>Target audience: </a:t>
            </a:r>
          </a:p>
          <a:p>
            <a:pPr lvl="1"/>
            <a:r>
              <a:rPr lang="en-GB" sz="2000" dirty="0"/>
              <a:t>PhD students</a:t>
            </a:r>
          </a:p>
          <a:p>
            <a:pPr lvl="1"/>
            <a:r>
              <a:rPr lang="en-GB" sz="2000" dirty="0"/>
              <a:t>Y</a:t>
            </a:r>
            <a:r>
              <a:rPr lang="en-SI" sz="2000" dirty="0"/>
              <a:t>oung researchers</a:t>
            </a:r>
          </a:p>
          <a:p>
            <a:r>
              <a:rPr lang="en-GB" sz="2000" dirty="0"/>
              <a:t>5-day intensive program</a:t>
            </a:r>
          </a:p>
          <a:p>
            <a:r>
              <a:rPr lang="en-GB" sz="2000" dirty="0"/>
              <a:t>Multiple </a:t>
            </a:r>
            <a:r>
              <a:rPr lang="en-GB" sz="2000" b="1" dirty="0"/>
              <a:t>parallel tracks </a:t>
            </a:r>
            <a:r>
              <a:rPr lang="en-GB" sz="2000" dirty="0"/>
              <a:t>each day</a:t>
            </a:r>
          </a:p>
          <a:p>
            <a:pPr lvl="1"/>
            <a:r>
              <a:rPr lang="en-GB" sz="1600" dirty="0"/>
              <a:t>Morning sessions</a:t>
            </a:r>
          </a:p>
          <a:p>
            <a:pPr lvl="1"/>
            <a:r>
              <a:rPr lang="en-GB" sz="1600" dirty="0"/>
              <a:t>Afternoon tutorials</a:t>
            </a:r>
          </a:p>
          <a:p>
            <a:pPr lvl="1"/>
            <a:r>
              <a:rPr lang="en-GB" sz="1600" dirty="0"/>
              <a:t>&gt; 30 lectures</a:t>
            </a:r>
          </a:p>
          <a:p>
            <a:pPr lvl="1"/>
            <a:r>
              <a:rPr lang="en-GB" sz="1600" dirty="0"/>
              <a:t>Diverse fields</a:t>
            </a:r>
          </a:p>
          <a:p>
            <a:pPr lvl="1"/>
            <a:r>
              <a:rPr lang="en-GB" sz="1600" dirty="0"/>
              <a:t>Social events</a:t>
            </a:r>
          </a:p>
        </p:txBody>
      </p:sp>
      <p:pic>
        <p:nvPicPr>
          <p:cNvPr id="6" name="Picture 5" descr="A large white building with a red roof with Bratislava Castle in the background&#10;&#10;AI-generated content may be incorrect.">
            <a:extLst>
              <a:ext uri="{FF2B5EF4-FFF2-40B4-BE49-F238E27FC236}">
                <a16:creationId xmlns:a16="http://schemas.microsoft.com/office/drawing/2014/main" id="{89616C05-CF8D-FA48-799E-C6A766825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160" y="1654344"/>
            <a:ext cx="5253990" cy="322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6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8BE59-0A64-10FE-B389-747CEF8E5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AI For Security: Exploring Adversarial Learning And The Transferability Of Adversarial Attacks</a:t>
            </a:r>
            <a:endParaRPr lang="en-SI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A5911-8D8B-A679-9003-7388A362C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I" sz="2000" b="1" dirty="0"/>
              <a:t>Focus &amp; goals</a:t>
            </a:r>
          </a:p>
          <a:p>
            <a:r>
              <a:rPr lang="en-GB" sz="2000" dirty="0"/>
              <a:t>Understanding and defending against adversarial attacks in AI systems</a:t>
            </a:r>
          </a:p>
          <a:p>
            <a:r>
              <a:rPr lang="en-GB" sz="2000" dirty="0"/>
              <a:t>Adversarial attack:</a:t>
            </a:r>
          </a:p>
          <a:p>
            <a:pPr lvl="1"/>
            <a:r>
              <a:rPr lang="en-GB" sz="1600" dirty="0"/>
              <a:t>= When someone intentionally manipulates the input to an AI model in a subtle way that causes the model to make a mistake</a:t>
            </a:r>
          </a:p>
          <a:p>
            <a:pPr lvl="1"/>
            <a:r>
              <a:rPr lang="en-GB" sz="1600" dirty="0"/>
              <a:t>Intentional, small changes</a:t>
            </a:r>
          </a:p>
          <a:p>
            <a:r>
              <a:rPr lang="en-GB" sz="2000" dirty="0"/>
              <a:t>Assess vulnerabilities of neural networks</a:t>
            </a:r>
          </a:p>
          <a:p>
            <a:r>
              <a:rPr lang="en-GB" sz="2000" dirty="0"/>
              <a:t>Understand real-world threats</a:t>
            </a:r>
          </a:p>
          <a:p>
            <a:pPr lvl="1"/>
            <a:r>
              <a:rPr lang="en-GB" sz="1600" dirty="0"/>
              <a:t>Autonomous vehicles</a:t>
            </a:r>
            <a:endParaRPr lang="en-GB" sz="2000" dirty="0"/>
          </a:p>
          <a:p>
            <a:r>
              <a:rPr lang="en-GB" sz="2000" dirty="0"/>
              <a:t>Improve security</a:t>
            </a:r>
          </a:p>
        </p:txBody>
      </p:sp>
      <p:pic>
        <p:nvPicPr>
          <p:cNvPr id="1028" name="Picture 4" descr="Defense against adversarial attacks in traffic sign images identification  based on 5G | EURASIP Journal on Wireless Communications and Networking |  Full Text">
            <a:extLst>
              <a:ext uri="{FF2B5EF4-FFF2-40B4-BE49-F238E27FC236}">
                <a16:creationId xmlns:a16="http://schemas.microsoft.com/office/drawing/2014/main" id="{3B542695-8323-D6EF-CCA3-EC3066D02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80" y="4363212"/>
            <a:ext cx="6233160" cy="212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2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F5A3C-9349-D23A-7352-115B0844C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2BED2-AFC8-0B8E-AA31-6532457F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AI For Security: Exploring Adversarial Learning And The Transferability Of Adversarial Attacks</a:t>
            </a:r>
            <a:endParaRPr lang="en-SI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974D3-3C82-B2EA-F71C-793680308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I" sz="2000" b="1" dirty="0"/>
              <a:t>Theoretical foundations</a:t>
            </a:r>
          </a:p>
          <a:p>
            <a:r>
              <a:rPr lang="en-GB" sz="2000" dirty="0"/>
              <a:t>Basics of CNNs </a:t>
            </a:r>
            <a:endParaRPr lang="en-GB" sz="1600" dirty="0"/>
          </a:p>
          <a:p>
            <a:r>
              <a:rPr lang="en-GB" sz="2000" dirty="0"/>
              <a:t>White-box vs. black-box adversarial attacks</a:t>
            </a:r>
          </a:p>
          <a:p>
            <a:pPr lvl="1"/>
            <a:r>
              <a:rPr lang="en-GB" sz="1600" dirty="0"/>
              <a:t>White-box = The attacker knows the model’s architecture and parameters </a:t>
            </a:r>
            <a:r>
              <a:rPr lang="en-GB" sz="1600" dirty="0">
                <a:sym typeface="Wingdings" pitchFamily="2" charset="2"/>
              </a:rPr>
              <a:t> open-source models are more exposed to risk</a:t>
            </a:r>
          </a:p>
          <a:p>
            <a:pPr lvl="1"/>
            <a:r>
              <a:rPr lang="en-GB" sz="1600" dirty="0"/>
              <a:t>Black-box = The attacker only sees the model’s outputs and crafts attacks without additional knowledge</a:t>
            </a:r>
          </a:p>
          <a:p>
            <a:pPr lvl="1"/>
            <a:r>
              <a:rPr lang="en-GB" sz="1600" dirty="0"/>
              <a:t>Transferability = crafting adversarial examples on surrogate model + test on target</a:t>
            </a:r>
          </a:p>
          <a:p>
            <a:pPr lvl="1"/>
            <a:r>
              <a:rPr lang="en-GB" sz="1600" dirty="0"/>
              <a:t>Black-box attacks are more common and realistic</a:t>
            </a:r>
            <a:endParaRPr lang="en-GB" sz="1200" dirty="0"/>
          </a:p>
        </p:txBody>
      </p:sp>
      <p:pic>
        <p:nvPicPr>
          <p:cNvPr id="3074" name="Picture 2" descr="Adversarial Eyeglasses to Trick Facial Recognition | by Mike Chaykowsky |  TDS Archive | Medium">
            <a:extLst>
              <a:ext uri="{FF2B5EF4-FFF2-40B4-BE49-F238E27FC236}">
                <a16:creationId xmlns:a16="http://schemas.microsoft.com/office/drawing/2014/main" id="{BC822277-3C44-85EA-1E5F-8522C12ED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43400"/>
            <a:ext cx="7248066" cy="232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20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81D18-9664-DDFA-FCCE-D519945BB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B133E-CC02-3AE8-7F3F-84DB1194F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AI For Security: Exploring Adversarial Learning And The Transferability Of Adversarial Attacks</a:t>
            </a:r>
            <a:endParaRPr lang="en-SI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698FE-29F5-EBD0-8228-0D1E1DAD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Fast Gradient Sign Method (FGSM)</a:t>
            </a:r>
          </a:p>
          <a:p>
            <a:r>
              <a:rPr lang="en-GB" sz="2000" dirty="0"/>
              <a:t>Simplest way to generate adversarial examples</a:t>
            </a:r>
          </a:p>
          <a:p>
            <a:r>
              <a:rPr lang="en-GB" sz="2000" dirty="0"/>
              <a:t>White-box attack</a:t>
            </a:r>
          </a:p>
          <a:p>
            <a:r>
              <a:rPr lang="en-GB" sz="2000" dirty="0"/>
              <a:t>Idea: use model’s gradients to craft a small but harmful perturbation</a:t>
            </a:r>
            <a:endParaRPr lang="en-GB" sz="1600" dirty="0"/>
          </a:p>
          <a:p>
            <a:r>
              <a:rPr lang="en-GB" sz="2000" dirty="0"/>
              <a:t>FGSM computes the gradient of the loss with respect to the input image </a:t>
            </a:r>
            <a:r>
              <a:rPr lang="en-GB" sz="2000" dirty="0">
                <a:sym typeface="Wingdings" pitchFamily="2" charset="2"/>
              </a:rPr>
              <a:t> How to change each pixel to increase the loss</a:t>
            </a:r>
          </a:p>
          <a:p>
            <a:r>
              <a:rPr lang="en-GB" sz="2000" dirty="0">
                <a:sym typeface="Wingdings" pitchFamily="2" charset="2"/>
              </a:rPr>
              <a:t>Transferable (to fool other models)</a:t>
            </a:r>
            <a:endParaRPr lang="en-GB" sz="2000" dirty="0"/>
          </a:p>
        </p:txBody>
      </p:sp>
      <p:pic>
        <p:nvPicPr>
          <p:cNvPr id="5122" name="Picture 2" descr="Adversarial example using FGSM | TensorFlow Core">
            <a:extLst>
              <a:ext uri="{FF2B5EF4-FFF2-40B4-BE49-F238E27FC236}">
                <a16:creationId xmlns:a16="http://schemas.microsoft.com/office/drawing/2014/main" id="{4F29F48A-10BA-137C-EB19-DEE36A4BC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680" y="4001294"/>
            <a:ext cx="6471920" cy="260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92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D7F63-995D-BA23-C5CB-2662C8CE6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A45C-3193-537D-CDAE-6DA3BCB63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AI For Security: Exploring Adversarial Learning And The Transferability Of Adversarial Attacks</a:t>
            </a:r>
            <a:endParaRPr lang="en-SI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33A22-5DFF-ADD9-4E32-2AA9E34F8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Example</a:t>
            </a:r>
          </a:p>
          <a:p>
            <a:r>
              <a:rPr lang="en-GB" sz="2000" dirty="0"/>
              <a:t>Classification problem</a:t>
            </a:r>
          </a:p>
          <a:p>
            <a:pPr lvl="1"/>
            <a:r>
              <a:rPr lang="en-GB" sz="1600" dirty="0"/>
              <a:t>3 class (horse, cat, chicken)</a:t>
            </a:r>
          </a:p>
          <a:p>
            <a:r>
              <a:rPr lang="en-GB" sz="2000" dirty="0"/>
              <a:t>Train CNN for prediction</a:t>
            </a:r>
          </a:p>
          <a:p>
            <a:r>
              <a:rPr lang="en-GB" sz="2000" dirty="0"/>
              <a:t>Attack it using FGSM</a:t>
            </a:r>
          </a:p>
          <a:p>
            <a:r>
              <a:rPr lang="en-GB" sz="2000" dirty="0"/>
              <a:t>Try to improve the model to make it more secure</a:t>
            </a:r>
          </a:p>
          <a:p>
            <a:r>
              <a:rPr lang="en-GB" sz="2000" dirty="0"/>
              <a:t>Best defences against such attacks:</a:t>
            </a:r>
          </a:p>
          <a:p>
            <a:pPr lvl="1"/>
            <a:r>
              <a:rPr lang="en-GB" sz="1600" dirty="0"/>
              <a:t>Adversarial training (train also on </a:t>
            </a:r>
            <a:r>
              <a:rPr lang="en-GB" sz="1600" dirty="0" err="1"/>
              <a:t>adversarially</a:t>
            </a:r>
            <a:r>
              <a:rPr lang="en-GB" sz="1600" dirty="0"/>
              <a:t> perturbed examples)</a:t>
            </a:r>
          </a:p>
          <a:p>
            <a:pPr lvl="1"/>
            <a:r>
              <a:rPr lang="en-GB" sz="1600" dirty="0"/>
              <a:t>Input preprocessing (destroy adversarial noise in inputs)</a:t>
            </a:r>
          </a:p>
          <a:p>
            <a:pPr lvl="2"/>
            <a:r>
              <a:rPr lang="en-GB" sz="1200" dirty="0"/>
              <a:t>Image compression</a:t>
            </a:r>
          </a:p>
          <a:p>
            <a:pPr lvl="2"/>
            <a:r>
              <a:rPr lang="en-GB" sz="1200" dirty="0"/>
              <a:t>Random resizing, cropping, etc.</a:t>
            </a:r>
          </a:p>
          <a:p>
            <a:pPr lvl="1"/>
            <a:r>
              <a:rPr lang="en-GB" sz="1600" dirty="0"/>
              <a:t>Use ensemble methods</a:t>
            </a:r>
          </a:p>
          <a:p>
            <a:pPr lvl="2"/>
            <a:r>
              <a:rPr lang="en-GB" sz="1200" dirty="0"/>
              <a:t>Harder to transfer</a:t>
            </a:r>
          </a:p>
          <a:p>
            <a:pPr lvl="1"/>
            <a:endParaRPr lang="en-GB" sz="1200" dirty="0"/>
          </a:p>
        </p:txBody>
      </p:sp>
      <p:pic>
        <p:nvPicPr>
          <p:cNvPr id="5" name="Picture 4" descr="A computer code with text&#10;&#10;AI-generated content may be incorrect.">
            <a:extLst>
              <a:ext uri="{FF2B5EF4-FFF2-40B4-BE49-F238E27FC236}">
                <a16:creationId xmlns:a16="http://schemas.microsoft.com/office/drawing/2014/main" id="{A883BCFD-C3DE-20B0-2357-69D04E755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550" y="1825625"/>
            <a:ext cx="6551930" cy="1294692"/>
          </a:xfrm>
          <a:prstGeom prst="rect">
            <a:avLst/>
          </a:prstGeom>
        </p:spPr>
      </p:pic>
      <p:pic>
        <p:nvPicPr>
          <p:cNvPr id="7170" name="Picture 2" descr="DDSA defense block against adversarial examples. | Download Scientific  Diagram">
            <a:extLst>
              <a:ext uri="{FF2B5EF4-FFF2-40B4-BE49-F238E27FC236}">
                <a16:creationId xmlns:a16="http://schemas.microsoft.com/office/drawing/2014/main" id="{FEF83485-A91B-292A-925F-8997E0E88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421" y="4283075"/>
            <a:ext cx="424002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5FC246-61EB-AA68-E8A6-E991C3607BF3}"/>
              </a:ext>
            </a:extLst>
          </p:cNvPr>
          <p:cNvSpPr txBox="1"/>
          <p:nvPr/>
        </p:nvSpPr>
        <p:spPr>
          <a:xfrm>
            <a:off x="2606040" y="861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42230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100105-FECE-FAD6-F749-8EAD5DEEE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39E415-94ED-0027-8E1E-0AEE8850F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060FE-3176-8B9C-4EA6-8772C5695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SI" sz="3600" dirty="0"/>
              <a:t>Other courses and learning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5A5F4-0502-D503-27BD-510258EA3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03464"/>
          </a:xfrm>
        </p:spPr>
        <p:txBody>
          <a:bodyPr>
            <a:normAutofit/>
          </a:bodyPr>
          <a:lstStyle/>
          <a:p>
            <a:r>
              <a:rPr lang="en-GB" sz="2000" dirty="0"/>
              <a:t>Trustworthy &amp; Explainable AI</a:t>
            </a:r>
          </a:p>
          <a:p>
            <a:r>
              <a:rPr lang="en-GB" sz="2000" dirty="0"/>
              <a:t>AI For Decision Making &amp; Optimization</a:t>
            </a:r>
          </a:p>
          <a:p>
            <a:r>
              <a:rPr lang="en-GB" sz="2000" dirty="0"/>
              <a:t>Machine Learning And Robust AI</a:t>
            </a:r>
          </a:p>
          <a:p>
            <a:r>
              <a:rPr lang="en-GB" sz="2000" dirty="0"/>
              <a:t>AI For Autonomous Systems &amp; Robotics</a:t>
            </a:r>
          </a:p>
          <a:p>
            <a:r>
              <a:rPr lang="en-GB" sz="2000" dirty="0"/>
              <a:t>AI &amp; Reasoning Models</a:t>
            </a:r>
          </a:p>
          <a:p>
            <a:endParaRPr lang="en-GB" sz="2000" dirty="0"/>
          </a:p>
        </p:txBody>
      </p:sp>
      <p:pic>
        <p:nvPicPr>
          <p:cNvPr id="4" name="Picture 3" descr="A white background with orange text&#10;&#10;AI-generated content may be incorrect.">
            <a:extLst>
              <a:ext uri="{FF2B5EF4-FFF2-40B4-BE49-F238E27FC236}">
                <a16:creationId xmlns:a16="http://schemas.microsoft.com/office/drawing/2014/main" id="{D221AB1F-56F4-C624-0B85-93B80A3F5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124" y="3625990"/>
            <a:ext cx="4995676" cy="20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13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F2D3DD-AEFC-BAC9-7EC6-469B8FAB8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77A9B-B01E-FDCD-FF29-C0598ED0C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your attention!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158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490</Words>
  <Application>Microsoft Macintosh PowerPoint</Application>
  <PresentationFormat>Widescreen</PresentationFormat>
  <Paragraphs>72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Wingdings</vt:lpstr>
      <vt:lpstr>Office Theme</vt:lpstr>
      <vt:lpstr>ESSAI 2025</vt:lpstr>
      <vt:lpstr>General information</vt:lpstr>
      <vt:lpstr>AI For Security: Exploring Adversarial Learning And The Transferability Of Adversarial Attacks</vt:lpstr>
      <vt:lpstr>AI For Security: Exploring Adversarial Learning And The Transferability Of Adversarial Attacks</vt:lpstr>
      <vt:lpstr>AI For Security: Exploring Adversarial Learning And The Transferability Of Adversarial Attacks</vt:lpstr>
      <vt:lpstr>AI For Security: Exploring Adversarial Learning And The Transferability Of Adversarial Attacks</vt:lpstr>
      <vt:lpstr>Other courses and learning paths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Zoja Anzur</dc:creator>
  <cp:lastModifiedBy>Zoja Anzur</cp:lastModifiedBy>
  <cp:revision>65</cp:revision>
  <dcterms:created xsi:type="dcterms:W3CDTF">2024-08-09T08:31:43Z</dcterms:created>
  <dcterms:modified xsi:type="dcterms:W3CDTF">2025-09-22T09:35:03Z</dcterms:modified>
</cp:coreProperties>
</file>