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BEED-340B-4C7C-A576-41346A440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13C39-56A9-4E26-9D9F-7A662BD31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59D0-907D-4E6F-B62C-3FCC7363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DDB5-7610-4193-9537-5093000B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8909-7C30-48A9-9DA5-A11B5B6C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60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33DE-CE7B-4180-B68C-907A52BF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EE0253-2A87-430E-B9BA-7C98212EA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5FAE-9796-45FC-BD1B-EC1DCEB7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47FC-C4E6-40C2-9BE3-19C095B6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03480-EC04-4CBC-9C6E-7625D96B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9517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65FD4-6F93-4828-A411-1DF123855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C168-61CD-4E4A-811D-FE3302E76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FC49F-B249-45AA-8FFF-8B310C5B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933A3-6E0B-4B5A-9CAA-F53168DA2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EF50F-D3CF-4C2E-9D3C-6094907E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9621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0A22-2B2A-434C-A54F-68C77239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3A7E-107F-4E80-B94A-13A4413D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43D2-5BCA-4F40-A669-620A1B2E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5391-F048-4FB6-A653-8F96A48D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5A94A-4A76-4CE7-9B4E-9D0A912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6084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66F2-9F91-4859-AB72-405F4477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4C59D-A9AB-4FE9-9967-3D8E49DAC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65-560C-4886-86F0-A0CC101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CABDF-B20C-4381-AC2B-C965A8C0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EE41-DD46-41AB-93BE-B781FCF5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2982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2F211-85AC-4337-8BA3-DAE9F73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F960-B3DF-4FF3-BEB6-A79B027FE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5F02F-E375-4832-AEE6-D8E7F366A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833C3-8A47-4A8D-A134-8E00CE6E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3055-D0D1-4127-8552-DF2CC53D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B9384-48FF-4631-B47A-B33FCC56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20018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F782-E47F-47D6-9247-055AB108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55974-EDCE-4D4C-A0AF-BA61E15AB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FD626-58EF-4083-90F8-E9C2FF94A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2A56B-C31D-495B-88B3-D583F57B3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16633-1888-4D53-8D73-320562293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1B682C-AC28-4309-B275-34CC0CCA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B5B7C-7D90-4366-AE4A-9D0C0C9F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7D4A7-EA4C-4E1F-8782-B4A8A640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569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4E02-9349-4D5B-BD7A-44A845F2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BE249-30AF-4690-9990-1144684B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05A36-9FF9-4595-880D-250EAD3B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A2187-1799-4176-9E42-40CEA877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310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FF06D-0C85-4DD2-B695-7AB3DA5C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6A8D2-393E-4183-9E80-CFCA963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00B2A-D7D9-40DC-A3AC-A57C362B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3355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2C98-A373-4C1B-9D58-B4807159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25E15-FFFA-4109-95B7-3977B6A9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C25AB-AE49-49C8-AC77-8AE9428FF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832EA-C9D6-4669-B767-055CE462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65109-C613-4C58-AF57-D243334C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477A0-9374-401F-97A9-B766C7E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668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120C-F208-4B79-ADFE-D5158DF8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AE06C-0289-48B4-877A-626E74DBD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65353-62E0-4259-A229-21ACEFC7F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66302-C1BC-45A5-B523-1E270CAA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DAA-DADB-4989-9F71-73964C9D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4206-DE63-4037-8CE8-586AAF71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208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9E368-9889-4624-BE37-F5CFBD0D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378C0-F7DA-4B1C-8BE6-01A675A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CFC3E-8729-4309-B141-D33C2AC05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D008-D707-4B4E-8C1F-B891E9B40F5A}" type="datetimeFigureOut">
              <a:rPr lang="en-SI" smtClean="0"/>
              <a:t>03/18/2024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744A-6852-4EC8-A738-125AC8516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7A27-AA0E-4C80-BD16-7C4F510F0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F160-3571-40A6-97E0-F6C7C45CC2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991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is.ijs.si/trust-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of a computer&#10;&#10;Description automatically generated">
            <a:extLst>
              <a:ext uri="{FF2B5EF4-FFF2-40B4-BE49-F238E27FC236}">
                <a16:creationId xmlns:a16="http://schemas.microsoft.com/office/drawing/2014/main" id="{5654CA0B-57D0-613C-9098-EC355BBFC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2" t="17231" r="8438" b="53173"/>
          <a:stretch/>
        </p:blipFill>
        <p:spPr>
          <a:xfrm>
            <a:off x="1308526" y="1588723"/>
            <a:ext cx="2758300" cy="2796665"/>
          </a:xfrm>
          <a:prstGeom prst="rect">
            <a:avLst/>
          </a:prstGeom>
        </p:spPr>
      </p:pic>
      <p:pic>
        <p:nvPicPr>
          <p:cNvPr id="7" name="Picture 6" descr="A logo of a computer&#10;&#10;Description automatically generated">
            <a:extLst>
              <a:ext uri="{FF2B5EF4-FFF2-40B4-BE49-F238E27FC236}">
                <a16:creationId xmlns:a16="http://schemas.microsoft.com/office/drawing/2014/main" id="{D1C4DF6F-D4D9-CFBF-C6BD-465BB177C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t="44955" r="28554" b="46306"/>
          <a:stretch/>
        </p:blipFill>
        <p:spPr>
          <a:xfrm>
            <a:off x="4066826" y="2305352"/>
            <a:ext cx="6591898" cy="1363406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3F29BB0-5721-963A-F817-5BF384D61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6696" y="5102017"/>
            <a:ext cx="6741862" cy="1094478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Department of Intelligent Systems (E9)</a:t>
            </a:r>
          </a:p>
          <a:p>
            <a:pPr algn="l"/>
            <a:r>
              <a:rPr lang="en-US" b="1" dirty="0" err="1"/>
              <a:t>Jožef</a:t>
            </a:r>
            <a:r>
              <a:rPr lang="en-US" b="1" dirty="0"/>
              <a:t> Stefan Institute</a:t>
            </a:r>
          </a:p>
        </p:txBody>
      </p:sp>
      <p:pic>
        <p:nvPicPr>
          <p:cNvPr id="13" name="Picture 2" descr="SPONZORJI – IS2022">
            <a:extLst>
              <a:ext uri="{FF2B5EF4-FFF2-40B4-BE49-F238E27FC236}">
                <a16:creationId xmlns:a16="http://schemas.microsoft.com/office/drawing/2014/main" id="{D9783375-2BB9-FAD6-57F4-C45F1ECA7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30728" r="15183" b="32824"/>
          <a:stretch/>
        </p:blipFill>
        <p:spPr bwMode="auto">
          <a:xfrm>
            <a:off x="2443587" y="5122466"/>
            <a:ext cx="1131061" cy="4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ntact">
            <a:extLst>
              <a:ext uri="{FF2B5EF4-FFF2-40B4-BE49-F238E27FC236}">
                <a16:creationId xmlns:a16="http://schemas.microsoft.com/office/drawing/2014/main" id="{FE3577ED-2EC8-8CF0-14E5-9B84D38D7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5" y="5649256"/>
            <a:ext cx="1279984" cy="3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4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Odprta</a:t>
            </a:r>
            <a:r>
              <a:rPr lang="en-US" b="1" dirty="0"/>
              <a:t> </a:t>
            </a:r>
            <a:r>
              <a:rPr lang="en-US" b="1" dirty="0" err="1"/>
              <a:t>vprašanja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/>
              <a:t>Kako</a:t>
            </a:r>
            <a:r>
              <a:rPr lang="en-GB" sz="2400" dirty="0"/>
              <a:t> </a:t>
            </a:r>
            <a:r>
              <a:rPr lang="en-GB" sz="2400" dirty="0" err="1"/>
              <a:t>zasnovati</a:t>
            </a:r>
            <a:r>
              <a:rPr lang="en-GB" sz="2400" dirty="0"/>
              <a:t> </a:t>
            </a:r>
            <a:r>
              <a:rPr lang="en-GB" sz="2400" dirty="0" err="1"/>
              <a:t>pilotni</a:t>
            </a:r>
            <a:r>
              <a:rPr lang="en-GB" sz="2400" dirty="0"/>
              <a:t> </a:t>
            </a:r>
            <a:r>
              <a:rPr lang="en-GB" sz="2400" dirty="0" err="1"/>
              <a:t>eksperiment</a:t>
            </a:r>
            <a:r>
              <a:rPr lang="en-GB" sz="24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Simulacija</a:t>
            </a:r>
            <a:r>
              <a:rPr lang="en-GB" sz="2000" dirty="0"/>
              <a:t> </a:t>
            </a:r>
            <a:r>
              <a:rPr lang="en-GB" sz="2000" dirty="0" err="1"/>
              <a:t>delovnega</a:t>
            </a:r>
            <a:r>
              <a:rPr lang="en-GB" sz="2000" dirty="0"/>
              <a:t> </a:t>
            </a:r>
            <a:r>
              <a:rPr lang="en-GB" sz="2000" dirty="0" err="1"/>
              <a:t>okolja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Nemotiviranost</a:t>
            </a:r>
            <a:r>
              <a:rPr lang="en-GB" sz="2000" dirty="0"/>
              <a:t> </a:t>
            </a:r>
            <a:r>
              <a:rPr lang="en-GB" sz="2000" dirty="0" err="1"/>
              <a:t>udeležencev</a:t>
            </a:r>
            <a:r>
              <a:rPr lang="en-GB" sz="2000" dirty="0"/>
              <a:t>?</a:t>
            </a:r>
          </a:p>
          <a:p>
            <a:pPr>
              <a:spcAft>
                <a:spcPts val="600"/>
              </a:spcAft>
            </a:pPr>
            <a:r>
              <a:rPr lang="en-GB" sz="2400" dirty="0" err="1"/>
              <a:t>Prepoznavanje</a:t>
            </a:r>
            <a:r>
              <a:rPr lang="en-GB" sz="2400" dirty="0"/>
              <a:t> </a:t>
            </a:r>
            <a:r>
              <a:rPr lang="en-GB" sz="2400" dirty="0" err="1"/>
              <a:t>čustev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podatkih</a:t>
            </a:r>
            <a:r>
              <a:rPr lang="en-GB" sz="2400" dirty="0"/>
              <a:t>, </a:t>
            </a:r>
            <a:r>
              <a:rPr lang="en-GB" sz="2400" dirty="0" err="1"/>
              <a:t>kjer</a:t>
            </a:r>
            <a:r>
              <a:rPr lang="en-GB" sz="2400" dirty="0"/>
              <a:t> </a:t>
            </a:r>
            <a:r>
              <a:rPr lang="en-GB" sz="2400" dirty="0" err="1"/>
              <a:t>obrazni</a:t>
            </a:r>
            <a:r>
              <a:rPr lang="en-GB" sz="2400" dirty="0"/>
              <a:t> </a:t>
            </a:r>
            <a:r>
              <a:rPr lang="en-GB" sz="2400" dirty="0" err="1"/>
              <a:t>izrazi</a:t>
            </a:r>
            <a:r>
              <a:rPr lang="en-GB" sz="2400" dirty="0"/>
              <a:t> </a:t>
            </a:r>
            <a:r>
              <a:rPr lang="en-GB" sz="2400" dirty="0" err="1"/>
              <a:t>niso</a:t>
            </a:r>
            <a:r>
              <a:rPr lang="en-GB" sz="2400" dirty="0"/>
              <a:t> “</a:t>
            </a:r>
            <a:r>
              <a:rPr lang="en-GB" sz="2400" dirty="0" err="1"/>
              <a:t>izraziti</a:t>
            </a:r>
            <a:r>
              <a:rPr lang="en-GB" sz="2400" dirty="0"/>
              <a:t>”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Veliko</a:t>
            </a:r>
            <a:r>
              <a:rPr lang="en-GB" sz="2000" dirty="0"/>
              <a:t> </a:t>
            </a:r>
            <a:r>
              <a:rPr lang="en-GB" sz="2000" dirty="0" err="1"/>
              <a:t>podatkov</a:t>
            </a:r>
            <a:r>
              <a:rPr lang="en-GB" sz="2000" dirty="0"/>
              <a:t> </a:t>
            </a:r>
            <a:r>
              <a:rPr lang="en-GB" sz="2000" dirty="0" err="1"/>
              <a:t>bo</a:t>
            </a:r>
            <a:r>
              <a:rPr lang="en-GB" sz="2000" dirty="0"/>
              <a:t> </a:t>
            </a:r>
            <a:r>
              <a:rPr lang="en-GB" sz="2000" dirty="0" err="1"/>
              <a:t>klasificiranih</a:t>
            </a:r>
            <a:r>
              <a:rPr lang="en-GB" sz="2000" dirty="0"/>
              <a:t> v </a:t>
            </a:r>
            <a:r>
              <a:rPr lang="en-GB" sz="2000" dirty="0" err="1"/>
              <a:t>kategorijo</a:t>
            </a:r>
            <a:r>
              <a:rPr lang="en-GB" sz="2000" dirty="0"/>
              <a:t> “neutral”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Problem </a:t>
            </a:r>
            <a:r>
              <a:rPr lang="en-GB" sz="2400" dirty="0" err="1"/>
              <a:t>razredov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video </a:t>
            </a:r>
            <a:r>
              <a:rPr lang="en-GB" sz="2400" dirty="0" err="1"/>
              <a:t>posnetkih</a:t>
            </a:r>
            <a:r>
              <a:rPr lang="en-GB" sz="2400" dirty="0"/>
              <a:t> (1 video = 1 </a:t>
            </a:r>
            <a:r>
              <a:rPr lang="en-GB" sz="2400" dirty="0" err="1"/>
              <a:t>razred</a:t>
            </a:r>
            <a:r>
              <a:rPr lang="en-GB" sz="2400" dirty="0"/>
              <a:t>)</a:t>
            </a:r>
          </a:p>
          <a:p>
            <a:pPr>
              <a:spcAft>
                <a:spcPts val="600"/>
              </a:spcAft>
            </a:pPr>
            <a:r>
              <a:rPr lang="en-GB" sz="2400" dirty="0" err="1"/>
              <a:t>Šum</a:t>
            </a:r>
            <a:r>
              <a:rPr lang="en-GB" sz="2400" dirty="0"/>
              <a:t> v </a:t>
            </a:r>
            <a:r>
              <a:rPr lang="en-GB" sz="2400" dirty="0" err="1"/>
              <a:t>podatkih</a:t>
            </a:r>
            <a:r>
              <a:rPr lang="en-GB" sz="2400" dirty="0"/>
              <a:t> (</a:t>
            </a:r>
            <a:r>
              <a:rPr lang="en-GB" sz="2400" dirty="0" err="1"/>
              <a:t>predvsem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zvoku</a:t>
            </a:r>
            <a:r>
              <a:rPr lang="en-GB" sz="2400" dirty="0"/>
              <a:t> in </a:t>
            </a:r>
            <a:r>
              <a:rPr lang="en-GB" sz="2400" dirty="0" err="1"/>
              <a:t>termalni</a:t>
            </a:r>
            <a:r>
              <a:rPr lang="en-GB" sz="2400" dirty="0"/>
              <a:t> </a:t>
            </a:r>
            <a:r>
              <a:rPr lang="en-GB" sz="2400" dirty="0" err="1"/>
              <a:t>kameri</a:t>
            </a:r>
            <a:r>
              <a:rPr lang="en-GB" sz="2400" dirty="0"/>
              <a:t>)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9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Odprta</a:t>
            </a:r>
            <a:r>
              <a:rPr lang="en-US" b="1" dirty="0"/>
              <a:t> </a:t>
            </a:r>
            <a:r>
              <a:rPr lang="en-US" b="1" dirty="0" err="1"/>
              <a:t>vprašanja</a:t>
            </a:r>
            <a:r>
              <a:rPr lang="en-US" b="1" dirty="0"/>
              <a:t> (2)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Problem </a:t>
            </a:r>
            <a:r>
              <a:rPr lang="en-GB" sz="2400" dirty="0" err="1"/>
              <a:t>pridobivanja</a:t>
            </a:r>
            <a:r>
              <a:rPr lang="en-GB" sz="2400" dirty="0"/>
              <a:t> </a:t>
            </a:r>
            <a:r>
              <a:rPr lang="en-GB" sz="2400" dirty="0" err="1"/>
              <a:t>zvoka</a:t>
            </a:r>
            <a:r>
              <a:rPr lang="en-GB" sz="2400" dirty="0"/>
              <a:t> </a:t>
            </a:r>
            <a:r>
              <a:rPr lang="en-GB" sz="2400" dirty="0">
                <a:sym typeface="Wingdings" panose="05000000000000000000" pitchFamily="2" charset="2"/>
              </a:rPr>
              <a:t> problem </a:t>
            </a:r>
            <a:r>
              <a:rPr lang="en-GB" sz="2400" dirty="0" err="1">
                <a:sym typeface="Wingdings" panose="05000000000000000000" pitchFamily="2" charset="2"/>
              </a:rPr>
              <a:t>zasebnosti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GB" sz="2000" dirty="0">
                <a:sym typeface="Wingdings" panose="05000000000000000000" pitchFamily="2" charset="2"/>
              </a:rPr>
              <a:t>Signal ne </a:t>
            </a:r>
            <a:r>
              <a:rPr lang="en-GB" sz="2000" dirty="0" err="1">
                <a:sym typeface="Wingdings" panose="05000000000000000000" pitchFamily="2" charset="2"/>
              </a:rPr>
              <a:t>sme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biti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zvezen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GB" sz="2000" dirty="0" err="1">
                <a:sym typeface="Wingdings" panose="05000000000000000000" pitchFamily="2" charset="2"/>
              </a:rPr>
              <a:t>Vsebina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govora</a:t>
            </a:r>
            <a:r>
              <a:rPr lang="en-GB" sz="2000" dirty="0">
                <a:sym typeface="Wingdings" panose="05000000000000000000" pitchFamily="2" charset="2"/>
              </a:rPr>
              <a:t> mora </a:t>
            </a:r>
            <a:r>
              <a:rPr lang="en-GB" sz="2000" dirty="0" err="1">
                <a:sym typeface="Wingdings" panose="05000000000000000000" pitchFamily="2" charset="2"/>
              </a:rPr>
              <a:t>ostati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en-GB" sz="2000" dirty="0" err="1">
                <a:sym typeface="Wingdings" panose="05000000000000000000" pitchFamily="2" charset="2"/>
              </a:rPr>
              <a:t>skrita</a:t>
            </a:r>
            <a:endParaRPr lang="en-GB" sz="20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400" dirty="0">
                <a:sym typeface="Wingdings" panose="05000000000000000000" pitchFamily="2" charset="2"/>
              </a:rPr>
              <a:t>Problem </a:t>
            </a:r>
            <a:r>
              <a:rPr lang="en-GB" sz="2400" dirty="0" err="1">
                <a:sym typeface="Wingdings" panose="05000000000000000000" pitchFamily="2" charset="2"/>
              </a:rPr>
              <a:t>pridobivanja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termalih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podatkov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udeležencih</a:t>
            </a:r>
            <a:r>
              <a:rPr lang="en-GB" sz="2400" dirty="0">
                <a:sym typeface="Wingdings" panose="05000000000000000000" pitchFamily="2" charset="2"/>
              </a:rPr>
              <a:t> z </a:t>
            </a:r>
            <a:r>
              <a:rPr lang="en-GB" sz="2400" dirty="0" err="1">
                <a:sym typeface="Wingdings" panose="05000000000000000000" pitchFamily="2" charset="2"/>
              </a:rPr>
              <a:t>očali</a:t>
            </a:r>
            <a:endParaRPr lang="en-GB" sz="24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400" dirty="0" err="1"/>
              <a:t>Vzpostavitev</a:t>
            </a:r>
            <a:r>
              <a:rPr lang="en-GB" sz="2400" dirty="0"/>
              <a:t> </a:t>
            </a:r>
            <a:r>
              <a:rPr lang="en-GB" sz="2400" dirty="0" err="1"/>
              <a:t>okolja</a:t>
            </a:r>
            <a:r>
              <a:rPr lang="en-GB" sz="2400" dirty="0"/>
              <a:t> za </a:t>
            </a:r>
            <a:r>
              <a:rPr lang="en-GB" sz="2400" dirty="0" err="1"/>
              <a:t>pridobivanje</a:t>
            </a:r>
            <a:r>
              <a:rPr lang="en-GB" sz="2400" dirty="0"/>
              <a:t> </a:t>
            </a:r>
            <a:r>
              <a:rPr lang="en-GB" sz="2400" dirty="0" err="1"/>
              <a:t>podatkov</a:t>
            </a:r>
            <a:endParaRPr lang="en-GB" sz="24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Ločeno</a:t>
            </a:r>
            <a:r>
              <a:rPr lang="en-GB" sz="2000" dirty="0"/>
              <a:t> </a:t>
            </a:r>
            <a:r>
              <a:rPr lang="en-GB" sz="2000" dirty="0" err="1"/>
              <a:t>okolje</a:t>
            </a:r>
            <a:r>
              <a:rPr lang="en-GB" sz="2000" dirty="0"/>
              <a:t>?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Okolje</a:t>
            </a:r>
            <a:r>
              <a:rPr lang="en-GB" sz="2000" dirty="0"/>
              <a:t>, </a:t>
            </a:r>
            <a:r>
              <a:rPr lang="en-GB" sz="2000" dirty="0" err="1"/>
              <a:t>integrirano</a:t>
            </a:r>
            <a:r>
              <a:rPr lang="en-GB" sz="2000" dirty="0"/>
              <a:t> v </a:t>
            </a:r>
            <a:r>
              <a:rPr lang="en-GB" sz="2000" dirty="0" err="1"/>
              <a:t>vsakdanjik</a:t>
            </a:r>
            <a:r>
              <a:rPr lang="en-GB" sz="2000" dirty="0"/>
              <a:t> </a:t>
            </a:r>
            <a:r>
              <a:rPr lang="en-GB" sz="2000" dirty="0" err="1"/>
              <a:t>udeleženca</a:t>
            </a:r>
            <a:r>
              <a:rPr lang="en-GB" sz="2000" dirty="0"/>
              <a:t>?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Problem </a:t>
            </a:r>
            <a:r>
              <a:rPr lang="en-GB" sz="2400" dirty="0" err="1"/>
              <a:t>uporabe</a:t>
            </a:r>
            <a:r>
              <a:rPr lang="en-GB" sz="2400" dirty="0"/>
              <a:t> </a:t>
            </a:r>
            <a:r>
              <a:rPr lang="en-GB" sz="2400" dirty="0" err="1"/>
              <a:t>sledilca</a:t>
            </a:r>
            <a:r>
              <a:rPr lang="en-GB" sz="2400" dirty="0"/>
              <a:t> </a:t>
            </a:r>
            <a:r>
              <a:rPr lang="en-GB" sz="2400" dirty="0" err="1"/>
              <a:t>pogleda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dveh</a:t>
            </a:r>
            <a:r>
              <a:rPr lang="en-GB" sz="2400" dirty="0"/>
              <a:t> </a:t>
            </a:r>
            <a:r>
              <a:rPr lang="en-GB" sz="2400" dirty="0" err="1"/>
              <a:t>zaslonih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 err="1"/>
              <a:t>Motiviranje</a:t>
            </a:r>
            <a:r>
              <a:rPr lang="en-GB" sz="2400" dirty="0"/>
              <a:t> </a:t>
            </a:r>
            <a:r>
              <a:rPr lang="en-GB" sz="2400" dirty="0" err="1"/>
              <a:t>udeležencev</a:t>
            </a:r>
            <a:r>
              <a:rPr lang="en-GB" sz="2400" dirty="0"/>
              <a:t> za </a:t>
            </a:r>
            <a:r>
              <a:rPr lang="en-GB" sz="2400" dirty="0" err="1"/>
              <a:t>sodelovanje</a:t>
            </a:r>
            <a:r>
              <a:rPr lang="en-GB" sz="2400" dirty="0"/>
              <a:t> v </a:t>
            </a:r>
            <a:r>
              <a:rPr lang="en-GB" sz="2400" dirty="0" err="1"/>
              <a:t>študiji</a:t>
            </a:r>
            <a:endParaRPr lang="en-GB" sz="8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8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Cilj</a:t>
            </a:r>
            <a:r>
              <a:rPr lang="en-US" b="1" dirty="0"/>
              <a:t> </a:t>
            </a:r>
            <a:r>
              <a:rPr lang="en-US" b="1" dirty="0" err="1"/>
              <a:t>projekta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7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 err="1"/>
              <a:t>Spremljanje</a:t>
            </a:r>
            <a:r>
              <a:rPr lang="en-US" sz="2400" b="1" dirty="0"/>
              <a:t> </a:t>
            </a:r>
            <a:r>
              <a:rPr lang="en-US" sz="2400" b="1" dirty="0" err="1"/>
              <a:t>blagostanja</a:t>
            </a:r>
            <a:r>
              <a:rPr lang="en-US" sz="2400" b="1" dirty="0"/>
              <a:t> in </a:t>
            </a:r>
            <a:r>
              <a:rPr lang="en-US" sz="2400" b="1" dirty="0" err="1"/>
              <a:t>produktivnosti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delovnem</a:t>
            </a:r>
            <a:r>
              <a:rPr lang="en-US" sz="2400" b="1" dirty="0"/>
              <a:t> </a:t>
            </a:r>
            <a:r>
              <a:rPr lang="en-US" sz="2400" b="1" dirty="0" err="1"/>
              <a:t>mestu</a:t>
            </a:r>
            <a:endParaRPr lang="en-US" sz="2400" b="1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/>
              <a:t>Uporaba</a:t>
            </a:r>
            <a:r>
              <a:rPr lang="en-US" sz="2000" dirty="0"/>
              <a:t> </a:t>
            </a:r>
            <a:r>
              <a:rPr lang="en-US" sz="2000" dirty="0" err="1"/>
              <a:t>brezstičnih</a:t>
            </a:r>
            <a:r>
              <a:rPr lang="en-US" sz="2000" dirty="0"/>
              <a:t> </a:t>
            </a:r>
            <a:r>
              <a:rPr lang="en-US" sz="2000" dirty="0" err="1"/>
              <a:t>senzorjev</a:t>
            </a:r>
            <a:endParaRPr lang="en-US" sz="20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/>
              <a:t>Kamera</a:t>
            </a:r>
            <a:r>
              <a:rPr lang="en-US" sz="1800" dirty="0"/>
              <a:t>, </a:t>
            </a:r>
            <a:r>
              <a:rPr lang="en-US" sz="1800" dirty="0" err="1"/>
              <a:t>termalna</a:t>
            </a:r>
            <a:r>
              <a:rPr lang="en-US" sz="1800" dirty="0"/>
              <a:t> </a:t>
            </a:r>
            <a:r>
              <a:rPr lang="en-US" sz="1800" dirty="0" err="1"/>
              <a:t>kamera</a:t>
            </a:r>
            <a:r>
              <a:rPr lang="en-US" sz="1800" dirty="0"/>
              <a:t>, </a:t>
            </a:r>
            <a:r>
              <a:rPr lang="en-US" sz="1800" dirty="0" err="1"/>
              <a:t>mikrofon</a:t>
            </a:r>
            <a:r>
              <a:rPr lang="en-US" sz="1800" dirty="0"/>
              <a:t>, </a:t>
            </a:r>
            <a:r>
              <a:rPr lang="en-US" sz="1800" dirty="0" err="1"/>
              <a:t>sledenje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, </a:t>
            </a:r>
            <a:r>
              <a:rPr lang="en-US" sz="1800" dirty="0" err="1"/>
              <a:t>sledilnik</a:t>
            </a:r>
            <a:r>
              <a:rPr lang="en-US" sz="1800" dirty="0"/>
              <a:t> </a:t>
            </a:r>
            <a:r>
              <a:rPr lang="en-US" sz="1800" dirty="0" err="1"/>
              <a:t>pogleda</a:t>
            </a:r>
            <a:r>
              <a:rPr lang="en-US" sz="1800" dirty="0"/>
              <a:t> … </a:t>
            </a:r>
            <a:endParaRPr lang="en-US" sz="18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/>
              <a:t>Spoštovanje</a:t>
            </a:r>
            <a:r>
              <a:rPr lang="en-US" sz="2000" dirty="0"/>
              <a:t> </a:t>
            </a:r>
            <a:r>
              <a:rPr lang="en-US" sz="2000" dirty="0" err="1"/>
              <a:t>zasebnosti</a:t>
            </a:r>
            <a:r>
              <a:rPr lang="en-US" sz="2000" dirty="0"/>
              <a:t> </a:t>
            </a:r>
            <a:r>
              <a:rPr lang="en-US" sz="2000" dirty="0" err="1"/>
              <a:t>uporabnikov</a:t>
            </a:r>
            <a:endParaRPr lang="en-US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/>
              <a:t>Federativno</a:t>
            </a:r>
            <a:r>
              <a:rPr lang="en-US" sz="2000" dirty="0"/>
              <a:t> </a:t>
            </a:r>
            <a:r>
              <a:rPr lang="en-US" sz="2000" dirty="0" err="1"/>
              <a:t>multimodalno</a:t>
            </a:r>
            <a:r>
              <a:rPr lang="en-US" sz="2000" dirty="0"/>
              <a:t> </a:t>
            </a:r>
            <a:r>
              <a:rPr lang="en-US" sz="2000" dirty="0" err="1"/>
              <a:t>strojno</a:t>
            </a:r>
            <a:r>
              <a:rPr lang="en-US" sz="2000" dirty="0"/>
              <a:t> </a:t>
            </a:r>
            <a:r>
              <a:rPr lang="en-US" sz="2000" dirty="0" err="1"/>
              <a:t>učenje</a:t>
            </a:r>
            <a:endParaRPr lang="en-US" sz="2000" dirty="0"/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6" name="Picture 6" descr="Man office worker icon, isometric style 15383931 Vector Art at Vecteezy">
            <a:extLst>
              <a:ext uri="{FF2B5EF4-FFF2-40B4-BE49-F238E27FC236}">
                <a16:creationId xmlns:a16="http://schemas.microsoft.com/office/drawing/2014/main" id="{BEDBABD6-60BC-4B49-B980-8DB030F18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5449" r="2206" b="6731"/>
          <a:stretch/>
        </p:blipFill>
        <p:spPr bwMode="auto">
          <a:xfrm flipH="1">
            <a:off x="3393197" y="4409455"/>
            <a:ext cx="2556123" cy="23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D553882-C2A7-B3BA-6AC8-79C4BA28EFAE}"/>
              </a:ext>
            </a:extLst>
          </p:cNvPr>
          <p:cNvSpPr/>
          <p:nvPr/>
        </p:nvSpPr>
        <p:spPr>
          <a:xfrm>
            <a:off x="4822617" y="4961487"/>
            <a:ext cx="64785" cy="6478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C1F9FC-3FE1-A92B-55A1-16B72015F26E}"/>
              </a:ext>
            </a:extLst>
          </p:cNvPr>
          <p:cNvCxnSpPr>
            <a:cxnSpLocks/>
            <a:stCxn id="9" idx="7"/>
            <a:endCxn id="10" idx="1"/>
          </p:cNvCxnSpPr>
          <p:nvPr/>
        </p:nvCxnSpPr>
        <p:spPr>
          <a:xfrm flipV="1">
            <a:off x="4726555" y="4241975"/>
            <a:ext cx="815593" cy="34139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9DB12CD-CE0F-14BC-FED7-73AFC4373121}"/>
              </a:ext>
            </a:extLst>
          </p:cNvPr>
          <p:cNvSpPr/>
          <p:nvPr/>
        </p:nvSpPr>
        <p:spPr>
          <a:xfrm>
            <a:off x="4671258" y="4573881"/>
            <a:ext cx="64785" cy="6478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75342F0A-1347-C007-D46E-40C15072DFD1}"/>
              </a:ext>
            </a:extLst>
          </p:cNvPr>
          <p:cNvSpPr/>
          <p:nvPr/>
        </p:nvSpPr>
        <p:spPr>
          <a:xfrm>
            <a:off x="5542148" y="3942324"/>
            <a:ext cx="1983441" cy="599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Sensors (camera, mic, keyboard, …)</a:t>
            </a:r>
            <a:endParaRPr lang="LID4096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605788-F9BD-474D-E785-98023BEC2AE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596550" y="4241975"/>
            <a:ext cx="945598" cy="664215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E79DCB-EEDA-35D4-D691-7911727B258F}"/>
              </a:ext>
            </a:extLst>
          </p:cNvPr>
          <p:cNvCxnSpPr>
            <a:cxnSpLocks/>
            <a:stCxn id="7" idx="7"/>
            <a:endCxn id="10" idx="1"/>
          </p:cNvCxnSpPr>
          <p:nvPr/>
        </p:nvCxnSpPr>
        <p:spPr>
          <a:xfrm flipV="1">
            <a:off x="4877914" y="4241975"/>
            <a:ext cx="664234" cy="729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40">
            <a:extLst>
              <a:ext uri="{FF2B5EF4-FFF2-40B4-BE49-F238E27FC236}">
                <a16:creationId xmlns:a16="http://schemas.microsoft.com/office/drawing/2014/main" id="{8597F681-76C1-8300-A5CB-134DF2501F50}"/>
              </a:ext>
            </a:extLst>
          </p:cNvPr>
          <p:cNvSpPr/>
          <p:nvPr/>
        </p:nvSpPr>
        <p:spPr>
          <a:xfrm>
            <a:off x="8107207" y="3942324"/>
            <a:ext cx="1983441" cy="599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Psychological model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41">
            <a:extLst>
              <a:ext uri="{FF2B5EF4-FFF2-40B4-BE49-F238E27FC236}">
                <a16:creationId xmlns:a16="http://schemas.microsoft.com/office/drawing/2014/main" id="{F33D5FFE-FF9F-DE48-0DB3-B8E9F1A6CA33}"/>
              </a:ext>
            </a:extLst>
          </p:cNvPr>
          <p:cNvSpPr/>
          <p:nvPr/>
        </p:nvSpPr>
        <p:spPr>
          <a:xfrm>
            <a:off x="6241183" y="5070079"/>
            <a:ext cx="3232629" cy="445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Machine learning models</a:t>
            </a:r>
            <a:endParaRPr lang="LID4096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42">
            <a:extLst>
              <a:ext uri="{FF2B5EF4-FFF2-40B4-BE49-F238E27FC236}">
                <a16:creationId xmlns:a16="http://schemas.microsoft.com/office/drawing/2014/main" id="{A033F15C-5D39-126A-7BBD-26B4AD98DB06}"/>
              </a:ext>
            </a:extLst>
          </p:cNvPr>
          <p:cNvSpPr/>
          <p:nvPr/>
        </p:nvSpPr>
        <p:spPr>
          <a:xfrm>
            <a:off x="6241183" y="6044076"/>
            <a:ext cx="3232628" cy="4455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Productivity and well-being</a:t>
            </a:r>
            <a:endParaRPr lang="LID4096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91FB44-00D8-BB78-813F-7ED5E4713755}"/>
              </a:ext>
            </a:extLst>
          </p:cNvPr>
          <p:cNvGrpSpPr/>
          <p:nvPr/>
        </p:nvGrpSpPr>
        <p:grpSpPr>
          <a:xfrm>
            <a:off x="9712925" y="4569311"/>
            <a:ext cx="2188773" cy="2029684"/>
            <a:chOff x="7253808" y="4428819"/>
            <a:chExt cx="2188773" cy="2029684"/>
          </a:xfrm>
        </p:grpSpPr>
        <p:pic>
          <p:nvPicPr>
            <p:cNvPr id="17" name="Picture 8" descr="3,300+ Mystery Man Question Mark Stock Photos, Pictures &amp; Royalty-Free  Images - iStock">
              <a:extLst>
                <a:ext uri="{FF2B5EF4-FFF2-40B4-BE49-F238E27FC236}">
                  <a16:creationId xmlns:a16="http://schemas.microsoft.com/office/drawing/2014/main" id="{5CB769E1-29A4-19D4-5A51-94804CB5C6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9"/>
            <a:stretch/>
          </p:blipFill>
          <p:spPr bwMode="auto">
            <a:xfrm>
              <a:off x="7253808" y="4428819"/>
              <a:ext cx="2188773" cy="2029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095BDC-45DD-10CE-89E2-CA612C77A617}"/>
                </a:ext>
              </a:extLst>
            </p:cNvPr>
            <p:cNvSpPr/>
            <p:nvPr/>
          </p:nvSpPr>
          <p:spPr>
            <a:xfrm>
              <a:off x="7331242" y="4475057"/>
              <a:ext cx="320842" cy="445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930FBD-78B9-015E-1E80-75A5BCEF1024}"/>
                </a:ext>
              </a:extLst>
            </p:cNvPr>
            <p:cNvSpPr/>
            <p:nvPr/>
          </p:nvSpPr>
          <p:spPr>
            <a:xfrm>
              <a:off x="9037518" y="4475565"/>
              <a:ext cx="320842" cy="445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642A5B7-BFFD-CDAC-B7A0-D4A11E8E0ACA}"/>
              </a:ext>
            </a:extLst>
          </p:cNvPr>
          <p:cNvSpPr/>
          <p:nvPr/>
        </p:nvSpPr>
        <p:spPr>
          <a:xfrm>
            <a:off x="10420476" y="5131242"/>
            <a:ext cx="64785" cy="6478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1C48B1-6ABA-EA61-4F16-C30A8D2A3C94}"/>
              </a:ext>
            </a:extLst>
          </p:cNvPr>
          <p:cNvSpPr/>
          <p:nvPr/>
        </p:nvSpPr>
        <p:spPr>
          <a:xfrm>
            <a:off x="11117653" y="4754724"/>
            <a:ext cx="64785" cy="64785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A126FD-F6E1-E611-B0DE-010EDC3DE778}"/>
              </a:ext>
            </a:extLst>
          </p:cNvPr>
          <p:cNvCxnSpPr>
            <a:cxnSpLocks/>
            <a:stCxn id="20" idx="1"/>
            <a:endCxn id="13" idx="3"/>
          </p:cNvCxnSpPr>
          <p:nvPr/>
        </p:nvCxnSpPr>
        <p:spPr>
          <a:xfrm flipH="1" flipV="1">
            <a:off x="10090648" y="4241975"/>
            <a:ext cx="339316" cy="898755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E1647B-0B79-CC74-7956-A2B51C07126D}"/>
              </a:ext>
            </a:extLst>
          </p:cNvPr>
          <p:cNvCxnSpPr>
            <a:cxnSpLocks/>
            <a:stCxn id="21" idx="1"/>
            <a:endCxn id="13" idx="3"/>
          </p:cNvCxnSpPr>
          <p:nvPr/>
        </p:nvCxnSpPr>
        <p:spPr>
          <a:xfrm flipH="1" flipV="1">
            <a:off x="10090648" y="4241975"/>
            <a:ext cx="1036493" cy="5222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10D5AB-3841-C4EC-5D15-A2D84C7BEB7A}"/>
              </a:ext>
            </a:extLst>
          </p:cNvPr>
          <p:cNvCxnSpPr/>
          <p:nvPr/>
        </p:nvCxnSpPr>
        <p:spPr>
          <a:xfrm>
            <a:off x="6555300" y="4602546"/>
            <a:ext cx="0" cy="42785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B7F5D5-FFC5-331E-F097-179EAFE1F954}"/>
              </a:ext>
            </a:extLst>
          </p:cNvPr>
          <p:cNvCxnSpPr/>
          <p:nvPr/>
        </p:nvCxnSpPr>
        <p:spPr>
          <a:xfrm>
            <a:off x="9150194" y="4596535"/>
            <a:ext cx="0" cy="42785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410657-E26F-F53D-4282-64E4A81B9200}"/>
              </a:ext>
            </a:extLst>
          </p:cNvPr>
          <p:cNvCxnSpPr/>
          <p:nvPr/>
        </p:nvCxnSpPr>
        <p:spPr>
          <a:xfrm>
            <a:off x="7831593" y="5565629"/>
            <a:ext cx="0" cy="42785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ross 26">
            <a:extLst>
              <a:ext uri="{FF2B5EF4-FFF2-40B4-BE49-F238E27FC236}">
                <a16:creationId xmlns:a16="http://schemas.microsoft.com/office/drawing/2014/main" id="{B3EF5823-C303-FCBE-6C6B-5C31C8912F41}"/>
              </a:ext>
            </a:extLst>
          </p:cNvPr>
          <p:cNvSpPr/>
          <p:nvPr/>
        </p:nvSpPr>
        <p:spPr>
          <a:xfrm>
            <a:off x="7722757" y="4141190"/>
            <a:ext cx="215857" cy="215857"/>
          </a:xfrm>
          <a:prstGeom prst="plus">
            <a:avLst>
              <a:gd name="adj" fmla="val 3943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8" name="Picture 10" descr="Data Encryption Icon 2641091 Vector Art at Vecteezy">
            <a:extLst>
              <a:ext uri="{FF2B5EF4-FFF2-40B4-BE49-F238E27FC236}">
                <a16:creationId xmlns:a16="http://schemas.microsoft.com/office/drawing/2014/main" id="{BED4E4FA-4FC6-A93D-B85B-F86C33AA4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19984" r="9653" b="20729"/>
          <a:stretch/>
        </p:blipFill>
        <p:spPr bwMode="auto">
          <a:xfrm>
            <a:off x="4767591" y="4073286"/>
            <a:ext cx="426911" cy="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EC1510-6481-788C-D0F1-3823E7336EB8}"/>
              </a:ext>
            </a:extLst>
          </p:cNvPr>
          <p:cNvSpPr txBox="1"/>
          <p:nvPr/>
        </p:nvSpPr>
        <p:spPr>
          <a:xfrm>
            <a:off x="5870674" y="3572720"/>
            <a:ext cx="1368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chemeClr val="bg2">
                    <a:lumMod val="75000"/>
                  </a:schemeClr>
                </a:solidFill>
              </a:rPr>
              <a:t>Anonymized</a:t>
            </a:r>
            <a:endParaRPr lang="LID4096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5B49A-B546-ACFF-9202-77622D4FE4C6}"/>
              </a:ext>
            </a:extLst>
          </p:cNvPr>
          <p:cNvSpPr txBox="1"/>
          <p:nvPr/>
        </p:nvSpPr>
        <p:spPr>
          <a:xfrm>
            <a:off x="7890554" y="3572720"/>
            <a:ext cx="251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>
                <a:solidFill>
                  <a:schemeClr val="bg2">
                    <a:lumMod val="75000"/>
                  </a:schemeClr>
                </a:solidFill>
              </a:rPr>
              <a:t>Modified from literature</a:t>
            </a:r>
            <a:endParaRPr lang="LID4096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Cilj</a:t>
            </a:r>
            <a:r>
              <a:rPr lang="en-US" b="1" dirty="0"/>
              <a:t> </a:t>
            </a:r>
            <a:r>
              <a:rPr lang="en-US" b="1" dirty="0" err="1"/>
              <a:t>projekta</a:t>
            </a:r>
            <a:r>
              <a:rPr lang="en-US" b="1" dirty="0"/>
              <a:t> (2)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70"/>
            <a:ext cx="4711835" cy="224911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/>
              <a:t>Sodelovanje</a:t>
            </a:r>
            <a:r>
              <a:rPr lang="en-US" sz="2400" dirty="0"/>
              <a:t> </a:t>
            </a:r>
            <a:r>
              <a:rPr lang="en-US" sz="2400" dirty="0" err="1"/>
              <a:t>dveh</a:t>
            </a:r>
            <a:r>
              <a:rPr lang="en-US" sz="2400" dirty="0"/>
              <a:t> </a:t>
            </a:r>
            <a:r>
              <a:rPr lang="en-US" sz="2400" dirty="0" err="1"/>
              <a:t>institucij</a:t>
            </a:r>
            <a:r>
              <a:rPr lang="en-US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000" dirty="0" err="1"/>
              <a:t>Institut</a:t>
            </a:r>
            <a:r>
              <a:rPr lang="en-US" sz="2000" dirty="0"/>
              <a:t> </a:t>
            </a:r>
            <a:r>
              <a:rPr lang="en-US" sz="2000" dirty="0" err="1"/>
              <a:t>Jožefa</a:t>
            </a:r>
            <a:r>
              <a:rPr lang="en-US" sz="2000" dirty="0"/>
              <a:t> </a:t>
            </a:r>
            <a:r>
              <a:rPr lang="en-US" sz="2000" dirty="0" err="1"/>
              <a:t>Stefana</a:t>
            </a:r>
            <a:r>
              <a:rPr lang="en-US" sz="2000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000" dirty="0" err="1"/>
              <a:t>Università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Svizzera</a:t>
            </a:r>
            <a:r>
              <a:rPr lang="en-US" sz="2000" dirty="0"/>
              <a:t> </a:t>
            </a:r>
            <a:r>
              <a:rPr lang="en-US" sz="2000" dirty="0" err="1"/>
              <a:t>Italiana</a:t>
            </a:r>
            <a:endParaRPr lang="en-US" sz="2400" dirty="0">
              <a:hlinkClick r:id="rId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hlinkClick r:id="rId2"/>
              </a:rPr>
              <a:t>Spletna stran projekta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A0FA2B6-5F2D-68AF-37DF-27749F1E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62" y="3935856"/>
            <a:ext cx="8518475" cy="2052966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F3F2F24-AA2D-42B1-BFA9-8978A792851D}"/>
              </a:ext>
            </a:extLst>
          </p:cNvPr>
          <p:cNvSpPr txBox="1">
            <a:spLocks/>
          </p:cNvSpPr>
          <p:nvPr/>
        </p:nvSpPr>
        <p:spPr>
          <a:xfrm>
            <a:off x="6214739" y="1529070"/>
            <a:ext cx="4711835" cy="2249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err="1"/>
              <a:t>Časovnica</a:t>
            </a:r>
            <a:r>
              <a:rPr lang="en-US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US" sz="2000" dirty="0" err="1"/>
              <a:t>Definicija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 err="1"/>
              <a:t>Zbiranje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 err="1"/>
              <a:t>Federativno</a:t>
            </a:r>
            <a:r>
              <a:rPr lang="en-US" sz="2000" dirty="0"/>
              <a:t> </a:t>
            </a:r>
            <a:r>
              <a:rPr lang="en-US" sz="2000" dirty="0" err="1"/>
              <a:t>učenje</a:t>
            </a:r>
            <a:endParaRPr lang="en-US" sz="20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1346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Blagostanje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delovnem</a:t>
            </a:r>
            <a:r>
              <a:rPr lang="en-US" b="1" dirty="0"/>
              <a:t> </a:t>
            </a:r>
            <a:r>
              <a:rPr lang="en-US" b="1" dirty="0" err="1"/>
              <a:t>mestu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3465840" cy="49802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 err="1"/>
              <a:t>Pregled</a:t>
            </a:r>
            <a:r>
              <a:rPr lang="en-GB" sz="2400" dirty="0"/>
              <a:t> literature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 err="1"/>
              <a:t>Identifikacija</a:t>
            </a:r>
            <a:r>
              <a:rPr lang="en-GB" sz="2400" dirty="0"/>
              <a:t> </a:t>
            </a:r>
            <a:r>
              <a:rPr lang="en-GB" sz="2400" dirty="0" err="1"/>
              <a:t>elementov</a:t>
            </a:r>
            <a:r>
              <a:rPr lang="en-GB" sz="2400" dirty="0"/>
              <a:t> </a:t>
            </a:r>
            <a:r>
              <a:rPr lang="en-GB" sz="2400" dirty="0" err="1"/>
              <a:t>blagostanja</a:t>
            </a: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 err="1"/>
              <a:t>Identifikacija</a:t>
            </a:r>
            <a:r>
              <a:rPr lang="en-GB" sz="2400" dirty="0"/>
              <a:t> </a:t>
            </a:r>
            <a:r>
              <a:rPr lang="en-GB" sz="2400" dirty="0" err="1"/>
              <a:t>načinov</a:t>
            </a:r>
            <a:r>
              <a:rPr lang="en-GB" sz="2400" dirty="0"/>
              <a:t> </a:t>
            </a:r>
            <a:r>
              <a:rPr lang="en-GB" sz="2400" dirty="0" err="1"/>
              <a:t>merjenja</a:t>
            </a:r>
            <a:r>
              <a:rPr lang="en-GB" sz="2400" dirty="0"/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 err="1"/>
              <a:t>Senzorji</a:t>
            </a:r>
            <a:endParaRPr lang="en-GB" sz="20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000" dirty="0" err="1"/>
              <a:t>Vprašalniki</a:t>
            </a:r>
            <a:r>
              <a:rPr lang="en-GB" sz="2000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400" dirty="0" err="1"/>
              <a:t>Članek</a:t>
            </a:r>
            <a:r>
              <a:rPr lang="en-GB" sz="2400" dirty="0"/>
              <a:t> v </a:t>
            </a:r>
            <a:r>
              <a:rPr lang="en-GB" sz="2400" dirty="0" err="1"/>
              <a:t>nastajanju</a:t>
            </a: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4BFAB83-414C-AE0E-0D97-61F573A5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19" y="1843517"/>
            <a:ext cx="7588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Prepoznavanje</a:t>
            </a:r>
            <a:r>
              <a:rPr lang="en-US" b="1" dirty="0"/>
              <a:t> </a:t>
            </a:r>
            <a:r>
              <a:rPr lang="en-US" b="1" dirty="0" err="1"/>
              <a:t>čustev</a:t>
            </a:r>
            <a:r>
              <a:rPr lang="en-US" b="1" dirty="0"/>
              <a:t> – RGB </a:t>
            </a:r>
            <a:r>
              <a:rPr lang="en-US" b="1" dirty="0" err="1"/>
              <a:t>kamera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/>
              <a:t>Eksperimenti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dveh</a:t>
            </a:r>
            <a:r>
              <a:rPr lang="en-GB" sz="2400" dirty="0"/>
              <a:t> </a:t>
            </a:r>
            <a:r>
              <a:rPr lang="en-GB" sz="2400" dirty="0" err="1"/>
              <a:t>naborih</a:t>
            </a:r>
            <a:r>
              <a:rPr lang="en-GB" sz="2400" dirty="0"/>
              <a:t> </a:t>
            </a:r>
            <a:r>
              <a:rPr lang="en-GB" sz="2400" dirty="0" err="1"/>
              <a:t>podakov</a:t>
            </a:r>
            <a:r>
              <a:rPr lang="en-GB" sz="2400" dirty="0"/>
              <a:t>: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GB" sz="2000" dirty="0"/>
              <a:t>FER: </a:t>
            </a:r>
            <a:r>
              <a:rPr lang="en-GB" sz="2000" dirty="0" err="1"/>
              <a:t>črno-bele</a:t>
            </a:r>
            <a:r>
              <a:rPr lang="en-GB" sz="2000" dirty="0"/>
              <a:t> </a:t>
            </a:r>
            <a:r>
              <a:rPr lang="en-GB" sz="2000" dirty="0" err="1"/>
              <a:t>slike</a:t>
            </a:r>
            <a:r>
              <a:rPr lang="en-GB" sz="2000" dirty="0"/>
              <a:t> </a:t>
            </a:r>
            <a:r>
              <a:rPr lang="en-GB" sz="2000" dirty="0" err="1"/>
              <a:t>obrazov</a:t>
            </a:r>
            <a:r>
              <a:rPr lang="en-GB" sz="2000" dirty="0"/>
              <a:t>, 7 </a:t>
            </a:r>
            <a:r>
              <a:rPr lang="en-GB" sz="2000" dirty="0" err="1"/>
              <a:t>razredov</a:t>
            </a:r>
            <a:r>
              <a:rPr lang="en-GB" sz="2000" dirty="0"/>
              <a:t> </a:t>
            </a:r>
            <a:r>
              <a:rPr lang="en-GB" sz="2000" dirty="0" err="1"/>
              <a:t>čustev</a:t>
            </a:r>
            <a:r>
              <a:rPr lang="en-GB" sz="2000" dirty="0"/>
              <a:t>, </a:t>
            </a:r>
            <a:r>
              <a:rPr lang="en-GB" sz="2000" dirty="0" err="1"/>
              <a:t>bolj</a:t>
            </a:r>
            <a:r>
              <a:rPr lang="en-GB" sz="2000" dirty="0"/>
              <a:t> </a:t>
            </a:r>
            <a:r>
              <a:rPr lang="en-GB" sz="2000" dirty="0" err="1"/>
              <a:t>jasni</a:t>
            </a:r>
            <a:r>
              <a:rPr lang="en-GB" sz="2000" dirty="0"/>
              <a:t> </a:t>
            </a:r>
            <a:r>
              <a:rPr lang="en-GB" sz="2000" dirty="0" err="1"/>
              <a:t>izrazi</a:t>
            </a:r>
            <a:endParaRPr lang="en-GB" sz="2000" dirty="0"/>
          </a:p>
          <a:p>
            <a:pPr marL="914400" lvl="1" indent="-457200">
              <a:spcAft>
                <a:spcPts val="600"/>
              </a:spcAft>
              <a:buAutoNum type="arabicPeriod"/>
            </a:pPr>
            <a:r>
              <a:rPr lang="en-GB" sz="2000" dirty="0"/>
              <a:t>BAUM-1: video </a:t>
            </a:r>
            <a:r>
              <a:rPr lang="en-GB" sz="2000" dirty="0" err="1"/>
              <a:t>posnetki</a:t>
            </a:r>
            <a:r>
              <a:rPr lang="en-GB" sz="2000" dirty="0"/>
              <a:t> </a:t>
            </a:r>
            <a:r>
              <a:rPr lang="en-GB" sz="2000" dirty="0" err="1"/>
              <a:t>obrazov</a:t>
            </a:r>
            <a:r>
              <a:rPr lang="en-GB" sz="2000" dirty="0"/>
              <a:t>, 12 </a:t>
            </a:r>
            <a:r>
              <a:rPr lang="en-GB" sz="2000" dirty="0" err="1"/>
              <a:t>razredov</a:t>
            </a:r>
            <a:r>
              <a:rPr lang="en-GB" sz="2000" dirty="0"/>
              <a:t> </a:t>
            </a:r>
            <a:r>
              <a:rPr lang="en-GB" sz="2000" dirty="0" err="1"/>
              <a:t>čustev</a:t>
            </a:r>
            <a:r>
              <a:rPr lang="en-GB" sz="2000" dirty="0"/>
              <a:t>, </a:t>
            </a:r>
            <a:r>
              <a:rPr lang="en-GB" sz="2000" dirty="0" err="1"/>
              <a:t>izrazi</a:t>
            </a:r>
            <a:r>
              <a:rPr lang="en-GB" sz="2000" dirty="0"/>
              <a:t> v </a:t>
            </a:r>
            <a:r>
              <a:rPr lang="en-GB" sz="2000" dirty="0" err="1"/>
              <a:t>naturalističnih</a:t>
            </a:r>
            <a:r>
              <a:rPr lang="en-GB" sz="2000" dirty="0"/>
              <a:t> </a:t>
            </a:r>
            <a:r>
              <a:rPr lang="en-GB" sz="2000" dirty="0" err="1"/>
              <a:t>pogojih</a:t>
            </a:r>
            <a:endParaRPr lang="en-GB" sz="2000" dirty="0"/>
          </a:p>
          <a:p>
            <a:pPr marL="914400" lvl="1" indent="-457200">
              <a:spcAft>
                <a:spcPts val="600"/>
              </a:spcAft>
              <a:buAutoNum type="arabicPeriod"/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400" dirty="0"/>
              <a:t>Google </a:t>
            </a:r>
            <a:r>
              <a:rPr lang="en-GB" sz="2400" dirty="0" err="1"/>
              <a:t>MediaPipe</a:t>
            </a:r>
            <a:r>
              <a:rPr lang="en-GB" sz="2400" dirty="0"/>
              <a:t> Framework: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Identifikacija</a:t>
            </a:r>
            <a:r>
              <a:rPr lang="en-GB" sz="2000" dirty="0"/>
              <a:t> </a:t>
            </a:r>
            <a:r>
              <a:rPr lang="en-GB" sz="2000" dirty="0" err="1"/>
              <a:t>obraznih</a:t>
            </a:r>
            <a:r>
              <a:rPr lang="en-GB" sz="2000" dirty="0"/>
              <a:t> </a:t>
            </a:r>
            <a:r>
              <a:rPr lang="en-GB" sz="2000" dirty="0" err="1"/>
              <a:t>izrazov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Računanje</a:t>
            </a:r>
            <a:r>
              <a:rPr lang="en-GB" sz="2000" dirty="0"/>
              <a:t> </a:t>
            </a:r>
            <a:r>
              <a:rPr lang="en-GB" sz="2000" dirty="0" err="1"/>
              <a:t>značilk</a:t>
            </a:r>
            <a:r>
              <a:rPr lang="en-GB" sz="2000" dirty="0"/>
              <a:t>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 err="1">
                <a:sym typeface="Wingdings" pitchFamily="2" charset="2"/>
              </a:rPr>
              <a:t>t.i.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i="1" dirty="0" err="1">
                <a:sym typeface="Wingdings" pitchFamily="2" charset="2"/>
              </a:rPr>
              <a:t>faceblend</a:t>
            </a:r>
            <a:r>
              <a:rPr lang="en-GB" sz="2000" i="1" dirty="0">
                <a:sym typeface="Wingdings" pitchFamily="2" charset="2"/>
              </a:rPr>
              <a:t> features</a:t>
            </a:r>
            <a:endParaRPr lang="en-GB" sz="20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600" dirty="0"/>
          </a:p>
        </p:txBody>
      </p:sp>
      <p:pic>
        <p:nvPicPr>
          <p:cNvPr id="4" name="Picture 3" descr="A person with a face grid&#10;&#10;Description automatically generated">
            <a:extLst>
              <a:ext uri="{FF2B5EF4-FFF2-40B4-BE49-F238E27FC236}">
                <a16:creationId xmlns:a16="http://schemas.microsoft.com/office/drawing/2014/main" id="{1E41710C-0654-A4B0-C062-1CF9E606D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52" y="3068852"/>
            <a:ext cx="3492580" cy="34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Prepoznavanje</a:t>
            </a:r>
            <a:r>
              <a:rPr lang="en-US" b="1" dirty="0"/>
              <a:t> </a:t>
            </a:r>
            <a:r>
              <a:rPr lang="en-US" b="1" dirty="0" err="1"/>
              <a:t>čustev</a:t>
            </a:r>
            <a:r>
              <a:rPr lang="en-US" b="1" dirty="0"/>
              <a:t> – RGB </a:t>
            </a:r>
            <a:r>
              <a:rPr lang="en-US" b="1" dirty="0" err="1"/>
              <a:t>kamera</a:t>
            </a:r>
            <a:r>
              <a:rPr lang="en-US" b="1" dirty="0"/>
              <a:t> (2)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E</a:t>
            </a:r>
            <a:r>
              <a:rPr lang="en-SI" sz="2400" dirty="0"/>
              <a:t>ksperimenti strojnega učenja: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FER: </a:t>
            </a:r>
            <a:r>
              <a:rPr lang="en-GB" sz="2000" dirty="0" err="1"/>
              <a:t>RandomForest</a:t>
            </a:r>
            <a:r>
              <a:rPr lang="en-GB" sz="2000" dirty="0"/>
              <a:t> </a:t>
            </a:r>
            <a:r>
              <a:rPr lang="en-GB" sz="2000" dirty="0" err="1"/>
              <a:t>klasifikator</a:t>
            </a:r>
            <a:r>
              <a:rPr lang="en-GB" sz="2000" dirty="0"/>
              <a:t>, 5-fold Cross Validation</a:t>
            </a:r>
          </a:p>
          <a:p>
            <a:pPr lvl="2">
              <a:spcAft>
                <a:spcPts val="600"/>
              </a:spcAft>
            </a:pPr>
            <a:r>
              <a:rPr lang="en-GB" sz="1800" dirty="0" err="1"/>
              <a:t>Povprečna</a:t>
            </a:r>
            <a:r>
              <a:rPr lang="en-GB" sz="1800" dirty="0"/>
              <a:t> </a:t>
            </a:r>
            <a:r>
              <a:rPr lang="en-GB" sz="1800" dirty="0" err="1"/>
              <a:t>točnost</a:t>
            </a:r>
            <a:r>
              <a:rPr lang="en-GB" sz="1800" dirty="0"/>
              <a:t>/F1 = 0.59/0.54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BAUM-1: </a:t>
            </a:r>
            <a:r>
              <a:rPr lang="en-GB" sz="2000" dirty="0" err="1">
                <a:sym typeface="Wingdings" pitchFamily="2" charset="2"/>
              </a:rPr>
              <a:t>RandomForest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klasifikator</a:t>
            </a:r>
            <a:r>
              <a:rPr lang="en-GB" sz="2000" dirty="0">
                <a:sym typeface="Wingdings" pitchFamily="2" charset="2"/>
              </a:rPr>
              <a:t>, LOSO  </a:t>
            </a:r>
            <a:r>
              <a:rPr lang="en-GB" sz="2000" dirty="0" err="1">
                <a:sym typeface="Wingdings" pitchFamily="2" charset="2"/>
              </a:rPr>
              <a:t>slabi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rezultati</a:t>
            </a:r>
            <a:r>
              <a:rPr lang="en-GB" sz="2000" dirty="0">
                <a:sym typeface="Wingdings" pitchFamily="2" charset="2"/>
              </a:rPr>
              <a:t>, </a:t>
            </a:r>
            <a:r>
              <a:rPr lang="en-GB" sz="2000" dirty="0" err="1">
                <a:sym typeface="Wingdings" pitchFamily="2" charset="2"/>
              </a:rPr>
              <a:t>izdelava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personaliziranih</a:t>
            </a:r>
            <a:r>
              <a:rPr lang="en-GB" sz="2000" dirty="0">
                <a:sym typeface="Wingdings" pitchFamily="2" charset="2"/>
              </a:rPr>
              <a:t> </a:t>
            </a:r>
            <a:r>
              <a:rPr lang="en-GB" sz="2000" dirty="0" err="1">
                <a:sym typeface="Wingdings" pitchFamily="2" charset="2"/>
              </a:rPr>
              <a:t>modelov</a:t>
            </a:r>
            <a:endParaRPr lang="en-GB" sz="2000" dirty="0">
              <a:sym typeface="Wingdings" pitchFamily="2" charset="2"/>
            </a:endParaRPr>
          </a:p>
          <a:p>
            <a:pPr lvl="2">
              <a:spcAft>
                <a:spcPts val="600"/>
              </a:spcAft>
            </a:pPr>
            <a:r>
              <a:rPr lang="en-GB" sz="1800" dirty="0" err="1">
                <a:sym typeface="Wingdings" pitchFamily="2" charset="2"/>
              </a:rPr>
              <a:t>Povprečna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točnost</a:t>
            </a:r>
            <a:r>
              <a:rPr lang="en-GB" sz="1800" dirty="0">
                <a:sym typeface="Wingdings" pitchFamily="2" charset="2"/>
              </a:rPr>
              <a:t> = 0.73</a:t>
            </a:r>
          </a:p>
          <a:p>
            <a:pPr lvl="2">
              <a:spcAft>
                <a:spcPts val="600"/>
              </a:spcAft>
            </a:pPr>
            <a:r>
              <a:rPr lang="en-GB" sz="1800" dirty="0" err="1">
                <a:sym typeface="Wingdings" pitchFamily="2" charset="2"/>
              </a:rPr>
              <a:t>Visoka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variablinost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klasifikacijske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točnosti</a:t>
            </a:r>
            <a:r>
              <a:rPr lang="en-GB" sz="1800" dirty="0">
                <a:sym typeface="Wingdings" pitchFamily="2" charset="2"/>
              </a:rPr>
              <a:t> po </a:t>
            </a:r>
            <a:r>
              <a:rPr lang="en-GB" sz="1800" dirty="0" err="1">
                <a:sym typeface="Wingdings" pitchFamily="2" charset="2"/>
              </a:rPr>
              <a:t>osebah</a:t>
            </a:r>
            <a:endParaRPr lang="en-GB" sz="1800" dirty="0">
              <a:sym typeface="Wingdings" pitchFamily="2" charset="2"/>
            </a:endParaRPr>
          </a:p>
          <a:p>
            <a:pPr lvl="2">
              <a:spcAft>
                <a:spcPts val="600"/>
              </a:spcAft>
            </a:pPr>
            <a:r>
              <a:rPr lang="en-GB" sz="1800" dirty="0" err="1">
                <a:sym typeface="Wingdings" pitchFamily="2" charset="2"/>
              </a:rPr>
              <a:t>Neravnovesje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razredov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znotraj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oseb</a:t>
            </a:r>
            <a:endParaRPr lang="en-GB" sz="1800" dirty="0">
              <a:sym typeface="Wingdings" pitchFamily="2" charset="2"/>
            </a:endParaRPr>
          </a:p>
          <a:p>
            <a:pPr lvl="2">
              <a:spcAft>
                <a:spcPts val="600"/>
              </a:spcAft>
            </a:pPr>
            <a:r>
              <a:rPr lang="en-GB" sz="1800" dirty="0">
                <a:sym typeface="Wingdings" pitchFamily="2" charset="2"/>
              </a:rPr>
              <a:t>1 video = 1 </a:t>
            </a:r>
            <a:r>
              <a:rPr lang="en-GB" sz="1800" dirty="0" err="1">
                <a:sym typeface="Wingdings" pitchFamily="2" charset="2"/>
              </a:rPr>
              <a:t>razred</a:t>
            </a:r>
            <a:r>
              <a:rPr lang="en-GB" sz="1800" dirty="0">
                <a:sym typeface="Wingdings" pitchFamily="2" charset="2"/>
              </a:rPr>
              <a:t>  </a:t>
            </a:r>
            <a:r>
              <a:rPr lang="en-GB" sz="1800" dirty="0" err="1">
                <a:sym typeface="Wingdings" pitchFamily="2" charset="2"/>
              </a:rPr>
              <a:t>čustva</a:t>
            </a:r>
            <a:r>
              <a:rPr lang="en-GB" sz="1800" dirty="0">
                <a:sym typeface="Wingdings" pitchFamily="2" charset="2"/>
              </a:rPr>
              <a:t> in </a:t>
            </a:r>
            <a:r>
              <a:rPr lang="en-GB" sz="1800" dirty="0" err="1">
                <a:sym typeface="Wingdings" pitchFamily="2" charset="2"/>
              </a:rPr>
              <a:t>izrazi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lahko</a:t>
            </a:r>
            <a:r>
              <a:rPr lang="en-GB" sz="1800" dirty="0">
                <a:sym typeface="Wingdings" pitchFamily="2" charset="2"/>
              </a:rPr>
              <a:t> </a:t>
            </a:r>
            <a:br>
              <a:rPr lang="en-GB" sz="1800" dirty="0">
                <a:sym typeface="Wingdings" pitchFamily="2" charset="2"/>
              </a:rPr>
            </a:br>
            <a:r>
              <a:rPr lang="en-GB" sz="1800" dirty="0" err="1">
                <a:sym typeface="Wingdings" pitchFamily="2" charset="2"/>
              </a:rPr>
              <a:t>variirajo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tudi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znotraj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videa</a:t>
            </a:r>
            <a:r>
              <a:rPr lang="en-GB" sz="1800" dirty="0">
                <a:sym typeface="Wingdings" pitchFamily="2" charset="2"/>
              </a:rPr>
              <a:t> … </a:t>
            </a:r>
          </a:p>
          <a:p>
            <a:pPr lvl="2">
              <a:spcAft>
                <a:spcPts val="600"/>
              </a:spcAft>
            </a:pPr>
            <a:endParaRPr lang="en-GB" sz="18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2FC5322-9C74-17F0-16BF-DF42B7DF5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61" y="3429000"/>
            <a:ext cx="3998880" cy="31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Prepoznavanje</a:t>
            </a:r>
            <a:r>
              <a:rPr lang="en-US" b="1" dirty="0"/>
              <a:t> </a:t>
            </a:r>
            <a:r>
              <a:rPr lang="en-US" b="1" dirty="0" err="1"/>
              <a:t>čustev</a:t>
            </a:r>
            <a:r>
              <a:rPr lang="en-US" b="1" dirty="0"/>
              <a:t> – IR </a:t>
            </a:r>
            <a:r>
              <a:rPr lang="en-US" b="1" dirty="0" err="1"/>
              <a:t>kamera</a:t>
            </a:r>
            <a:r>
              <a:rPr lang="en-US" b="1" dirty="0"/>
              <a:t> 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/>
              <a:t>Eksperimenti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enem</a:t>
            </a:r>
            <a:r>
              <a:rPr lang="en-GB" sz="2400" dirty="0"/>
              <a:t> </a:t>
            </a:r>
            <a:r>
              <a:rPr lang="en-GB" sz="2400" dirty="0" err="1"/>
              <a:t>naboru</a:t>
            </a:r>
            <a:r>
              <a:rPr lang="en-GB" sz="2400" dirty="0"/>
              <a:t> </a:t>
            </a:r>
            <a:r>
              <a:rPr lang="en-GB" sz="2400" dirty="0" err="1"/>
              <a:t>podatkov</a:t>
            </a:r>
            <a:r>
              <a:rPr lang="en-GB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Video </a:t>
            </a:r>
            <a:r>
              <a:rPr lang="en-GB" sz="2000" dirty="0" err="1"/>
              <a:t>posnetki</a:t>
            </a:r>
            <a:r>
              <a:rPr lang="en-GB" sz="2000" dirty="0"/>
              <a:t> </a:t>
            </a:r>
            <a:r>
              <a:rPr lang="en-GB" sz="2000" dirty="0" err="1"/>
              <a:t>obrazov</a:t>
            </a:r>
            <a:r>
              <a:rPr lang="en-GB" sz="2000" dirty="0"/>
              <a:t> </a:t>
            </a:r>
            <a:r>
              <a:rPr lang="en-GB" sz="2000" dirty="0" err="1"/>
              <a:t>ljudi</a:t>
            </a:r>
            <a:r>
              <a:rPr lang="en-GB" sz="2000" dirty="0"/>
              <a:t> </a:t>
            </a:r>
          </a:p>
          <a:p>
            <a:pPr lvl="1">
              <a:spcAft>
                <a:spcPts val="600"/>
              </a:spcAft>
            </a:pPr>
            <a:r>
              <a:rPr lang="en-GB" sz="2000" dirty="0"/>
              <a:t>4 </a:t>
            </a:r>
            <a:r>
              <a:rPr lang="en-GB" sz="2000" dirty="0" err="1"/>
              <a:t>razredi</a:t>
            </a:r>
            <a:r>
              <a:rPr lang="en-GB" sz="2000" dirty="0"/>
              <a:t> </a:t>
            </a:r>
          </a:p>
          <a:p>
            <a:pPr>
              <a:spcAft>
                <a:spcPts val="600"/>
              </a:spcAft>
            </a:pPr>
            <a:r>
              <a:rPr lang="en-GB" sz="2400" dirty="0" err="1"/>
              <a:t>Prednaučen</a:t>
            </a:r>
            <a:r>
              <a:rPr lang="en-GB" sz="2400" dirty="0"/>
              <a:t> model za </a:t>
            </a:r>
            <a:r>
              <a:rPr lang="en-GB" sz="2400" dirty="0" err="1"/>
              <a:t>identifikacijo</a:t>
            </a:r>
            <a:r>
              <a:rPr lang="en-GB" sz="2400" dirty="0"/>
              <a:t> </a:t>
            </a:r>
            <a:r>
              <a:rPr lang="en-GB" sz="2400" dirty="0" err="1"/>
              <a:t>obraznih</a:t>
            </a:r>
            <a:r>
              <a:rPr lang="en-GB" sz="2400" dirty="0"/>
              <a:t> </a:t>
            </a:r>
            <a:r>
              <a:rPr lang="en-GB" sz="2400" dirty="0" err="1"/>
              <a:t>izrazov</a:t>
            </a:r>
            <a:r>
              <a:rPr lang="en-GB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Nizka</a:t>
            </a:r>
            <a:r>
              <a:rPr lang="en-GB" sz="2000" dirty="0"/>
              <a:t> in </a:t>
            </a:r>
            <a:r>
              <a:rPr lang="en-GB" sz="2000" dirty="0" err="1"/>
              <a:t>visoka</a:t>
            </a:r>
            <a:r>
              <a:rPr lang="en-GB" sz="2000" dirty="0"/>
              <a:t> </a:t>
            </a:r>
            <a:r>
              <a:rPr lang="en-GB" sz="2000" dirty="0" err="1"/>
              <a:t>ločljivost</a:t>
            </a:r>
            <a:r>
              <a:rPr lang="en-GB" sz="2000" dirty="0"/>
              <a:t> </a:t>
            </a:r>
            <a:r>
              <a:rPr lang="en-GB" sz="2000" dirty="0">
                <a:sym typeface="Wingdings" pitchFamily="2" charset="2"/>
              </a:rPr>
              <a:t> dobro </a:t>
            </a:r>
            <a:r>
              <a:rPr lang="en-GB" sz="2000" dirty="0" err="1">
                <a:sym typeface="Wingdings" pitchFamily="2" charset="2"/>
              </a:rPr>
              <a:t>delovanje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A person's face with red dots&#10;&#10;Description automatically generated">
            <a:extLst>
              <a:ext uri="{FF2B5EF4-FFF2-40B4-BE49-F238E27FC236}">
                <a16:creationId xmlns:a16="http://schemas.microsoft.com/office/drawing/2014/main" id="{E9855070-8E2C-7D88-8D11-B294BA841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4" y="4019186"/>
            <a:ext cx="3176675" cy="2395854"/>
          </a:xfrm>
          <a:prstGeom prst="rect">
            <a:avLst/>
          </a:prstGeom>
        </p:spPr>
      </p:pic>
      <p:pic>
        <p:nvPicPr>
          <p:cNvPr id="8" name="Picture 7" descr="A person with a face id&#10;&#10;Description automatically generated">
            <a:extLst>
              <a:ext uri="{FF2B5EF4-FFF2-40B4-BE49-F238E27FC236}">
                <a16:creationId xmlns:a16="http://schemas.microsoft.com/office/drawing/2014/main" id="{B5156866-819D-D605-1505-6295F586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4" y="4019186"/>
            <a:ext cx="3208732" cy="23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3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Prepoznavanje</a:t>
            </a:r>
            <a:r>
              <a:rPr lang="en-US" b="1" dirty="0"/>
              <a:t> </a:t>
            </a:r>
            <a:r>
              <a:rPr lang="en-US" b="1" dirty="0" err="1"/>
              <a:t>čustev</a:t>
            </a:r>
            <a:r>
              <a:rPr lang="en-US" b="1" dirty="0"/>
              <a:t> – IR </a:t>
            </a:r>
            <a:r>
              <a:rPr lang="en-US" b="1" dirty="0" err="1"/>
              <a:t>kamera</a:t>
            </a:r>
            <a:r>
              <a:rPr lang="en-US" b="1" dirty="0"/>
              <a:t> (2) 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>
                <a:sym typeface="Wingdings" pitchFamily="2" charset="2"/>
              </a:rPr>
              <a:t>Izračun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povprečne</a:t>
            </a:r>
            <a:r>
              <a:rPr lang="en-GB" sz="2400" dirty="0">
                <a:sym typeface="Wingdings" pitchFamily="2" charset="2"/>
              </a:rPr>
              <a:t> temperature v </a:t>
            </a:r>
            <a:r>
              <a:rPr lang="en-GB" sz="2400" dirty="0" err="1">
                <a:sym typeface="Wingdings" pitchFamily="2" charset="2"/>
              </a:rPr>
              <a:t>regijah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interesa</a:t>
            </a:r>
            <a:r>
              <a:rPr lang="en-GB" sz="2400" dirty="0">
                <a:sym typeface="Wingdings" pitchFamily="2" charset="2"/>
              </a:rPr>
              <a:t> (</a:t>
            </a:r>
            <a:r>
              <a:rPr lang="en-GB" sz="2400" dirty="0" err="1">
                <a:sym typeface="Wingdings" pitchFamily="2" charset="2"/>
              </a:rPr>
              <a:t>nos</a:t>
            </a:r>
            <a:r>
              <a:rPr lang="en-GB" sz="2400" dirty="0">
                <a:sym typeface="Wingdings" pitchFamily="2" charset="2"/>
              </a:rPr>
              <a:t>, </a:t>
            </a:r>
            <a:r>
              <a:rPr lang="en-GB" sz="2400" dirty="0" err="1">
                <a:sym typeface="Wingdings" pitchFamily="2" charset="2"/>
              </a:rPr>
              <a:t>čelo</a:t>
            </a:r>
            <a:r>
              <a:rPr lang="en-GB" sz="2400" dirty="0">
                <a:sym typeface="Wingdings" pitchFamily="2" charset="2"/>
              </a:rPr>
              <a:t>, </a:t>
            </a:r>
            <a:r>
              <a:rPr lang="en-GB" sz="2400" dirty="0" err="1">
                <a:sym typeface="Wingdings" pitchFamily="2" charset="2"/>
              </a:rPr>
              <a:t>levo</a:t>
            </a:r>
            <a:r>
              <a:rPr lang="en-GB" sz="2400" dirty="0">
                <a:sym typeface="Wingdings" pitchFamily="2" charset="2"/>
              </a:rPr>
              <a:t> in </a:t>
            </a:r>
            <a:r>
              <a:rPr lang="en-GB" sz="2400" dirty="0" err="1">
                <a:sym typeface="Wingdings" pitchFamily="2" charset="2"/>
              </a:rPr>
              <a:t>desno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oko</a:t>
            </a:r>
            <a:r>
              <a:rPr lang="en-GB" sz="2400" dirty="0">
                <a:sym typeface="Wingdings" pitchFamily="2" charset="2"/>
              </a:rPr>
              <a:t>)</a:t>
            </a:r>
            <a:endParaRPr lang="en-SI" sz="2400" dirty="0"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400" dirty="0" err="1">
                <a:sym typeface="Wingdings" pitchFamily="2" charset="2"/>
              </a:rPr>
              <a:t>Primerjava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err="1">
                <a:sym typeface="Wingdings" pitchFamily="2" charset="2"/>
              </a:rPr>
              <a:t>povprečne</a:t>
            </a:r>
            <a:r>
              <a:rPr lang="en-GB" sz="2400" dirty="0">
                <a:sym typeface="Wingdings" pitchFamily="2" charset="2"/>
              </a:rPr>
              <a:t> temperature v </a:t>
            </a:r>
            <a:r>
              <a:rPr lang="en-SI" sz="2400" dirty="0">
                <a:sym typeface="Wingdings" pitchFamily="2" charset="2"/>
              </a:rPr>
              <a:t>različnih pogojih 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 descr="A table with numbers and a few words&#10;&#10;Description automatically generated">
            <a:extLst>
              <a:ext uri="{FF2B5EF4-FFF2-40B4-BE49-F238E27FC236}">
                <a16:creationId xmlns:a16="http://schemas.microsoft.com/office/drawing/2014/main" id="{8ABA2371-6F99-90AF-7212-055E2E6C3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04" y="3121090"/>
            <a:ext cx="8501792" cy="25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A1CC-4674-4362-9BD6-2FE34A6F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421"/>
          </a:xfrm>
        </p:spPr>
        <p:txBody>
          <a:bodyPr/>
          <a:lstStyle/>
          <a:p>
            <a:r>
              <a:rPr lang="en-US" b="1" dirty="0" err="1"/>
              <a:t>Pilotni</a:t>
            </a:r>
            <a:r>
              <a:rPr lang="en-US" b="1" dirty="0"/>
              <a:t> </a:t>
            </a:r>
            <a:r>
              <a:rPr lang="en-US" b="1" dirty="0" err="1"/>
              <a:t>eksperiment</a:t>
            </a:r>
            <a:endParaRPr lang="en-S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92D7-CD12-4A7D-918B-5339E1D81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55" y="1529069"/>
            <a:ext cx="10515600" cy="49802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err="1"/>
              <a:t>Faza</a:t>
            </a:r>
            <a:r>
              <a:rPr lang="en-GB" sz="2400" dirty="0"/>
              <a:t> </a:t>
            </a:r>
            <a:r>
              <a:rPr lang="en-GB" sz="2400" dirty="0" err="1"/>
              <a:t>idej</a:t>
            </a:r>
            <a:r>
              <a:rPr lang="en-GB" sz="2400" dirty="0"/>
              <a:t> </a:t>
            </a:r>
          </a:p>
          <a:p>
            <a:pPr>
              <a:spcAft>
                <a:spcPts val="600"/>
              </a:spcAft>
            </a:pPr>
            <a:r>
              <a:rPr lang="en-GB" sz="2400" dirty="0" err="1"/>
              <a:t>Eksperimenti</a:t>
            </a:r>
            <a:r>
              <a:rPr lang="en-GB" sz="2400" dirty="0"/>
              <a:t> za </a:t>
            </a:r>
            <a:r>
              <a:rPr lang="en-GB" sz="2400" dirty="0" err="1"/>
              <a:t>elicitacijo</a:t>
            </a:r>
            <a:r>
              <a:rPr lang="en-GB" sz="2400" dirty="0"/>
              <a:t> </a:t>
            </a:r>
            <a:r>
              <a:rPr lang="en-GB" sz="2400" dirty="0" err="1"/>
              <a:t>čustev</a:t>
            </a:r>
            <a:r>
              <a:rPr lang="en-GB" sz="2400" dirty="0"/>
              <a:t> in </a:t>
            </a:r>
            <a:r>
              <a:rPr lang="en-GB" sz="2400" dirty="0" err="1"/>
              <a:t>vpletenosti</a:t>
            </a:r>
            <a:r>
              <a:rPr lang="en-GB" sz="2400" dirty="0"/>
              <a:t> v </a:t>
            </a:r>
            <a:r>
              <a:rPr lang="en-GB" sz="2400" dirty="0" err="1"/>
              <a:t>delo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 err="1"/>
              <a:t>Ideje</a:t>
            </a:r>
            <a:r>
              <a:rPr lang="en-GB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vpletenosti</a:t>
            </a:r>
            <a:r>
              <a:rPr lang="en-GB" sz="2000" dirty="0"/>
              <a:t> med </a:t>
            </a:r>
            <a:r>
              <a:rPr lang="en-GB" sz="2000" dirty="0" err="1"/>
              <a:t>pogovorom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vpletenosti</a:t>
            </a:r>
            <a:r>
              <a:rPr lang="en-GB" sz="2000" dirty="0"/>
              <a:t> med </a:t>
            </a:r>
            <a:r>
              <a:rPr lang="en-GB" sz="2000" dirty="0" err="1"/>
              <a:t>programiranjem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vpletenosti</a:t>
            </a:r>
            <a:r>
              <a:rPr lang="en-GB" sz="2000" dirty="0"/>
              <a:t> med </a:t>
            </a:r>
            <a:r>
              <a:rPr lang="en-GB" sz="2000" dirty="0" err="1"/>
              <a:t>reševanjem</a:t>
            </a:r>
            <a:r>
              <a:rPr lang="en-GB" sz="2000" dirty="0"/>
              <a:t> IQ </a:t>
            </a:r>
            <a:r>
              <a:rPr lang="en-GB" sz="2000" dirty="0" err="1"/>
              <a:t>testov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čustev</a:t>
            </a:r>
            <a:r>
              <a:rPr lang="en-GB" sz="2000" dirty="0"/>
              <a:t> med </a:t>
            </a:r>
            <a:r>
              <a:rPr lang="en-GB" sz="2000" dirty="0" err="1"/>
              <a:t>branjem</a:t>
            </a:r>
            <a:r>
              <a:rPr lang="en-GB" sz="2000" dirty="0"/>
              <a:t> </a:t>
            </a:r>
            <a:r>
              <a:rPr lang="en-GB" sz="2000" dirty="0" err="1"/>
              <a:t>čustveno</a:t>
            </a:r>
            <a:r>
              <a:rPr lang="en-GB" sz="2000" dirty="0"/>
              <a:t> </a:t>
            </a:r>
            <a:r>
              <a:rPr lang="en-GB" sz="2000" dirty="0" err="1"/>
              <a:t>nabitih</a:t>
            </a:r>
            <a:r>
              <a:rPr lang="en-GB" sz="2000" dirty="0"/>
              <a:t> </a:t>
            </a:r>
            <a:r>
              <a:rPr lang="en-GB" sz="2000" dirty="0" err="1"/>
              <a:t>besedil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čustev</a:t>
            </a:r>
            <a:r>
              <a:rPr lang="en-GB" sz="2000" dirty="0"/>
              <a:t> med </a:t>
            </a:r>
            <a:r>
              <a:rPr lang="en-GB" sz="2000" dirty="0" err="1"/>
              <a:t>branjem</a:t>
            </a:r>
            <a:r>
              <a:rPr lang="en-GB" sz="2000" dirty="0"/>
              <a:t> </a:t>
            </a:r>
            <a:r>
              <a:rPr lang="en-GB" sz="2000" dirty="0" err="1"/>
              <a:t>dokumentov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 err="1"/>
              <a:t>Spremljanje</a:t>
            </a:r>
            <a:r>
              <a:rPr lang="en-GB" sz="2000" dirty="0"/>
              <a:t> </a:t>
            </a:r>
            <a:r>
              <a:rPr lang="en-GB" sz="2000" dirty="0" err="1"/>
              <a:t>čustev</a:t>
            </a:r>
            <a:r>
              <a:rPr lang="en-GB" sz="2000" dirty="0"/>
              <a:t> med </a:t>
            </a:r>
            <a:r>
              <a:rPr lang="en-GB" sz="2000" dirty="0" err="1"/>
              <a:t>imaginacijo</a:t>
            </a:r>
            <a:endParaRPr lang="en-GB" sz="2000" dirty="0"/>
          </a:p>
          <a:p>
            <a:pPr lvl="1">
              <a:spcAft>
                <a:spcPts val="600"/>
              </a:spcAft>
            </a:pPr>
            <a:r>
              <a:rPr lang="en-GB" sz="2000" dirty="0"/>
              <a:t>… </a:t>
            </a:r>
            <a:r>
              <a:rPr lang="en-GB" sz="2000" dirty="0" err="1"/>
              <a:t>ali</a:t>
            </a:r>
            <a:r>
              <a:rPr lang="en-GB" sz="2000" dirty="0"/>
              <a:t> pa </a:t>
            </a:r>
            <a:r>
              <a:rPr lang="en-GB" sz="2000" dirty="0" err="1"/>
              <a:t>kar</a:t>
            </a:r>
            <a:r>
              <a:rPr lang="en-GB" sz="2000" dirty="0"/>
              <a:t> </a:t>
            </a:r>
            <a:r>
              <a:rPr lang="en-GB" sz="2000" dirty="0" err="1"/>
              <a:t>direktno</a:t>
            </a:r>
            <a:r>
              <a:rPr lang="en-GB" sz="2000" dirty="0"/>
              <a:t> med </a:t>
            </a:r>
            <a:r>
              <a:rPr lang="en-GB" sz="2000" dirty="0" err="1"/>
              <a:t>delovnim</a:t>
            </a:r>
            <a:r>
              <a:rPr lang="en-GB" sz="2000" dirty="0"/>
              <a:t> </a:t>
            </a:r>
            <a:r>
              <a:rPr lang="en-GB" sz="2000" dirty="0" err="1"/>
              <a:t>dnevom</a:t>
            </a:r>
            <a:r>
              <a:rPr lang="en-GB" sz="2000" dirty="0"/>
              <a:t> (</a:t>
            </a:r>
            <a:r>
              <a:rPr lang="en-GB" sz="2000" dirty="0" err="1"/>
              <a:t>sprva</a:t>
            </a:r>
            <a:r>
              <a:rPr lang="en-GB" sz="2000" dirty="0"/>
              <a:t> </a:t>
            </a:r>
            <a:r>
              <a:rPr lang="en-GB" sz="2000" dirty="0" err="1"/>
              <a:t>partnerjev</a:t>
            </a:r>
            <a:r>
              <a:rPr lang="en-GB" sz="2000" dirty="0"/>
              <a:t> v </a:t>
            </a:r>
            <a:r>
              <a:rPr lang="en-GB" sz="2000" dirty="0" err="1"/>
              <a:t>projektu</a:t>
            </a:r>
            <a:r>
              <a:rPr lang="en-GB" sz="2000" dirty="0"/>
              <a:t>)?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 lvl="1"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Graphic 5" descr="Work from home desk outline">
            <a:extLst>
              <a:ext uri="{FF2B5EF4-FFF2-40B4-BE49-F238E27FC236}">
                <a16:creationId xmlns:a16="http://schemas.microsoft.com/office/drawing/2014/main" id="{5D7FDE15-D5F9-4872-BD31-A253776D9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6956" y="2327313"/>
            <a:ext cx="3001618" cy="30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5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465</Words>
  <Application>Microsoft Office PowerPoint</Application>
  <PresentationFormat>Widescreen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Cilj projekta</vt:lpstr>
      <vt:lpstr>Cilj projekta (2)</vt:lpstr>
      <vt:lpstr>Blagostanje na delovnem mestu</vt:lpstr>
      <vt:lpstr>Prepoznavanje čustev – RGB kamera</vt:lpstr>
      <vt:lpstr>Prepoznavanje čustev – RGB kamera (2)</vt:lpstr>
      <vt:lpstr>Prepoznavanje čustev – IR kamera </vt:lpstr>
      <vt:lpstr>Prepoznavanje čustev – IR kamera (2) </vt:lpstr>
      <vt:lpstr>Pilotni eksperiment</vt:lpstr>
      <vt:lpstr>Odprta vprašanja</vt:lpstr>
      <vt:lpstr>Odprta vprašanja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Trust-ME</dc:title>
  <dc:creator>zoja anzur</dc:creator>
  <cp:lastModifiedBy>Gašper Slapničar</cp:lastModifiedBy>
  <cp:revision>60</cp:revision>
  <dcterms:created xsi:type="dcterms:W3CDTF">2024-03-12T09:45:53Z</dcterms:created>
  <dcterms:modified xsi:type="dcterms:W3CDTF">2024-03-18T08:50:50Z</dcterms:modified>
</cp:coreProperties>
</file>