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77" r:id="rId6"/>
    <p:sldId id="278" r:id="rId7"/>
    <p:sldId id="279" r:id="rId8"/>
    <p:sldId id="259" r:id="rId9"/>
    <p:sldId id="280" r:id="rId10"/>
    <p:sldId id="281" r:id="rId11"/>
    <p:sldId id="282" r:id="rId12"/>
    <p:sldId id="260" r:id="rId13"/>
    <p:sldId id="261" r:id="rId14"/>
    <p:sldId id="284" r:id="rId15"/>
    <p:sldId id="263" r:id="rId16"/>
    <p:sldId id="264" r:id="rId17"/>
    <p:sldId id="262" r:id="rId18"/>
    <p:sldId id="285" r:id="rId19"/>
    <p:sldId id="265" r:id="rId20"/>
    <p:sldId id="266" r:id="rId21"/>
    <p:sldId id="267" r:id="rId22"/>
    <p:sldId id="268" r:id="rId23"/>
    <p:sldId id="274" r:id="rId24"/>
    <p:sldId id="275" r:id="rId25"/>
    <p:sldId id="269" r:id="rId26"/>
    <p:sldId id="287" r:id="rId27"/>
    <p:sldId id="288" r:id="rId28"/>
    <p:sldId id="289" r:id="rId29"/>
    <p:sldId id="290" r:id="rId30"/>
    <p:sldId id="291" r:id="rId31"/>
    <p:sldId id="286" r:id="rId32"/>
    <p:sldId id="270" r:id="rId33"/>
    <p:sldId id="292" r:id="rId34"/>
    <p:sldId id="293" r:id="rId35"/>
    <p:sldId id="272" r:id="rId36"/>
    <p:sldId id="294" r:id="rId37"/>
    <p:sldId id="271" r:id="rId38"/>
    <p:sldId id="273" r:id="rId39"/>
    <p:sldId id="295" r:id="rId4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B4FF"/>
    <a:srgbClr val="96FF96"/>
    <a:srgbClr val="FFFF78"/>
    <a:srgbClr val="FF9696"/>
    <a:srgbClr val="9696FF"/>
    <a:srgbClr val="FFFF9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1857-A3CC-453F-A4DB-1EB42E481581}" type="datetimeFigureOut">
              <a:rPr lang="sl-SI" smtClean="0"/>
              <a:pPr/>
              <a:t>6.7.2012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914F5-0DAE-46C1-A335-C991D419E9B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rmAutofit/>
          </a:bodyPr>
          <a:lstStyle/>
          <a:p>
            <a:r>
              <a:rPr lang="sl-SI" sz="4500" dirty="0" err="1" smtClean="0">
                <a:solidFill>
                  <a:srgbClr val="FF0000"/>
                </a:solidFill>
              </a:rPr>
              <a:t>Energy</a:t>
            </a:r>
            <a:r>
              <a:rPr lang="sl-SI" sz="4500" smtClean="0">
                <a:solidFill>
                  <a:srgbClr val="FF0000"/>
                </a:solidFill>
              </a:rPr>
              <a:t> expenditure estimation with wearable accelerometers</a:t>
            </a:r>
            <a:endParaRPr lang="sl-SI" sz="45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51448"/>
            <a:ext cx="6400800" cy="2569840"/>
          </a:xfrm>
        </p:spPr>
        <p:txBody>
          <a:bodyPr>
            <a:normAutofit fontScale="85000" lnSpcReduction="20000"/>
          </a:bodyPr>
          <a:lstStyle/>
          <a:p>
            <a:r>
              <a:rPr lang="sl-SI" sz="3500" smtClean="0">
                <a:solidFill>
                  <a:srgbClr val="0000FF"/>
                </a:solidFill>
              </a:rPr>
              <a:t>Mitja Luštrek,</a:t>
            </a:r>
          </a:p>
          <a:p>
            <a:r>
              <a:rPr lang="sl-SI" sz="2900" smtClean="0">
                <a:solidFill>
                  <a:srgbClr val="0000FF"/>
                </a:solidFill>
              </a:rPr>
              <a:t>Božidara Cvetković and Simon Kozina</a:t>
            </a:r>
          </a:p>
          <a:p>
            <a:endParaRPr lang="sl-SI"/>
          </a:p>
          <a:p>
            <a:r>
              <a:rPr lang="sl-SI" sz="3500" smtClean="0">
                <a:solidFill>
                  <a:schemeClr val="tx1"/>
                </a:solidFill>
              </a:rPr>
              <a:t>Jožef Stefan Institute</a:t>
            </a:r>
          </a:p>
          <a:p>
            <a:r>
              <a:rPr lang="sl-SI" sz="2900" smtClean="0">
                <a:solidFill>
                  <a:schemeClr val="tx1"/>
                </a:solidFill>
              </a:rPr>
              <a:t>Department of Intelligent Systems</a:t>
            </a:r>
          </a:p>
          <a:p>
            <a:r>
              <a:rPr lang="sl-SI" sz="2900" smtClean="0">
                <a:solidFill>
                  <a:schemeClr val="tx1"/>
                </a:solidFill>
              </a:rPr>
              <a:t>Slovenia</a:t>
            </a:r>
            <a:endParaRPr lang="sl-SI" sz="29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Senzor - Shimm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996952"/>
            <a:ext cx="2583137" cy="1333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  <p:sp>
        <p:nvSpPr>
          <p:cNvPr id="45" name="TextBox 44"/>
          <p:cNvSpPr txBox="1"/>
          <p:nvPr/>
        </p:nvSpPr>
        <p:spPr>
          <a:xfrm>
            <a:off x="4932040" y="1268760"/>
            <a:ext cx="3850541" cy="17851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Shimmer </a:t>
            </a:r>
            <a:r>
              <a:rPr lang="sl-SI" sz="2200" smtClean="0"/>
              <a:t>sensor nodes</a:t>
            </a:r>
            <a:endParaRPr lang="sl-SI" sz="2200" smtClean="0"/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3-axial accelerometer @ 50 Hz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Bluetooth and 802.15.4 radio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Microcontroller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Custom firmware</a:t>
            </a:r>
            <a:endParaRPr lang="sl-SI" sz="2200"/>
          </a:p>
        </p:txBody>
      </p:sp>
      <p:pic>
        <p:nvPicPr>
          <p:cNvPr id="46" name="Picture 45" descr="Mobile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4837170"/>
            <a:ext cx="2513115" cy="1401303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119089" y="6310481"/>
            <a:ext cx="2557367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Android smartphone</a:t>
            </a:r>
            <a:endParaRPr lang="sl-SI" sz="2200"/>
          </a:p>
        </p:txBody>
      </p:sp>
      <p:sp>
        <p:nvSpPr>
          <p:cNvPr id="48" name="Arc 47"/>
          <p:cNvSpPr/>
          <p:nvPr/>
        </p:nvSpPr>
        <p:spPr>
          <a:xfrm rot="5695054">
            <a:off x="6121678" y="3629218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0" name="Arc 49"/>
          <p:cNvSpPr/>
          <p:nvPr/>
        </p:nvSpPr>
        <p:spPr>
          <a:xfrm rot="5695054">
            <a:off x="5977662" y="3485202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1" name="Arc 50"/>
          <p:cNvSpPr/>
          <p:nvPr/>
        </p:nvSpPr>
        <p:spPr>
          <a:xfrm rot="5695054">
            <a:off x="5833646" y="3322494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2" name="Arc 51"/>
          <p:cNvSpPr/>
          <p:nvPr/>
        </p:nvSpPr>
        <p:spPr>
          <a:xfrm rot="5695054">
            <a:off x="6274078" y="3781618"/>
            <a:ext cx="914400" cy="914400"/>
          </a:xfrm>
          <a:prstGeom prst="arc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4" name="TextBox 53"/>
          <p:cNvSpPr txBox="1"/>
          <p:nvPr/>
        </p:nvSpPr>
        <p:spPr>
          <a:xfrm>
            <a:off x="7092280" y="3645024"/>
            <a:ext cx="1321708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Bluetooth</a:t>
            </a:r>
            <a:endParaRPr lang="sl-SI" sz="22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3135086" y="2721429"/>
            <a:ext cx="1868962" cy="63556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37114" y="2906486"/>
            <a:ext cx="2166257" cy="1219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Training/test data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412776"/>
          <a:ext cx="3048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600" b="1" smtClean="0"/>
                        <a:t>Activity</a:t>
                      </a:r>
                      <a:endParaRPr lang="sl-SI" sz="2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Lying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Sitting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Standing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Walking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Running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Cycling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Scrubbing the floor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Sweeping</a:t>
                      </a:r>
                      <a:endParaRPr lang="sl-SI" sz="2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...</a:t>
                      </a:r>
                      <a:endParaRPr lang="sl-SI" sz="260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Training/test data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27584" y="1412776"/>
          <a:ext cx="60960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sz="2600" b="1" smtClean="0"/>
                        <a:t>Activity</a:t>
                      </a:r>
                      <a:endParaRPr lang="sl-SI" sz="2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Energy expenditure</a:t>
                      </a:r>
                      <a:endParaRPr lang="sl-SI" sz="26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Lying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1.0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Sitting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1.0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Standing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1.2 MET</a:t>
                      </a:r>
                      <a:endParaRPr lang="sl-SI" sz="2600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Walking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3.3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Running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11.0 MET</a:t>
                      </a:r>
                      <a:endParaRPr lang="sl-SI" sz="26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Cycling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8.0 MET</a:t>
                      </a:r>
                      <a:endParaRPr lang="sl-SI" sz="2600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Scrubbing the floor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3.0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Sweeping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4.0 MET</a:t>
                      </a:r>
                      <a:endParaRPr lang="sl-SI" sz="2600"/>
                    </a:p>
                  </a:txBody>
                  <a:tcPr>
                    <a:solidFill>
                      <a:srgbClr val="FFFF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l-SI" sz="2600" smtClean="0"/>
                        <a:t>...</a:t>
                      </a:r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08304" y="1412776"/>
            <a:ext cx="1327928" cy="1446550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1 MET = </a:t>
            </a:r>
          </a:p>
          <a:p>
            <a:r>
              <a:rPr lang="sl-SI" sz="2200" smtClean="0"/>
              <a:t>energy</a:t>
            </a:r>
          </a:p>
          <a:p>
            <a:r>
              <a:rPr lang="sl-SI" sz="2200" smtClean="0"/>
              <a:t>expended</a:t>
            </a:r>
          </a:p>
          <a:p>
            <a:r>
              <a:rPr lang="sl-SI" sz="2200" smtClean="0"/>
              <a:t>at rest</a:t>
            </a:r>
            <a:endParaRPr lang="sl-SI" sz="2200"/>
          </a:p>
        </p:txBody>
      </p:sp>
      <p:sp>
        <p:nvSpPr>
          <p:cNvPr id="7" name="TextBox 6"/>
          <p:cNvSpPr txBox="1"/>
          <p:nvPr/>
        </p:nvSpPr>
        <p:spPr>
          <a:xfrm>
            <a:off x="7308304" y="5157192"/>
            <a:ext cx="1391471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Recorded</a:t>
            </a:r>
          </a:p>
          <a:p>
            <a:r>
              <a:rPr lang="sl-SI" sz="2200" smtClean="0"/>
              <a:t>by five</a:t>
            </a:r>
          </a:p>
          <a:p>
            <a:r>
              <a:rPr lang="sl-SI" sz="2200" smtClean="0"/>
              <a:t>volunteers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2483768" y="3429000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11560" y="4282296"/>
          <a:ext cx="352838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9552" y="3656637"/>
            <a:ext cx="12903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Training</a:t>
            </a:r>
            <a:endParaRPr lang="sl-SI" sz="2600" b="1"/>
          </a:p>
        </p:txBody>
      </p:sp>
      <p:sp>
        <p:nvSpPr>
          <p:cNvPr id="24" name="Down Arrow 23"/>
          <p:cNvSpPr/>
          <p:nvPr/>
        </p:nvSpPr>
        <p:spPr>
          <a:xfrm rot="16200000">
            <a:off x="4377128" y="4127929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TextBox 26"/>
          <p:cNvSpPr txBox="1"/>
          <p:nvPr/>
        </p:nvSpPr>
        <p:spPr>
          <a:xfrm>
            <a:off x="3635896" y="4869160"/>
            <a:ext cx="217239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 learning</a:t>
            </a:r>
            <a:endParaRPr lang="sl-SI" sz="2200"/>
          </a:p>
        </p:txBody>
      </p:sp>
      <p:sp>
        <p:nvSpPr>
          <p:cNvPr id="29" name="Rounded Rectangle 28"/>
          <p:cNvSpPr/>
          <p:nvPr/>
        </p:nvSpPr>
        <p:spPr>
          <a:xfrm>
            <a:off x="522007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sp>
        <p:nvSpPr>
          <p:cNvPr id="21" name="Down Arrow 20"/>
          <p:cNvSpPr/>
          <p:nvPr/>
        </p:nvSpPr>
        <p:spPr>
          <a:xfrm>
            <a:off x="2483768" y="3429000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611563" y="4282296"/>
          <a:ext cx="252028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39555" y="3656637"/>
            <a:ext cx="1791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Use/testing</a:t>
            </a:r>
            <a:endParaRPr lang="sl-SI" sz="2600" b="1"/>
          </a:p>
        </p:txBody>
      </p:sp>
      <p:sp>
        <p:nvSpPr>
          <p:cNvPr id="24" name="Down Arrow 23"/>
          <p:cNvSpPr/>
          <p:nvPr/>
        </p:nvSpPr>
        <p:spPr>
          <a:xfrm rot="16200000">
            <a:off x="3369016" y="4127929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5" name="Straight Connector 34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27784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611560" y="2420888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851920" y="2420888"/>
            <a:ext cx="2461443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(2 s)</a:t>
            </a:r>
            <a:endParaRPr lang="sl-SI" sz="2200"/>
          </a:p>
        </p:txBody>
      </p:sp>
      <p:cxnSp>
        <p:nvCxnSpPr>
          <p:cNvPr id="39" name="Straight Connector 38"/>
          <p:cNvCxnSpPr/>
          <p:nvPr/>
        </p:nvCxnSpPr>
        <p:spPr>
          <a:xfrm>
            <a:off x="1619672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35896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1619672" y="2852936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627784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644008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627784" y="3284984"/>
            <a:ext cx="20162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ounded Rectangle 44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8" name="Down Arrow 27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Rounded Rectangle 29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2843808" y="2996952"/>
            <a:ext cx="648072" cy="227571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11560" y="5435585"/>
          <a:ext cx="4032447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12"/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FF9696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39552" y="4809926"/>
            <a:ext cx="12903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Training</a:t>
            </a:r>
            <a:endParaRPr lang="sl-SI" sz="2600" b="1"/>
          </a:p>
        </p:txBody>
      </p:sp>
      <p:sp>
        <p:nvSpPr>
          <p:cNvPr id="42" name="Down Arrow 41"/>
          <p:cNvSpPr/>
          <p:nvPr/>
        </p:nvSpPr>
        <p:spPr>
          <a:xfrm rot="16200000">
            <a:off x="4809176" y="528121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3" name="TextBox 42"/>
          <p:cNvSpPr txBox="1"/>
          <p:nvPr/>
        </p:nvSpPr>
        <p:spPr>
          <a:xfrm>
            <a:off x="3347864" y="6022449"/>
            <a:ext cx="3591624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 learning (regression)</a:t>
            </a:r>
            <a:endParaRPr lang="sl-SI" sz="2200"/>
          </a:p>
        </p:txBody>
      </p:sp>
      <p:sp>
        <p:nvSpPr>
          <p:cNvPr id="44" name="Rounded Rectangle 43"/>
          <p:cNvSpPr/>
          <p:nvPr/>
        </p:nvSpPr>
        <p:spPr>
          <a:xfrm>
            <a:off x="5652120" y="5374377"/>
            <a:ext cx="1728192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635896" y="4725144"/>
            <a:ext cx="35283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11560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635896" y="2132856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611560" y="2420888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64088" y="2420888"/>
            <a:ext cx="2604111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Sliding window (10 s)</a:t>
            </a:r>
            <a:endParaRPr lang="sl-SI" sz="2200"/>
          </a:p>
        </p:txBody>
      </p:sp>
      <p:cxnSp>
        <p:nvCxnSpPr>
          <p:cNvPr id="33" name="Straight Connector 32"/>
          <p:cNvCxnSpPr/>
          <p:nvPr/>
        </p:nvCxnSpPr>
        <p:spPr>
          <a:xfrm>
            <a:off x="2123728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148064" y="2564904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123728" y="2852936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35896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660232" y="299695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635896" y="3284984"/>
            <a:ext cx="302433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Down Arrow 38"/>
          <p:cNvSpPr/>
          <p:nvPr/>
        </p:nvSpPr>
        <p:spPr>
          <a:xfrm>
            <a:off x="2843808" y="2996952"/>
            <a:ext cx="648072" cy="227571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40" name="Table 39"/>
          <p:cNvGraphicFramePr>
            <a:graphicFrameLocks noGrp="1"/>
          </p:cNvGraphicFramePr>
          <p:nvPr/>
        </p:nvGraphicFramePr>
        <p:xfrm>
          <a:off x="611560" y="5435585"/>
          <a:ext cx="352839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100811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1</a:t>
                      </a:r>
                      <a:endParaRPr lang="sl-SI" baseline="-25000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2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mtClean="0"/>
                        <a:t>f’</a:t>
                      </a:r>
                      <a:r>
                        <a:rPr lang="sl-SI" baseline="-25000" smtClean="0"/>
                        <a:t>3</a:t>
                      </a:r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39552" y="4809926"/>
            <a:ext cx="17911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600" b="1" smtClean="0"/>
              <a:t>Use/testing</a:t>
            </a:r>
            <a:endParaRPr lang="sl-SI" sz="2600" b="1"/>
          </a:p>
        </p:txBody>
      </p:sp>
      <p:sp>
        <p:nvSpPr>
          <p:cNvPr id="42" name="Down Arrow 41"/>
          <p:cNvSpPr/>
          <p:nvPr/>
        </p:nvSpPr>
        <p:spPr>
          <a:xfrm rot="16200000">
            <a:off x="4305120" y="528121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4" name="Rounded Rectangle 43"/>
          <p:cNvSpPr/>
          <p:nvPr/>
        </p:nvSpPr>
        <p:spPr>
          <a:xfrm>
            <a:off x="5148064" y="5374377"/>
            <a:ext cx="1728192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45" name="Table 44"/>
          <p:cNvGraphicFramePr>
            <a:graphicFrameLocks noGrp="1"/>
          </p:cNvGraphicFramePr>
          <p:nvPr/>
        </p:nvGraphicFramePr>
        <p:xfrm>
          <a:off x="6732243" y="429309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46" name="Down Arrow 45"/>
          <p:cNvSpPr/>
          <p:nvPr/>
        </p:nvSpPr>
        <p:spPr>
          <a:xfrm rot="16200000">
            <a:off x="5961307" y="4127928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7" name="Rounded Rectangle 46"/>
          <p:cNvSpPr/>
          <p:nvPr/>
        </p:nvSpPr>
        <p:spPr>
          <a:xfrm>
            <a:off x="4139952" y="4221088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3635896" y="4725144"/>
            <a:ext cx="3528392" cy="6480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84369" y="5445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6200000">
            <a:off x="7041426" y="5280056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Introduction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smtClean="0"/>
              <a:t>Motivation:</a:t>
            </a:r>
          </a:p>
          <a:p>
            <a:pPr lvl="1"/>
            <a:r>
              <a:rPr lang="sl-SI" sz="2600" smtClean="0"/>
              <a:t>Chiron project – monitoring of </a:t>
            </a:r>
            <a:br>
              <a:rPr lang="sl-SI" sz="2600" smtClean="0"/>
            </a:br>
            <a:r>
              <a:rPr lang="sl-SI" sz="2600" smtClean="0"/>
              <a:t>congestive heart failure patients</a:t>
            </a:r>
          </a:p>
          <a:p>
            <a:pPr lvl="1"/>
            <a:r>
              <a:rPr lang="sl-SI" sz="2600" smtClean="0"/>
              <a:t>The patient’s energy expenditure (= intensity of movement) provides context for heart activity</a:t>
            </a:r>
          </a:p>
          <a:p>
            <a:endParaRPr lang="sl-SI" sz="30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99086"/>
            <a:ext cx="1368152" cy="111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Machine learning procedure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11560" y="1585343"/>
          <a:ext cx="604867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  <a:gridCol w="504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t+1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</a:t>
                      </a:r>
                      <a:r>
                        <a:rPr lang="sl-SI" baseline="-25000" smtClean="0"/>
                        <a:t>t+2</a:t>
                      </a:r>
                      <a:endParaRPr lang="sl-SI" baseline="-25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...</a:t>
                      </a:r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l-SI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4248" y="1556792"/>
            <a:ext cx="2180340" cy="43088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Acceleration data</a:t>
            </a:r>
            <a:endParaRPr lang="sl-SI" sz="220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7884368" y="5445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26" name="Down Arrow 25"/>
          <p:cNvSpPr/>
          <p:nvPr/>
        </p:nvSpPr>
        <p:spPr>
          <a:xfrm rot="19224756">
            <a:off x="5871111" y="1848142"/>
            <a:ext cx="648072" cy="3839839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6300192" y="5445224"/>
          <a:ext cx="2088232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Energy expenditure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activity recognition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Average acceleration</a:t>
            </a:r>
          </a:p>
          <a:p>
            <a:r>
              <a:rPr lang="sl-SI" smtClean="0"/>
              <a:t>Variance in acceleration</a:t>
            </a:r>
          </a:p>
          <a:p>
            <a:r>
              <a:rPr lang="sl-SI" smtClean="0"/>
              <a:t>Minimum and maximum acceleration</a:t>
            </a:r>
          </a:p>
          <a:p>
            <a:r>
              <a:rPr lang="sl-SI" smtClean="0"/>
              <a:t>Speed of change between min. and max.</a:t>
            </a:r>
          </a:p>
          <a:p>
            <a:r>
              <a:rPr lang="sl-SI" smtClean="0"/>
              <a:t>Accelerometer orientation</a:t>
            </a:r>
          </a:p>
          <a:p>
            <a:r>
              <a:rPr lang="sl-SI" smtClean="0"/>
              <a:t>Frequency domain features (FFT)</a:t>
            </a:r>
          </a:p>
          <a:p>
            <a:r>
              <a:rPr lang="sl-SI" smtClean="0"/>
              <a:t>Correlations between accelerometer axes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Activity</a:t>
            </a:r>
          </a:p>
          <a:p>
            <a:r>
              <a:rPr lang="sl-SI" smtClean="0"/>
              <a:t>Average length of the acceleration vector</a:t>
            </a:r>
          </a:p>
          <a:p>
            <a:r>
              <a:rPr lang="sl-SI" smtClean="0"/>
              <a:t>Number of peaks and bottoms of the signal</a:t>
            </a:r>
          </a:p>
        </p:txBody>
      </p:sp>
      <p:pic>
        <p:nvPicPr>
          <p:cNvPr id="4" name="Picture 3" descr="EEE - peak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9484" y="3356992"/>
            <a:ext cx="4820748" cy="1740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Activity</a:t>
            </a:r>
          </a:p>
          <a:p>
            <a:r>
              <a:rPr lang="sl-SI" smtClean="0"/>
              <a:t>Average length of the acceleration vector</a:t>
            </a:r>
          </a:p>
          <a:p>
            <a:r>
              <a:rPr lang="sl-SI" smtClean="0"/>
              <a:t>Number of peaks and bottoms of the signal</a:t>
            </a:r>
          </a:p>
          <a:p>
            <a:r>
              <a:rPr lang="sl-SI" smtClean="0"/>
              <a:t>Area under acceleration</a:t>
            </a:r>
          </a:p>
          <a:p>
            <a:r>
              <a:rPr lang="sl-SI" smtClean="0"/>
              <a:t>Area under </a:t>
            </a:r>
            <a:r>
              <a:rPr lang="sl-SI" u="sng" smtClean="0"/>
              <a:t>gravity-subtracted</a:t>
            </a:r>
            <a:r>
              <a:rPr lang="sl-SI" smtClean="0"/>
              <a:t> acceleration</a:t>
            </a:r>
          </a:p>
        </p:txBody>
      </p:sp>
      <p:pic>
        <p:nvPicPr>
          <p:cNvPr id="4" name="Picture 3" descr="EEE - ar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437112"/>
            <a:ext cx="4820748" cy="1740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Features for energy expenditure est.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Activity</a:t>
            </a:r>
          </a:p>
          <a:p>
            <a:r>
              <a:rPr lang="sl-SI" smtClean="0"/>
              <a:t>Average length of the acceleration vector</a:t>
            </a:r>
          </a:p>
          <a:p>
            <a:r>
              <a:rPr lang="sl-SI" smtClean="0"/>
              <a:t>Number of peaks and bottoms of the signal</a:t>
            </a:r>
          </a:p>
          <a:p>
            <a:r>
              <a:rPr lang="sl-SI" smtClean="0"/>
              <a:t>Area under acceleration</a:t>
            </a:r>
          </a:p>
          <a:p>
            <a:r>
              <a:rPr lang="sl-SI" smtClean="0"/>
              <a:t>Area under </a:t>
            </a:r>
            <a:r>
              <a:rPr lang="sl-SI" u="sng" smtClean="0"/>
              <a:t>gravity-subtracted</a:t>
            </a:r>
            <a:r>
              <a:rPr lang="sl-SI" smtClean="0"/>
              <a:t> acceleration</a:t>
            </a:r>
          </a:p>
          <a:p>
            <a:r>
              <a:rPr lang="sl-SI" smtClean="0"/>
              <a:t>Change in velocity</a:t>
            </a:r>
          </a:p>
          <a:p>
            <a:r>
              <a:rPr lang="sl-SI" smtClean="0"/>
              <a:t>Change in kinetic energy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Introduction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000" smtClean="0"/>
              <a:t>Motivation:</a:t>
            </a:r>
          </a:p>
          <a:p>
            <a:pPr lvl="1"/>
            <a:r>
              <a:rPr lang="sl-SI" sz="2600" smtClean="0"/>
              <a:t>Chiron project – monitoring of </a:t>
            </a:r>
            <a:br>
              <a:rPr lang="sl-SI" sz="2600" smtClean="0"/>
            </a:br>
            <a:r>
              <a:rPr lang="sl-SI" sz="2600" smtClean="0"/>
              <a:t>congestive heart failure patients</a:t>
            </a:r>
          </a:p>
          <a:p>
            <a:pPr lvl="1"/>
            <a:r>
              <a:rPr lang="sl-SI" sz="2600" smtClean="0"/>
              <a:t>The patient’s energy expenditure (= intensity of movement) provides context for heart activity</a:t>
            </a:r>
          </a:p>
          <a:p>
            <a:r>
              <a:rPr lang="sl-SI" sz="3000" smtClean="0"/>
              <a:t> Method:</a:t>
            </a:r>
          </a:p>
          <a:p>
            <a:pPr lvl="1"/>
            <a:r>
              <a:rPr lang="sl-SI" sz="2600" smtClean="0"/>
              <a:t>Two wearable accelerometers → acceleration</a:t>
            </a:r>
          </a:p>
          <a:p>
            <a:pPr lvl="1"/>
            <a:r>
              <a:rPr lang="sl-SI" sz="2600" smtClean="0"/>
              <a:t>Acceleration → activity</a:t>
            </a:r>
          </a:p>
          <a:p>
            <a:pPr lvl="1"/>
            <a:r>
              <a:rPr lang="sl-SI" sz="2600" smtClean="0"/>
              <a:t>Acceleration + activity → energy expenditure</a:t>
            </a:r>
            <a:endParaRPr lang="sl-SI" sz="300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799086"/>
            <a:ext cx="1368152" cy="1118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5400000">
            <a:off x="7607816" y="4975295"/>
            <a:ext cx="1178528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Machine</a:t>
            </a:r>
          </a:p>
          <a:p>
            <a:r>
              <a:rPr lang="sl-SI" sz="2200" smtClean="0"/>
              <a:t> learning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>
                    <a:solidFill>
                      <a:srgbClr val="B4B4FF"/>
                    </a:solidFill>
                  </a:tcPr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solidFill>
                      <a:srgbClr val="B4B4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Sensor placement and algorithm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1628800"/>
          <a:ext cx="7536161" cy="40553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31"/>
                <a:gridCol w="1089586"/>
                <a:gridCol w="1089586"/>
                <a:gridCol w="1089586"/>
                <a:gridCol w="1089586"/>
                <a:gridCol w="1089586"/>
              </a:tblGrid>
              <a:tr h="2196136">
                <a:tc>
                  <a:txBody>
                    <a:bodyPr/>
                    <a:lstStyle/>
                    <a:p>
                      <a:endParaRPr lang="sl-SI" sz="2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Linear regression</a:t>
                      </a:r>
                      <a:endParaRPr lang="sl-SI" sz="2600" b="1"/>
                    </a:p>
                  </a:txBody>
                  <a:tcPr marT="108000"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Support</a:t>
                      </a:r>
                      <a:r>
                        <a:rPr lang="sl-SI" sz="2600" b="1" baseline="0" smtClean="0"/>
                        <a:t> vector regression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Regression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Model tree</a:t>
                      </a:r>
                      <a:endParaRPr lang="sl-SI" sz="2600" b="1"/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r>
                        <a:rPr lang="sl-SI" sz="2600" b="1" smtClean="0"/>
                        <a:t>Neural network</a:t>
                      </a:r>
                      <a:endParaRPr lang="sl-SI" sz="2600" b="1"/>
                    </a:p>
                  </a:txBody>
                  <a:tcPr vert="vert"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ankle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5.09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3.29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1.41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2.18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1.65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</a:t>
                      </a:r>
                      <a:r>
                        <a:rPr lang="sl-SI" sz="2600" b="1" baseline="0" smtClean="0"/>
                        <a:t>+ thigh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3.68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1.58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2.38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1.66</a:t>
                      </a:r>
                      <a:endParaRPr lang="sl-SI" sz="2600"/>
                    </a:p>
                  </a:txBody>
                  <a:tcPr anchor="ctr"/>
                </a:tc>
              </a:tr>
              <a:tr h="619730">
                <a:tc>
                  <a:txBody>
                    <a:bodyPr/>
                    <a:lstStyle/>
                    <a:p>
                      <a:pPr algn="l"/>
                      <a:r>
                        <a:rPr lang="sl-SI" sz="2600" b="1" smtClean="0"/>
                        <a:t>Chest + wrist</a:t>
                      </a:r>
                      <a:endParaRPr lang="sl-SI" sz="26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6.75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3.94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1.30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4.95</a:t>
                      </a:r>
                      <a:endParaRPr lang="sl-SI" sz="2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sl-SI" sz="2600" smtClean="0"/>
                        <a:t>1.39</a:t>
                      </a:r>
                      <a:endParaRPr lang="sl-SI" sz="2600"/>
                    </a:p>
                  </a:txBody>
                  <a:tcPr anchor="ctr"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88404" y="5949280"/>
            <a:ext cx="3691908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400" smtClean="0"/>
              <a:t>Mean absolute error in MET</a:t>
            </a:r>
            <a:endParaRPr lang="sl-SI" sz="2400"/>
          </a:p>
        </p:txBody>
      </p:sp>
      <p:sp>
        <p:nvSpPr>
          <p:cNvPr id="7" name="Rectangular Callout 6"/>
          <p:cNvSpPr/>
          <p:nvPr/>
        </p:nvSpPr>
        <p:spPr>
          <a:xfrm>
            <a:off x="3635896" y="3212976"/>
            <a:ext cx="2376264" cy="1260720"/>
          </a:xfrm>
          <a:prstGeom prst="wedgeRectCallout">
            <a:avLst>
              <a:gd name="adj1" fmla="val 35294"/>
              <a:gd name="adj2" fmla="val 108045"/>
            </a:avLst>
          </a:prstGeom>
          <a:solidFill>
            <a:srgbClr val="FFFF7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Lowest error, poor extrapolation, interpolation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444208" y="3212976"/>
            <a:ext cx="2024608" cy="1260720"/>
          </a:xfrm>
          <a:prstGeom prst="wedgeRectCallout">
            <a:avLst>
              <a:gd name="adj1" fmla="val 17870"/>
              <a:gd name="adj2" fmla="val 108045"/>
            </a:avLst>
          </a:prstGeom>
          <a:solidFill>
            <a:srgbClr val="FFFF7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Second lowest error, better flexibility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5517232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6912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6" name="TextBox 5"/>
          <p:cNvSpPr txBox="1"/>
          <p:nvPr/>
        </p:nvSpPr>
        <p:spPr>
          <a:xfrm>
            <a:off x="4933865" y="4299857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9" name="TextBox 8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700" y="1294913"/>
            <a:ext cx="7625724" cy="523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5517232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6912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10" name="Oval 9"/>
          <p:cNvSpPr/>
          <p:nvPr/>
        </p:nvSpPr>
        <p:spPr>
          <a:xfrm>
            <a:off x="6289509" y="4761249"/>
            <a:ext cx="360040" cy="34854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Oval 8"/>
          <p:cNvSpPr/>
          <p:nvPr/>
        </p:nvSpPr>
        <p:spPr>
          <a:xfrm>
            <a:off x="4616422" y="4917098"/>
            <a:ext cx="360040" cy="43624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TextBox 5"/>
          <p:cNvSpPr txBox="1"/>
          <p:nvPr/>
        </p:nvSpPr>
        <p:spPr>
          <a:xfrm>
            <a:off x="4933865" y="4299857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11" name="Oval 10"/>
          <p:cNvSpPr/>
          <p:nvPr/>
        </p:nvSpPr>
        <p:spPr>
          <a:xfrm>
            <a:off x="6278421" y="3202091"/>
            <a:ext cx="576064" cy="108012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TextBox 11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1.39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Multiple classifiers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357301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259632" y="2636912"/>
            <a:ext cx="648072" cy="792088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755576" y="1916832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Multiple classifiers</a:t>
            </a:r>
            <a:endParaRPr lang="sl-SI" sz="400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3573016"/>
          <a:ext cx="1008109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0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Activity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1259632" y="2636912"/>
            <a:ext cx="648072" cy="792088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Rounded Rectangle 5"/>
          <p:cNvSpPr/>
          <p:nvPr/>
        </p:nvSpPr>
        <p:spPr>
          <a:xfrm>
            <a:off x="755576" y="1916832"/>
            <a:ext cx="1656184" cy="554360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AR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60032" y="4581128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General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740353" y="3634224"/>
          <a:ext cx="50405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l-SI" smtClean="0"/>
                        <a:t>EE</a:t>
                      </a:r>
                      <a:endParaRPr lang="sl-SI"/>
                    </a:p>
                  </a:txBody>
                  <a:tcPr>
                    <a:solidFill>
                      <a:srgbClr val="96FF96"/>
                    </a:solidFill>
                  </a:tcPr>
                </a:tc>
              </a:tr>
            </a:tbl>
          </a:graphicData>
        </a:graphic>
      </p:graphicFrame>
      <p:sp>
        <p:nvSpPr>
          <p:cNvPr id="9" name="Down Arrow 8"/>
          <p:cNvSpPr/>
          <p:nvPr/>
        </p:nvSpPr>
        <p:spPr>
          <a:xfrm rot="16200000">
            <a:off x="6897408" y="3479856"/>
            <a:ext cx="648072" cy="690376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Rounded Rectangle 9"/>
          <p:cNvSpPr/>
          <p:nvPr/>
        </p:nvSpPr>
        <p:spPr>
          <a:xfrm>
            <a:off x="4860032" y="3429000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Cycling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860032" y="2276872"/>
            <a:ext cx="1872208" cy="6983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200" smtClean="0">
                <a:solidFill>
                  <a:schemeClr val="tx1"/>
                </a:solidFill>
              </a:rPr>
              <a:t>Running</a:t>
            </a:r>
          </a:p>
          <a:p>
            <a:pPr algn="ctr"/>
            <a:r>
              <a:rPr lang="sl-SI" sz="2200" smtClean="0">
                <a:solidFill>
                  <a:schemeClr val="tx1"/>
                </a:solidFill>
              </a:rPr>
              <a:t>EEE Classifier</a:t>
            </a:r>
            <a:endParaRPr lang="sl-SI" sz="2200">
              <a:solidFill>
                <a:schemeClr val="tx1"/>
              </a:solidFill>
            </a:endParaRPr>
          </a:p>
        </p:txBody>
      </p:sp>
      <p:sp>
        <p:nvSpPr>
          <p:cNvPr id="12" name="Down Arrow 11"/>
          <p:cNvSpPr/>
          <p:nvPr/>
        </p:nvSpPr>
        <p:spPr>
          <a:xfrm rot="18802773">
            <a:off x="6939134" y="2667547"/>
            <a:ext cx="648072" cy="84855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Down Arrow 12"/>
          <p:cNvSpPr/>
          <p:nvPr/>
        </p:nvSpPr>
        <p:spPr>
          <a:xfrm rot="2797227" flipV="1">
            <a:off x="6939134" y="4133986"/>
            <a:ext cx="648072" cy="848553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Down Arrow 14"/>
          <p:cNvSpPr/>
          <p:nvPr/>
        </p:nvSpPr>
        <p:spPr>
          <a:xfrm rot="16200000">
            <a:off x="3203848" y="2564904"/>
            <a:ext cx="648072" cy="2376264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cycling</a:t>
            </a:r>
            <a:endParaRPr lang="sl-SI">
              <a:solidFill>
                <a:schemeClr val="tx1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 rot="15250177">
            <a:off x="3212410" y="1747344"/>
            <a:ext cx="648072" cy="2453672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running</a:t>
            </a:r>
            <a:endParaRPr lang="sl-SI">
              <a:solidFill>
                <a:schemeClr val="tx1"/>
              </a:solidFill>
            </a:endParaRPr>
          </a:p>
        </p:txBody>
      </p:sp>
      <p:sp>
        <p:nvSpPr>
          <p:cNvPr id="18" name="Down Arrow 17"/>
          <p:cNvSpPr/>
          <p:nvPr/>
        </p:nvSpPr>
        <p:spPr>
          <a:xfrm rot="6349823" flipV="1">
            <a:off x="3212408" y="3280627"/>
            <a:ext cx="648072" cy="2453672"/>
          </a:xfrm>
          <a:prstGeom prst="downArrow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sl-SI" smtClean="0">
                <a:solidFill>
                  <a:schemeClr val="tx1"/>
                </a:solidFill>
              </a:rPr>
              <a:t>Activity = other</a:t>
            </a:r>
            <a:endParaRPr lang="sl-SI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Estimated vs. true energy, multiple cl.</a:t>
            </a:r>
            <a:endParaRPr lang="sl-SI" sz="400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135" y="1297970"/>
            <a:ext cx="7663408" cy="526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75656" y="5518393"/>
            <a:ext cx="170399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Low intensity</a:t>
            </a:r>
            <a:endParaRPr lang="sl-SI" sz="2200"/>
          </a:p>
        </p:txBody>
      </p:sp>
      <p:sp>
        <p:nvSpPr>
          <p:cNvPr id="8" name="TextBox 7"/>
          <p:cNvSpPr txBox="1"/>
          <p:nvPr/>
        </p:nvSpPr>
        <p:spPr>
          <a:xfrm>
            <a:off x="2627784" y="2638073"/>
            <a:ext cx="1319400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Moderate</a:t>
            </a:r>
          </a:p>
          <a:p>
            <a:r>
              <a:rPr lang="sl-SI" sz="2200" smtClean="0"/>
              <a:t>intensity</a:t>
            </a:r>
            <a:endParaRPr lang="sl-SI" sz="2200"/>
          </a:p>
        </p:txBody>
      </p:sp>
      <p:sp>
        <p:nvSpPr>
          <p:cNvPr id="9" name="TextBox 8"/>
          <p:cNvSpPr txBox="1"/>
          <p:nvPr/>
        </p:nvSpPr>
        <p:spPr>
          <a:xfrm>
            <a:off x="4933865" y="3717032"/>
            <a:ext cx="2098203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Running,  cycling</a:t>
            </a:r>
            <a:endParaRPr lang="sl-SI" sz="2200"/>
          </a:p>
        </p:txBody>
      </p:sp>
      <p:sp>
        <p:nvSpPr>
          <p:cNvPr id="10" name="TextBox 9"/>
          <p:cNvSpPr txBox="1"/>
          <p:nvPr/>
        </p:nvSpPr>
        <p:spPr>
          <a:xfrm>
            <a:off x="7524328" y="1340768"/>
            <a:ext cx="1263487" cy="1107996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Average</a:t>
            </a:r>
          </a:p>
          <a:p>
            <a:r>
              <a:rPr lang="sl-SI" sz="2200" smtClean="0"/>
              <a:t>error:</a:t>
            </a:r>
          </a:p>
          <a:p>
            <a:r>
              <a:rPr lang="sl-SI" sz="2200" smtClean="0"/>
              <a:t>0.91 MET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Conclusion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Energy expenditure estimation with  wearable accelerometers using machine learning</a:t>
            </a:r>
          </a:p>
          <a:p>
            <a:r>
              <a:rPr lang="sl-SI" smtClean="0"/>
              <a:t>Study of sensor placements and algorithms</a:t>
            </a:r>
          </a:p>
          <a:p>
            <a:r>
              <a:rPr lang="sl-SI" smtClean="0"/>
              <a:t>Multiple classifiers: error 1.39 → 0.91 MET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Conclusion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Energy expenditure estimation with  wearable accelerometers using machine learning</a:t>
            </a:r>
          </a:p>
          <a:p>
            <a:r>
              <a:rPr lang="sl-SI" smtClean="0"/>
              <a:t>Study of sensor placements and algorithms</a:t>
            </a:r>
          </a:p>
          <a:p>
            <a:r>
              <a:rPr lang="sl-SI" smtClean="0"/>
              <a:t>Multiple classifiers: error 1.39 → 0.91 MET</a:t>
            </a:r>
          </a:p>
          <a:p>
            <a:endParaRPr lang="sl-SI"/>
          </a:p>
          <a:p>
            <a:r>
              <a:rPr lang="sl-SI" smtClean="0"/>
              <a:t>Cardiologists judged suitable to monitor congestive heart </a:t>
            </a:r>
            <a:r>
              <a:rPr lang="sl-SI" smtClean="0"/>
              <a:t>failure </a:t>
            </a:r>
            <a:r>
              <a:rPr lang="sl-SI" smtClean="0"/>
              <a:t>patients</a:t>
            </a:r>
          </a:p>
          <a:p>
            <a:r>
              <a:rPr lang="sl-SI" smtClean="0"/>
              <a:t>Other medical and sports applications possible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Measuring human energy expenditure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/>
              <a:t> Heat output of the patient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Measuring human energy expenditure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/>
              <a:t> Heat output of the patient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  <a:endParaRPr lang="sl-SI"/>
          </a:p>
          <a:p>
            <a:pPr lvl="1"/>
            <a:r>
              <a:rPr lang="sl-SI" smtClean="0"/>
              <a:t> Inhaled and exhaled oxygen and CO</a:t>
            </a:r>
            <a:r>
              <a:rPr lang="sl-SI" baseline="-25000" smtClean="0"/>
              <a:t>2</a:t>
            </a:r>
            <a:endParaRPr lang="sl-SI" smtClean="0"/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Measuring human energy expenditure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/>
              <a:t> Heat output of the patient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  <a:endParaRPr lang="sl-SI"/>
          </a:p>
          <a:p>
            <a:pPr lvl="1"/>
            <a:r>
              <a:rPr lang="sl-SI" smtClean="0"/>
              <a:t> Inhaled and exhaled oxygen and CO</a:t>
            </a:r>
            <a:r>
              <a:rPr lang="sl-SI" baseline="-25000" smtClean="0"/>
              <a:t>2</a:t>
            </a:r>
            <a:endParaRPr lang="sl-SI" smtClean="0"/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  <a:p>
            <a:r>
              <a:rPr lang="sl-SI" smtClean="0"/>
              <a:t>Diary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Simple</a:t>
            </a:r>
            <a:r>
              <a:rPr lang="sl-SI" smtClean="0"/>
              <a:t>,</a:t>
            </a:r>
            <a:r>
              <a:rPr lang="sl-SI" smtClean="0">
                <a:solidFill>
                  <a:srgbClr val="00B050"/>
                </a:solidFill>
              </a:rPr>
              <a:t> </a:t>
            </a:r>
            <a:r>
              <a:rPr lang="sl-SI" smtClean="0">
                <a:solidFill>
                  <a:srgbClr val="FF0000"/>
                </a:solidFill>
              </a:rPr>
              <a:t>Unreliable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patient-dependant</a:t>
            </a:r>
            <a:endParaRPr lang="sl-SI" smtClean="0">
              <a:solidFill>
                <a:srgbClr val="00B050"/>
              </a:solidFill>
            </a:endParaRPr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Measuring human energy expenditure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Direct calorimetry</a:t>
            </a:r>
          </a:p>
          <a:p>
            <a:pPr lvl="1"/>
            <a:r>
              <a:rPr lang="sl-SI" smtClean="0"/>
              <a:t> Heat output of the patient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Most 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laboratory conditions</a:t>
            </a:r>
          </a:p>
          <a:p>
            <a:r>
              <a:rPr lang="sl-SI" smtClean="0"/>
              <a:t>Indirect calorimetry</a:t>
            </a:r>
            <a:endParaRPr lang="sl-SI"/>
          </a:p>
          <a:p>
            <a:pPr lvl="1"/>
            <a:r>
              <a:rPr lang="sl-SI" smtClean="0"/>
              <a:t> Inhaled and exhaled oxygen and CO</a:t>
            </a:r>
            <a:r>
              <a:rPr lang="sl-SI" baseline="-25000" smtClean="0"/>
              <a:t>2</a:t>
            </a:r>
            <a:endParaRPr lang="sl-SI" smtClean="0"/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Quite reliable</a:t>
            </a:r>
            <a:r>
              <a:rPr lang="sl-SI" smtClean="0"/>
              <a:t>, </a:t>
            </a:r>
            <a:r>
              <a:rPr lang="sl-SI" smtClean="0">
                <a:solidFill>
                  <a:srgbClr val="00B050"/>
                </a:solidFill>
              </a:rPr>
              <a:t>field conditions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mask needed</a:t>
            </a:r>
          </a:p>
          <a:p>
            <a:r>
              <a:rPr lang="sl-SI" smtClean="0"/>
              <a:t>Diary</a:t>
            </a:r>
          </a:p>
          <a:p>
            <a:pPr lvl="1"/>
            <a:r>
              <a:rPr lang="sl-SI" smtClean="0"/>
              <a:t> </a:t>
            </a:r>
            <a:r>
              <a:rPr lang="sl-SI" smtClean="0">
                <a:solidFill>
                  <a:srgbClr val="00B050"/>
                </a:solidFill>
              </a:rPr>
              <a:t>Simple</a:t>
            </a:r>
            <a:r>
              <a:rPr lang="sl-SI" smtClean="0"/>
              <a:t>,</a:t>
            </a:r>
            <a:r>
              <a:rPr lang="sl-SI" smtClean="0">
                <a:solidFill>
                  <a:srgbClr val="00B050"/>
                </a:solidFill>
              </a:rPr>
              <a:t> </a:t>
            </a:r>
            <a:r>
              <a:rPr lang="sl-SI" smtClean="0">
                <a:solidFill>
                  <a:srgbClr val="FF0000"/>
                </a:solidFill>
              </a:rPr>
              <a:t>Unreliable</a:t>
            </a:r>
            <a:r>
              <a:rPr lang="sl-SI" smtClean="0"/>
              <a:t>, </a:t>
            </a:r>
            <a:r>
              <a:rPr lang="sl-SI" smtClean="0">
                <a:solidFill>
                  <a:srgbClr val="FF0000"/>
                </a:solidFill>
              </a:rPr>
              <a:t>patient-dependant</a:t>
            </a:r>
            <a:endParaRPr lang="sl-SI" smtClean="0">
              <a:solidFill>
                <a:srgbClr val="00B050"/>
              </a:solidFill>
            </a:endParaRPr>
          </a:p>
          <a:p>
            <a:endParaRPr lang="sl-SI" smtClean="0"/>
          </a:p>
        </p:txBody>
      </p:sp>
      <p:sp>
        <p:nvSpPr>
          <p:cNvPr id="9" name="TextBox 8"/>
          <p:cNvSpPr txBox="1"/>
          <p:nvPr/>
        </p:nvSpPr>
        <p:spPr>
          <a:xfrm rot="1804706">
            <a:off x="604944" y="3244292"/>
            <a:ext cx="8156335" cy="1015663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6000" smtClean="0"/>
              <a:t>Wearable accelerometers</a:t>
            </a:r>
            <a:endParaRPr lang="sl-SI" sz="6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Senzor - Shimmer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2996952"/>
            <a:ext cx="2583137" cy="1333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Hardware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566458" y="1548408"/>
            <a:ext cx="914400" cy="9144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Rectangle 4"/>
          <p:cNvSpPr/>
          <p:nvPr/>
        </p:nvSpPr>
        <p:spPr>
          <a:xfrm>
            <a:off x="2566458" y="2484512"/>
            <a:ext cx="936104" cy="1368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7" name="Straight Connector 6"/>
          <p:cNvCxnSpPr/>
          <p:nvPr/>
        </p:nvCxnSpPr>
        <p:spPr>
          <a:xfrm>
            <a:off x="3502562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2642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1846378" y="2484512"/>
            <a:ext cx="720080" cy="5040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74370" y="2988568"/>
            <a:ext cx="72008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350434" y="3852664"/>
            <a:ext cx="216024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2562" y="3852664"/>
            <a:ext cx="288032" cy="7200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790594" y="5436840"/>
            <a:ext cx="360040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990394" y="5436840"/>
            <a:ext cx="351656" cy="152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630354" y="3564632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Oval 26"/>
          <p:cNvSpPr/>
          <p:nvPr/>
        </p:nvSpPr>
        <p:spPr>
          <a:xfrm>
            <a:off x="2887147" y="270053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9" name="Oval 28"/>
          <p:cNvSpPr/>
          <p:nvPr/>
        </p:nvSpPr>
        <p:spPr>
          <a:xfrm>
            <a:off x="2307500" y="4146646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30" name="Straight Connector 29"/>
          <p:cNvCxnSpPr/>
          <p:nvPr/>
        </p:nvCxnSpPr>
        <p:spPr>
          <a:xfrm>
            <a:off x="3790594" y="4572744"/>
            <a:ext cx="0" cy="8640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350434" y="4572744"/>
            <a:ext cx="8384" cy="8724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2206418" y="5148808"/>
            <a:ext cx="288032" cy="19432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0" name="TextBox 39"/>
          <p:cNvSpPr txBox="1"/>
          <p:nvPr/>
        </p:nvSpPr>
        <p:spPr>
          <a:xfrm>
            <a:off x="179512" y="2348880"/>
            <a:ext cx="2509598" cy="430887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Co-located with ECG</a:t>
            </a:r>
            <a:endParaRPr lang="sl-SI" sz="2200"/>
          </a:p>
        </p:txBody>
      </p:sp>
      <p:sp>
        <p:nvSpPr>
          <p:cNvPr id="43" name="TextBox 42"/>
          <p:cNvSpPr txBox="1"/>
          <p:nvPr/>
        </p:nvSpPr>
        <p:spPr>
          <a:xfrm>
            <a:off x="179512" y="4221088"/>
            <a:ext cx="2001445" cy="769441"/>
          </a:xfrm>
          <a:prstGeom prst="rect">
            <a:avLst/>
          </a:prstGeom>
          <a:solidFill>
            <a:srgbClr val="FFFF78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sl-SI" sz="2200" smtClean="0"/>
              <a:t>One placement </a:t>
            </a:r>
          </a:p>
          <a:p>
            <a:pPr algn="r"/>
            <a:r>
              <a:rPr lang="sl-SI" sz="2200" smtClean="0"/>
              <a:t>to be selected</a:t>
            </a:r>
            <a:endParaRPr lang="sl-SI" sz="2200"/>
          </a:p>
        </p:txBody>
      </p:sp>
      <p:sp>
        <p:nvSpPr>
          <p:cNvPr id="45" name="TextBox 44"/>
          <p:cNvSpPr txBox="1"/>
          <p:nvPr/>
        </p:nvSpPr>
        <p:spPr>
          <a:xfrm>
            <a:off x="4932040" y="1268760"/>
            <a:ext cx="3850541" cy="17851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sl-SI" sz="2200" smtClean="0"/>
              <a:t>Shimmer sensor nodes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3-axial accelerometer @ 50 Hz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Bluetooth and 802.15.4 radio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Microcontroller</a:t>
            </a:r>
          </a:p>
          <a:p>
            <a:pPr marL="180000" indent="-180000">
              <a:buFont typeface="Arial" pitchFamily="34" charset="0"/>
              <a:buChar char="•"/>
            </a:pPr>
            <a:r>
              <a:rPr lang="sl-SI" sz="2200" smtClean="0"/>
              <a:t>Custom firmware</a:t>
            </a:r>
            <a:endParaRPr lang="sl-SI" sz="2200"/>
          </a:p>
        </p:txBody>
      </p:sp>
      <p:cxnSp>
        <p:nvCxnSpPr>
          <p:cNvPr id="56" name="Straight Connector 55"/>
          <p:cNvCxnSpPr/>
          <p:nvPr/>
        </p:nvCxnSpPr>
        <p:spPr>
          <a:xfrm>
            <a:off x="3135086" y="2721429"/>
            <a:ext cx="1868962" cy="635563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3037114" y="2906486"/>
            <a:ext cx="2166257" cy="12192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1060</Words>
  <Application>Microsoft Office PowerPoint</Application>
  <PresentationFormat>On-screen Show (4:3)</PresentationFormat>
  <Paragraphs>467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Energy expenditure estimation with wearable accelerometers</vt:lpstr>
      <vt:lpstr>Introduction</vt:lpstr>
      <vt:lpstr>Introduction</vt:lpstr>
      <vt:lpstr>Measuring human energy expenditure</vt:lpstr>
      <vt:lpstr>Measuring human energy expenditure</vt:lpstr>
      <vt:lpstr>Measuring human energy expenditure</vt:lpstr>
      <vt:lpstr>Measuring human energy expenditure</vt:lpstr>
      <vt:lpstr>Hardware</vt:lpstr>
      <vt:lpstr>Hardware</vt:lpstr>
      <vt:lpstr>Hardware</vt:lpstr>
      <vt:lpstr>Training/test data</vt:lpstr>
      <vt:lpstr>Training/test data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Machine learning procedure</vt:lpstr>
      <vt:lpstr>Features for activity recognition</vt:lpstr>
      <vt:lpstr>Features for energy expenditure est.</vt:lpstr>
      <vt:lpstr>Features for energy expenditure est.</vt:lpstr>
      <vt:lpstr>Features for energy expenditure est.</vt:lpstr>
      <vt:lpstr>Sensor placement and algorithm</vt:lpstr>
      <vt:lpstr>Sensor placement and algorithm</vt:lpstr>
      <vt:lpstr>Sensor placement and algorithm</vt:lpstr>
      <vt:lpstr>Sensor placement and algorithm</vt:lpstr>
      <vt:lpstr>Sensor placement and algorithm</vt:lpstr>
      <vt:lpstr>Sensor placement and algorithm</vt:lpstr>
      <vt:lpstr>Sensor placement and algorithm</vt:lpstr>
      <vt:lpstr>Estimated vs. true energy</vt:lpstr>
      <vt:lpstr>Estimated vs. true energy</vt:lpstr>
      <vt:lpstr>Estimated vs. true energy</vt:lpstr>
      <vt:lpstr>Multiple classifiers</vt:lpstr>
      <vt:lpstr>Multiple classifiers</vt:lpstr>
      <vt:lpstr>Estimated vs. true energy, multiple cl.</vt:lpstr>
      <vt:lpstr>Conclusion</vt:lpstr>
      <vt:lpstr>Conclusion</vt:lpstr>
    </vt:vector>
  </TitlesOfParts>
  <Company>IJS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Mitja Luštrek</dc:creator>
  <cp:lastModifiedBy>Mitja Luštrek</cp:lastModifiedBy>
  <cp:revision>22</cp:revision>
  <dcterms:created xsi:type="dcterms:W3CDTF">2012-05-18T06:02:04Z</dcterms:created>
  <dcterms:modified xsi:type="dcterms:W3CDTF">2012-07-06T14:18:16Z</dcterms:modified>
</cp:coreProperties>
</file>