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74" r:id="rId3"/>
    <p:sldId id="301" r:id="rId4"/>
    <p:sldId id="312" r:id="rId5"/>
    <p:sldId id="313" r:id="rId6"/>
    <p:sldId id="314" r:id="rId7"/>
    <p:sldId id="315" r:id="rId8"/>
    <p:sldId id="316" r:id="rId9"/>
    <p:sldId id="273" r:id="rId10"/>
    <p:sldId id="303" r:id="rId11"/>
    <p:sldId id="304" r:id="rId12"/>
    <p:sldId id="285" r:id="rId13"/>
    <p:sldId id="261" r:id="rId14"/>
    <p:sldId id="262" r:id="rId15"/>
    <p:sldId id="263" r:id="rId16"/>
    <p:sldId id="265" r:id="rId17"/>
    <p:sldId id="266" r:id="rId18"/>
    <p:sldId id="269" r:id="rId19"/>
    <p:sldId id="270" r:id="rId20"/>
    <p:sldId id="271" r:id="rId21"/>
    <p:sldId id="305" r:id="rId22"/>
    <p:sldId id="257" r:id="rId23"/>
    <p:sldId id="284" r:id="rId24"/>
    <p:sldId id="306" r:id="rId25"/>
    <p:sldId id="279" r:id="rId26"/>
    <p:sldId id="317" r:id="rId27"/>
    <p:sldId id="286" r:id="rId28"/>
    <p:sldId id="287" r:id="rId29"/>
    <p:sldId id="307" r:id="rId30"/>
    <p:sldId id="288" r:id="rId31"/>
    <p:sldId id="296" r:id="rId32"/>
    <p:sldId id="297" r:id="rId33"/>
    <p:sldId id="298" r:id="rId34"/>
    <p:sldId id="299" r:id="rId35"/>
    <p:sldId id="318" r:id="rId36"/>
    <p:sldId id="289" r:id="rId37"/>
    <p:sldId id="311" r:id="rId38"/>
    <p:sldId id="291" r:id="rId39"/>
    <p:sldId id="308" r:id="rId40"/>
    <p:sldId id="292" r:id="rId41"/>
    <p:sldId id="294" r:id="rId42"/>
    <p:sldId id="309" r:id="rId43"/>
    <p:sldId id="295" r:id="rId4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707" autoAdjust="0"/>
  </p:normalViewPr>
  <p:slideViewPr>
    <p:cSldViewPr>
      <p:cViewPr>
        <p:scale>
          <a:sx n="80" d="100"/>
          <a:sy n="80" d="100"/>
        </p:scale>
        <p:origin x="-1680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1ECCB-714A-4687-8C19-00F9ED4A7CA8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7C4DE-E8C9-4575-B9B2-A3D56C5CC347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7C4DE-E8C9-4575-B9B2-A3D56C5CC347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mtClean="0"/>
              <a:t>Attention catcher:</a:t>
            </a:r>
            <a:r>
              <a:rPr lang="sl-SI" baseline="0" smtClean="0"/>
              <a:t> did you know that o</a:t>
            </a:r>
            <a:r>
              <a:rPr lang="sl-SI" smtClean="0"/>
              <a:t>ver 50 % of adult population will be older than 65 by 2060?</a:t>
            </a:r>
          </a:p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7C4DE-E8C9-4575-B9B2-A3D56C5CC347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mtClean="0"/>
              <a:t>Attention catcher:</a:t>
            </a:r>
            <a:r>
              <a:rPr lang="sl-SI" baseline="0" smtClean="0"/>
              <a:t> did you know that o</a:t>
            </a:r>
            <a:r>
              <a:rPr lang="sl-SI" smtClean="0"/>
              <a:t>ver 50 % of adult population will be older than 65 by 2060?</a:t>
            </a:r>
          </a:p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7C4DE-E8C9-4575-B9B2-A3D56C5CC347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A645-0E63-4A01-99B2-A2C4E5A8DFF6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F98B-8FFE-46AB-8831-BAC1B764CD7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A645-0E63-4A01-99B2-A2C4E5A8DFF6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F98B-8FFE-46AB-8831-BAC1B764CD7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A645-0E63-4A01-99B2-A2C4E5A8DFF6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F98B-8FFE-46AB-8831-BAC1B764CD7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A645-0E63-4A01-99B2-A2C4E5A8DFF6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F98B-8FFE-46AB-8831-BAC1B764CD7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A645-0E63-4A01-99B2-A2C4E5A8DFF6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F98B-8FFE-46AB-8831-BAC1B764CD7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A645-0E63-4A01-99B2-A2C4E5A8DFF6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F98B-8FFE-46AB-8831-BAC1B764CD7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A645-0E63-4A01-99B2-A2C4E5A8DFF6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F98B-8FFE-46AB-8831-BAC1B764CD7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A645-0E63-4A01-99B2-A2C4E5A8DFF6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F98B-8FFE-46AB-8831-BAC1B764CD7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A645-0E63-4A01-99B2-A2C4E5A8DFF6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F98B-8FFE-46AB-8831-BAC1B764CD7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A645-0E63-4A01-99B2-A2C4E5A8DFF6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F98B-8FFE-46AB-8831-BAC1B764CD7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A645-0E63-4A01-99B2-A2C4E5A8DFF6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F98B-8FFE-46AB-8831-BAC1B764CD7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BA645-0E63-4A01-99B2-A2C4E5A8DFF6}" type="datetimeFigureOut">
              <a:rPr lang="sl-SI" smtClean="0"/>
              <a:pPr/>
              <a:t>8.12.2009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F98B-8FFE-46AB-8831-BAC1B764CD7C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Behavior analysis based on coordinates of body tags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428868"/>
            <a:ext cx="6400800" cy="1571636"/>
          </a:xfrm>
        </p:spPr>
        <p:txBody>
          <a:bodyPr>
            <a:normAutofit/>
          </a:bodyPr>
          <a:lstStyle/>
          <a:p>
            <a:r>
              <a:rPr lang="sl-SI" sz="3000" b="1" smtClean="0">
                <a:solidFill>
                  <a:srgbClr val="0000FF"/>
                </a:solidFill>
              </a:rPr>
              <a:t>Mitja Luštrek,</a:t>
            </a:r>
          </a:p>
          <a:p>
            <a:r>
              <a:rPr lang="sl-SI" sz="2600" b="1" smtClean="0">
                <a:solidFill>
                  <a:srgbClr val="0000FF"/>
                </a:solidFill>
              </a:rPr>
              <a:t>Boštjan Kaluža, Erik Dovgan,</a:t>
            </a:r>
          </a:p>
          <a:p>
            <a:r>
              <a:rPr lang="sl-SI" sz="2600" b="1" smtClean="0">
                <a:solidFill>
                  <a:srgbClr val="0000FF"/>
                </a:solidFill>
              </a:rPr>
              <a:t>Bogdan Pogorelc, Matjaž Gams</a:t>
            </a:r>
            <a:endParaRPr lang="sl-SI" sz="2600" b="1">
              <a:solidFill>
                <a:srgbClr val="0000FF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57290" y="4357694"/>
            <a:ext cx="6400800" cy="1895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8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Jožef Stefan Institute,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l-SI" sz="2800" b="1" smtClean="0"/>
              <a:t>Department of Intelligent Systems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8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Špica</a:t>
            </a:r>
            <a:r>
              <a:rPr kumimoji="0" lang="sl-SI" sz="2800" b="1" i="0" u="none" strike="noStrike" kern="1200" cap="none" spc="0" normalizeH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International, d. o. 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l-SI" sz="2800" b="1" baseline="0" smtClean="0"/>
              <a:t>Slovenia</a:t>
            </a:r>
            <a:endParaRPr kumimoji="0" lang="sl-SI" sz="28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Sensing hardware</a:t>
            </a:r>
            <a:endParaRPr lang="sl-SI"/>
          </a:p>
        </p:txBody>
      </p:sp>
      <p:pic>
        <p:nvPicPr>
          <p:cNvPr id="4" name="Content Placeholder 3" descr="Placement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6306" y="2500306"/>
            <a:ext cx="1844388" cy="4000528"/>
          </a:xfrm>
        </p:spPr>
      </p:pic>
      <p:pic>
        <p:nvPicPr>
          <p:cNvPr id="7" name="Picture 6" descr="IMG_35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214414" y="2347238"/>
            <a:ext cx="1339444" cy="1785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00892" y="2571744"/>
            <a:ext cx="16955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800" smtClean="0"/>
              <a:t>(x, y, z)</a:t>
            </a:r>
          </a:p>
          <a:p>
            <a:pPr algn="ctr"/>
            <a:r>
              <a:rPr lang="sl-SI" sz="2800" smtClean="0"/>
              <a:t>for all tags</a:t>
            </a:r>
          </a:p>
          <a:p>
            <a:pPr algn="ctr"/>
            <a:r>
              <a:rPr lang="sl-SI" sz="2800" smtClean="0"/>
              <a:t>at 10 Hz</a:t>
            </a:r>
            <a:endParaRPr lang="sl-SI" sz="2800"/>
          </a:p>
        </p:txBody>
      </p:sp>
      <p:sp>
        <p:nvSpPr>
          <p:cNvPr id="9" name="Right Arrow 8"/>
          <p:cNvSpPr/>
          <p:nvPr/>
        </p:nvSpPr>
        <p:spPr>
          <a:xfrm rot="838822">
            <a:off x="5766524" y="2907893"/>
            <a:ext cx="106802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TextBox 9"/>
          <p:cNvSpPr txBox="1"/>
          <p:nvPr/>
        </p:nvSpPr>
        <p:spPr>
          <a:xfrm>
            <a:off x="1214414" y="4187145"/>
            <a:ext cx="13470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800" smtClean="0"/>
              <a:t>Infrared</a:t>
            </a:r>
          </a:p>
          <a:p>
            <a:pPr algn="ctr"/>
            <a:r>
              <a:rPr lang="sl-SI" sz="2800" smtClean="0"/>
              <a:t>motion</a:t>
            </a:r>
          </a:p>
          <a:p>
            <a:pPr algn="ctr"/>
            <a:r>
              <a:rPr lang="sl-SI" sz="2800" smtClean="0"/>
              <a:t>capture</a:t>
            </a:r>
            <a:endParaRPr lang="sl-SI" sz="2800"/>
          </a:p>
        </p:txBody>
      </p:sp>
      <p:sp>
        <p:nvSpPr>
          <p:cNvPr id="11" name="TextBox 10"/>
          <p:cNvSpPr txBox="1"/>
          <p:nvPr/>
        </p:nvSpPr>
        <p:spPr>
          <a:xfrm>
            <a:off x="2571736" y="1428736"/>
            <a:ext cx="39909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smtClean="0"/>
              <a:t>Volunteer wearing 12 tags</a:t>
            </a:r>
          </a:p>
          <a:p>
            <a:pPr algn="ctr"/>
            <a:r>
              <a:rPr lang="sl-SI" sz="2800" smtClean="0"/>
              <a:t>performing an activity</a:t>
            </a:r>
            <a:endParaRPr lang="sl-SI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Sensing hardware</a:t>
            </a:r>
            <a:endParaRPr lang="sl-SI"/>
          </a:p>
        </p:txBody>
      </p:sp>
      <p:pic>
        <p:nvPicPr>
          <p:cNvPr id="4" name="Content Placeholder 3" descr="Placement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6306" y="2500306"/>
            <a:ext cx="1844388" cy="4000528"/>
          </a:xfrm>
        </p:spPr>
      </p:pic>
      <p:pic>
        <p:nvPicPr>
          <p:cNvPr id="7" name="Picture 6" descr="IMG_35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214414" y="2347238"/>
            <a:ext cx="1339444" cy="1785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00892" y="2571744"/>
            <a:ext cx="16955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800" smtClean="0"/>
              <a:t>(x, y, z)</a:t>
            </a:r>
          </a:p>
          <a:p>
            <a:pPr algn="ctr"/>
            <a:r>
              <a:rPr lang="sl-SI" sz="2800" smtClean="0"/>
              <a:t>for all tags</a:t>
            </a:r>
          </a:p>
          <a:p>
            <a:pPr algn="ctr"/>
            <a:r>
              <a:rPr lang="sl-SI" sz="2800" smtClean="0"/>
              <a:t>at 10 Hz</a:t>
            </a:r>
            <a:endParaRPr lang="sl-SI" sz="2800"/>
          </a:p>
        </p:txBody>
      </p:sp>
      <p:sp>
        <p:nvSpPr>
          <p:cNvPr id="9" name="Right Arrow 8"/>
          <p:cNvSpPr/>
          <p:nvPr/>
        </p:nvSpPr>
        <p:spPr>
          <a:xfrm rot="838822">
            <a:off x="5766524" y="2907893"/>
            <a:ext cx="106802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TextBox 9"/>
          <p:cNvSpPr txBox="1"/>
          <p:nvPr/>
        </p:nvSpPr>
        <p:spPr>
          <a:xfrm>
            <a:off x="1214414" y="4187145"/>
            <a:ext cx="13470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800" smtClean="0"/>
              <a:t>Infrared</a:t>
            </a:r>
          </a:p>
          <a:p>
            <a:pPr algn="ctr"/>
            <a:r>
              <a:rPr lang="sl-SI" sz="2800" smtClean="0"/>
              <a:t>motion</a:t>
            </a:r>
          </a:p>
          <a:p>
            <a:pPr algn="ctr"/>
            <a:r>
              <a:rPr lang="sl-SI" sz="2800" smtClean="0"/>
              <a:t>capture</a:t>
            </a:r>
            <a:endParaRPr lang="sl-SI" sz="2800"/>
          </a:p>
        </p:txBody>
      </p:sp>
      <p:sp>
        <p:nvSpPr>
          <p:cNvPr id="11" name="TextBox 10"/>
          <p:cNvSpPr txBox="1"/>
          <p:nvPr/>
        </p:nvSpPr>
        <p:spPr>
          <a:xfrm>
            <a:off x="2571736" y="1428736"/>
            <a:ext cx="39909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smtClean="0"/>
              <a:t>Volunteer wearing 12 tags</a:t>
            </a:r>
          </a:p>
          <a:p>
            <a:pPr algn="ctr"/>
            <a:r>
              <a:rPr lang="sl-SI" sz="2800" smtClean="0"/>
              <a:t>performing an activity</a:t>
            </a:r>
            <a:endParaRPr lang="sl-SI" sz="2800"/>
          </a:p>
        </p:txBody>
      </p:sp>
      <p:sp>
        <p:nvSpPr>
          <p:cNvPr id="12" name="Right Arrow 11"/>
          <p:cNvSpPr/>
          <p:nvPr/>
        </p:nvSpPr>
        <p:spPr>
          <a:xfrm rot="5876185">
            <a:off x="7308865" y="4277499"/>
            <a:ext cx="8368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TextBox 12"/>
          <p:cNvSpPr txBox="1"/>
          <p:nvPr/>
        </p:nvSpPr>
        <p:spPr>
          <a:xfrm>
            <a:off x="6227097" y="5072074"/>
            <a:ext cx="26341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800" smtClean="0"/>
              <a:t>Add noise to </a:t>
            </a:r>
          </a:p>
          <a:p>
            <a:pPr algn="ctr"/>
            <a:r>
              <a:rPr lang="sl-SI" sz="2800" smtClean="0"/>
              <a:t>simulate realistic</a:t>
            </a:r>
          </a:p>
          <a:p>
            <a:pPr algn="ctr"/>
            <a:r>
              <a:rPr lang="sl-SI" sz="2800" smtClean="0"/>
              <a:t>hardware</a:t>
            </a:r>
            <a:endParaRPr lang="sl-SI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1752"/>
            <a:ext cx="8229600" cy="1143000"/>
          </a:xfrm>
        </p:spPr>
        <p:txBody>
          <a:bodyPr>
            <a:normAutofit/>
          </a:bodyPr>
          <a:lstStyle/>
          <a:p>
            <a:r>
              <a:rPr lang="sl-SI" sz="5400" smtClean="0">
                <a:solidFill>
                  <a:srgbClr val="FF0000"/>
                </a:solidFill>
              </a:rPr>
              <a:t>Task 1: activity recognition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Features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662" y="3643314"/>
            <a:ext cx="1714512" cy="3428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5" name="Picture 4" descr="P - Confidence - reference coordinate syst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571613"/>
            <a:ext cx="2164598" cy="15716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5720" y="1142984"/>
            <a:ext cx="3196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>
                <a:solidFill>
                  <a:srgbClr val="0000FF"/>
                </a:solidFill>
              </a:rPr>
              <a:t>Reference coordinate system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571472" y="3286124"/>
            <a:ext cx="500066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500298" y="3286124"/>
            <a:ext cx="500066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3071802" y="1643050"/>
            <a:ext cx="5572164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coordinates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absolute velocities, z velocities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absolute distances between tags,</a:t>
            </a:r>
            <a:b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distances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Features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662" y="3643314"/>
            <a:ext cx="1714512" cy="3428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5" name="Picture 4" descr="P - Confidence - reference coordinate syst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571613"/>
            <a:ext cx="2164598" cy="1571636"/>
          </a:xfrm>
          <a:prstGeom prst="rect">
            <a:avLst/>
          </a:prstGeom>
        </p:spPr>
      </p:pic>
      <p:pic>
        <p:nvPicPr>
          <p:cNvPr id="7" name="Picture 6" descr="P - Confidence - body coordinate syste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4357694"/>
            <a:ext cx="1101719" cy="192882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43174" y="3643314"/>
            <a:ext cx="1714512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TextBox 11"/>
          <p:cNvSpPr txBox="1"/>
          <p:nvPr/>
        </p:nvSpPr>
        <p:spPr>
          <a:xfrm>
            <a:off x="285720" y="1142984"/>
            <a:ext cx="3196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>
                <a:solidFill>
                  <a:srgbClr val="0000FF"/>
                </a:solidFill>
              </a:rPr>
              <a:t>Reference coordinate system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14546" y="6357958"/>
            <a:ext cx="2673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>
                <a:solidFill>
                  <a:srgbClr val="0000FF"/>
                </a:solidFill>
              </a:rPr>
              <a:t>Body coordinate system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571472" y="3286124"/>
            <a:ext cx="500066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500298" y="3286124"/>
            <a:ext cx="500066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2607455" y="4036223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000496" y="4000504"/>
            <a:ext cx="357190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3071802" y="1643050"/>
            <a:ext cx="5572164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coordinates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absolute velocities, z velocities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absolute distances between tags,</a:t>
            </a:r>
            <a:b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distances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2844" y="4714884"/>
            <a:ext cx="2714612" cy="1285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x,</a:t>
            </a:r>
            <a:r>
              <a:rPr kumimoji="0" lang="sl-SI" sz="2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y, z</a:t>
            </a: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coordinates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2400" smtClean="0"/>
              <a:t>absolute velocities, x</a:t>
            </a: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y, z velocities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Features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662" y="3643314"/>
            <a:ext cx="1714512" cy="3428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5" name="Picture 4" descr="P - Confidence - reference coordinate syst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571613"/>
            <a:ext cx="2164598" cy="1571636"/>
          </a:xfrm>
          <a:prstGeom prst="rect">
            <a:avLst/>
          </a:prstGeom>
        </p:spPr>
      </p:pic>
      <p:pic>
        <p:nvPicPr>
          <p:cNvPr id="7" name="Picture 6" descr="P - Confidence - body coordinate syste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4357694"/>
            <a:ext cx="1101719" cy="192882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43174" y="3643314"/>
            <a:ext cx="1714512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4357686" y="3643314"/>
            <a:ext cx="1714512" cy="34289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71802" y="1643050"/>
            <a:ext cx="5572164" cy="1714512"/>
          </a:xfrm>
        </p:spPr>
        <p:txBody>
          <a:bodyPr>
            <a:normAutofit/>
          </a:bodyPr>
          <a:lstStyle/>
          <a:p>
            <a:r>
              <a:rPr lang="sl-SI" sz="2400" smtClean="0"/>
              <a:t>z coordinates</a:t>
            </a:r>
          </a:p>
          <a:p>
            <a:r>
              <a:rPr lang="sl-SI" sz="2400" smtClean="0"/>
              <a:t>absolute velocities, z velocities</a:t>
            </a:r>
          </a:p>
          <a:p>
            <a:r>
              <a:rPr lang="sl-SI" sz="2400" smtClean="0"/>
              <a:t>absolute distances between tags,</a:t>
            </a:r>
            <a:br>
              <a:rPr lang="sl-SI" sz="2400" smtClean="0"/>
            </a:br>
            <a:r>
              <a:rPr lang="sl-SI" sz="2400" smtClean="0"/>
              <a:t>z distances</a:t>
            </a:r>
          </a:p>
          <a:p>
            <a:endParaRPr lang="sl-SI" sz="24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2844" y="4714884"/>
            <a:ext cx="2714612" cy="1285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x,</a:t>
            </a:r>
            <a:r>
              <a:rPr kumimoji="0" lang="sl-SI" sz="2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y, z</a:t>
            </a: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coordinates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2400" smtClean="0"/>
              <a:t>absolute velocities, x</a:t>
            </a: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y, z velocities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5720" y="1142984"/>
            <a:ext cx="3196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>
                <a:solidFill>
                  <a:srgbClr val="0000FF"/>
                </a:solidFill>
              </a:rPr>
              <a:t>Reference coordinate system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14546" y="6357958"/>
            <a:ext cx="2673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>
                <a:solidFill>
                  <a:srgbClr val="0000FF"/>
                </a:solidFill>
              </a:rPr>
              <a:t>Body coordinate system</a:t>
            </a:r>
          </a:p>
        </p:txBody>
      </p:sp>
      <p:pic>
        <p:nvPicPr>
          <p:cNvPr id="14" name="Picture 13" descr="P - Confidence - angl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2132" y="4429132"/>
            <a:ext cx="1571636" cy="214314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215206" y="4429132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>
                <a:solidFill>
                  <a:srgbClr val="0000FF"/>
                </a:solidFill>
              </a:rPr>
              <a:t>Angles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571472" y="3286124"/>
            <a:ext cx="500066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500298" y="3286124"/>
            <a:ext cx="500066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2607455" y="4036223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000496" y="4000504"/>
            <a:ext cx="357190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357686" y="4000504"/>
            <a:ext cx="1214446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6072198" y="4000504"/>
            <a:ext cx="1071570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 vectors</a:t>
            </a:r>
            <a:endParaRPr lang="sl-SI">
              <a:solidFill>
                <a:srgbClr val="FF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928662" y="3643314"/>
            <a:ext cx="5143536" cy="342896"/>
            <a:chOff x="928662" y="3643314"/>
            <a:chExt cx="5143536" cy="342896"/>
          </a:xfrm>
        </p:grpSpPr>
        <p:sp>
          <p:nvSpPr>
            <p:cNvPr id="4" name="Rectangle 3"/>
            <p:cNvSpPr/>
            <p:nvPr/>
          </p:nvSpPr>
          <p:spPr>
            <a:xfrm>
              <a:off x="928662" y="3643314"/>
              <a:ext cx="1714512" cy="34289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643314"/>
              <a:ext cx="1714512" cy="34289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57686" y="3643314"/>
              <a:ext cx="1714512" cy="3428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5643570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6" name="TextBox 55"/>
          <p:cNvSpPr txBox="1"/>
          <p:nvPr/>
        </p:nvSpPr>
        <p:spPr>
          <a:xfrm>
            <a:off x="5786446" y="1528692"/>
            <a:ext cx="27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</a:t>
            </a:r>
            <a:endParaRPr lang="sl-SI" sz="2000"/>
          </a:p>
        </p:txBody>
      </p:sp>
      <p:sp>
        <p:nvSpPr>
          <p:cNvPr id="58" name="TextBox 57"/>
          <p:cNvSpPr txBox="1"/>
          <p:nvPr/>
        </p:nvSpPr>
        <p:spPr>
          <a:xfrm>
            <a:off x="6143636" y="3571876"/>
            <a:ext cx="134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Snapshot</a:t>
            </a:r>
            <a:endParaRPr lang="sl-SI" sz="2400"/>
          </a:p>
        </p:txBody>
      </p:sp>
      <p:sp>
        <p:nvSpPr>
          <p:cNvPr id="59" name="TextBox 58"/>
          <p:cNvSpPr txBox="1"/>
          <p:nvPr/>
        </p:nvSpPr>
        <p:spPr>
          <a:xfrm>
            <a:off x="6215074" y="1857364"/>
            <a:ext cx="134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Snapshot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26216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-1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95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6" grpId="0"/>
      <p:bldP spid="58" grpId="0"/>
      <p:bldP spid="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 vectors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43570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Rectangle 26"/>
          <p:cNvSpPr/>
          <p:nvPr/>
        </p:nvSpPr>
        <p:spPr>
          <a:xfrm>
            <a:off x="1142976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Rectangle 27"/>
          <p:cNvSpPr/>
          <p:nvPr/>
        </p:nvSpPr>
        <p:spPr>
          <a:xfrm>
            <a:off x="1643042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Rectangle 28"/>
          <p:cNvSpPr/>
          <p:nvPr/>
        </p:nvSpPr>
        <p:spPr>
          <a:xfrm>
            <a:off x="2143108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Rectangle 29"/>
          <p:cNvSpPr/>
          <p:nvPr/>
        </p:nvSpPr>
        <p:spPr>
          <a:xfrm>
            <a:off x="2643174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1" name="Rectangle 30"/>
          <p:cNvSpPr/>
          <p:nvPr/>
        </p:nvSpPr>
        <p:spPr>
          <a:xfrm>
            <a:off x="3143240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2" name="Rectangle 31"/>
          <p:cNvSpPr/>
          <p:nvPr/>
        </p:nvSpPr>
        <p:spPr>
          <a:xfrm>
            <a:off x="3643306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3" name="Rectangle 32"/>
          <p:cNvSpPr/>
          <p:nvPr/>
        </p:nvSpPr>
        <p:spPr>
          <a:xfrm>
            <a:off x="4143372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4" name="Rectangle 33"/>
          <p:cNvSpPr/>
          <p:nvPr/>
        </p:nvSpPr>
        <p:spPr>
          <a:xfrm>
            <a:off x="4643438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5" name="Rectangle 34"/>
          <p:cNvSpPr/>
          <p:nvPr/>
        </p:nvSpPr>
        <p:spPr>
          <a:xfrm>
            <a:off x="5143504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7" name="TextBox 36"/>
          <p:cNvSpPr txBox="1"/>
          <p:nvPr/>
        </p:nvSpPr>
        <p:spPr>
          <a:xfrm>
            <a:off x="5143504" y="1528692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t-1</a:t>
            </a:r>
            <a:endParaRPr lang="sl-SI" sz="2000"/>
          </a:p>
        </p:txBody>
      </p:sp>
      <p:sp>
        <p:nvSpPr>
          <p:cNvPr id="47" name="TextBox 46"/>
          <p:cNvSpPr txBox="1"/>
          <p:nvPr/>
        </p:nvSpPr>
        <p:spPr>
          <a:xfrm>
            <a:off x="5786446" y="1528692"/>
            <a:ext cx="27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</a:t>
            </a:r>
            <a:endParaRPr lang="sl-SI" sz="2000"/>
          </a:p>
        </p:txBody>
      </p:sp>
      <p:sp>
        <p:nvSpPr>
          <p:cNvPr id="48" name="TextBox 47"/>
          <p:cNvSpPr txBox="1"/>
          <p:nvPr/>
        </p:nvSpPr>
        <p:spPr>
          <a:xfrm>
            <a:off x="4643438" y="1528692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t-2</a:t>
            </a:r>
            <a:endParaRPr lang="sl-SI" sz="2000"/>
          </a:p>
        </p:txBody>
      </p:sp>
      <p:sp>
        <p:nvSpPr>
          <p:cNvPr id="49" name="TextBox 48"/>
          <p:cNvSpPr txBox="1"/>
          <p:nvPr/>
        </p:nvSpPr>
        <p:spPr>
          <a:xfrm>
            <a:off x="1142976" y="1528692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t-9</a:t>
            </a:r>
            <a:endParaRPr lang="sl-SI" sz="2000"/>
          </a:p>
        </p:txBody>
      </p:sp>
      <p:sp>
        <p:nvSpPr>
          <p:cNvPr id="50" name="TextBox 49"/>
          <p:cNvSpPr txBox="1"/>
          <p:nvPr/>
        </p:nvSpPr>
        <p:spPr>
          <a:xfrm>
            <a:off x="2928926" y="1528692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...</a:t>
            </a:r>
            <a:endParaRPr lang="sl-SI" sz="2000"/>
          </a:p>
        </p:txBody>
      </p:sp>
      <p:sp>
        <p:nvSpPr>
          <p:cNvPr id="51" name="Rectangle 50"/>
          <p:cNvSpPr/>
          <p:nvPr/>
        </p:nvSpPr>
        <p:spPr>
          <a:xfrm>
            <a:off x="6143636" y="1928802"/>
            <a:ext cx="500066" cy="342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2" name="TextBox 51"/>
          <p:cNvSpPr txBox="1"/>
          <p:nvPr/>
        </p:nvSpPr>
        <p:spPr>
          <a:xfrm>
            <a:off x="5857884" y="3357562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Activity</a:t>
            </a:r>
            <a:endParaRPr lang="sl-SI" sz="2400"/>
          </a:p>
        </p:txBody>
      </p:sp>
      <p:cxnSp>
        <p:nvCxnSpPr>
          <p:cNvPr id="54" name="Straight Arrow Connector 53"/>
          <p:cNvCxnSpPr>
            <a:stCxn id="52" idx="0"/>
            <a:endCxn id="51" idx="2"/>
          </p:cNvCxnSpPr>
          <p:nvPr/>
        </p:nvCxnSpPr>
        <p:spPr>
          <a:xfrm rot="16200000" flipV="1">
            <a:off x="5862248" y="2803119"/>
            <a:ext cx="1085864" cy="230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715946" y="1857364"/>
            <a:ext cx="1999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Feature vector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 vectors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43570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Rectangle 26"/>
          <p:cNvSpPr/>
          <p:nvPr/>
        </p:nvSpPr>
        <p:spPr>
          <a:xfrm>
            <a:off x="1142976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Rectangle 27"/>
          <p:cNvSpPr/>
          <p:nvPr/>
        </p:nvSpPr>
        <p:spPr>
          <a:xfrm>
            <a:off x="1643042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Rectangle 28"/>
          <p:cNvSpPr/>
          <p:nvPr/>
        </p:nvSpPr>
        <p:spPr>
          <a:xfrm>
            <a:off x="2143108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Rectangle 29"/>
          <p:cNvSpPr/>
          <p:nvPr/>
        </p:nvSpPr>
        <p:spPr>
          <a:xfrm>
            <a:off x="2643174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1" name="Rectangle 30"/>
          <p:cNvSpPr/>
          <p:nvPr/>
        </p:nvSpPr>
        <p:spPr>
          <a:xfrm>
            <a:off x="3143240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2" name="Rectangle 31"/>
          <p:cNvSpPr/>
          <p:nvPr/>
        </p:nvSpPr>
        <p:spPr>
          <a:xfrm>
            <a:off x="3643306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3" name="Rectangle 32"/>
          <p:cNvSpPr/>
          <p:nvPr/>
        </p:nvSpPr>
        <p:spPr>
          <a:xfrm>
            <a:off x="4143372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4" name="Rectangle 33"/>
          <p:cNvSpPr/>
          <p:nvPr/>
        </p:nvSpPr>
        <p:spPr>
          <a:xfrm>
            <a:off x="4643438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5" name="Rectangle 34"/>
          <p:cNvSpPr/>
          <p:nvPr/>
        </p:nvSpPr>
        <p:spPr>
          <a:xfrm>
            <a:off x="5143504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7" name="TextBox 36"/>
          <p:cNvSpPr txBox="1"/>
          <p:nvPr/>
        </p:nvSpPr>
        <p:spPr>
          <a:xfrm>
            <a:off x="5143504" y="1528692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t-1</a:t>
            </a:r>
            <a:endParaRPr lang="sl-SI" sz="2000"/>
          </a:p>
        </p:txBody>
      </p:sp>
      <p:sp>
        <p:nvSpPr>
          <p:cNvPr id="47" name="TextBox 46"/>
          <p:cNvSpPr txBox="1"/>
          <p:nvPr/>
        </p:nvSpPr>
        <p:spPr>
          <a:xfrm>
            <a:off x="5786446" y="1528692"/>
            <a:ext cx="27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</a:t>
            </a:r>
            <a:endParaRPr lang="sl-SI" sz="2000"/>
          </a:p>
        </p:txBody>
      </p:sp>
      <p:sp>
        <p:nvSpPr>
          <p:cNvPr id="48" name="TextBox 47"/>
          <p:cNvSpPr txBox="1"/>
          <p:nvPr/>
        </p:nvSpPr>
        <p:spPr>
          <a:xfrm>
            <a:off x="4643438" y="1528692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t-2</a:t>
            </a:r>
            <a:endParaRPr lang="sl-SI" sz="2000"/>
          </a:p>
        </p:txBody>
      </p:sp>
      <p:sp>
        <p:nvSpPr>
          <p:cNvPr id="49" name="TextBox 48"/>
          <p:cNvSpPr txBox="1"/>
          <p:nvPr/>
        </p:nvSpPr>
        <p:spPr>
          <a:xfrm>
            <a:off x="1142976" y="1528692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t-9</a:t>
            </a:r>
            <a:endParaRPr lang="sl-SI" sz="2000"/>
          </a:p>
        </p:txBody>
      </p:sp>
      <p:sp>
        <p:nvSpPr>
          <p:cNvPr id="50" name="TextBox 49"/>
          <p:cNvSpPr txBox="1"/>
          <p:nvPr/>
        </p:nvSpPr>
        <p:spPr>
          <a:xfrm>
            <a:off x="2928926" y="1528692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...</a:t>
            </a:r>
            <a:endParaRPr lang="sl-SI" sz="2000"/>
          </a:p>
        </p:txBody>
      </p:sp>
      <p:sp>
        <p:nvSpPr>
          <p:cNvPr id="51" name="Rectangle 50"/>
          <p:cNvSpPr/>
          <p:nvPr/>
        </p:nvSpPr>
        <p:spPr>
          <a:xfrm>
            <a:off x="6143636" y="1928802"/>
            <a:ext cx="500066" cy="342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Rectangle 20"/>
          <p:cNvSpPr/>
          <p:nvPr/>
        </p:nvSpPr>
        <p:spPr>
          <a:xfrm>
            <a:off x="6143636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Rectangle 21"/>
          <p:cNvSpPr/>
          <p:nvPr/>
        </p:nvSpPr>
        <p:spPr>
          <a:xfrm>
            <a:off x="1643042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Rectangle 22"/>
          <p:cNvSpPr/>
          <p:nvPr/>
        </p:nvSpPr>
        <p:spPr>
          <a:xfrm>
            <a:off x="2143108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Rectangle 23"/>
          <p:cNvSpPr/>
          <p:nvPr/>
        </p:nvSpPr>
        <p:spPr>
          <a:xfrm>
            <a:off x="2643174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Rectangle 24"/>
          <p:cNvSpPr/>
          <p:nvPr/>
        </p:nvSpPr>
        <p:spPr>
          <a:xfrm>
            <a:off x="3143240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Rectangle 25"/>
          <p:cNvSpPr/>
          <p:nvPr/>
        </p:nvSpPr>
        <p:spPr>
          <a:xfrm>
            <a:off x="3643306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6" name="Rectangle 35"/>
          <p:cNvSpPr/>
          <p:nvPr/>
        </p:nvSpPr>
        <p:spPr>
          <a:xfrm>
            <a:off x="4143372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8" name="Rectangle 37"/>
          <p:cNvSpPr/>
          <p:nvPr/>
        </p:nvSpPr>
        <p:spPr>
          <a:xfrm>
            <a:off x="4643438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9" name="Rectangle 38"/>
          <p:cNvSpPr/>
          <p:nvPr/>
        </p:nvSpPr>
        <p:spPr>
          <a:xfrm>
            <a:off x="5143504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Rectangle 39"/>
          <p:cNvSpPr/>
          <p:nvPr/>
        </p:nvSpPr>
        <p:spPr>
          <a:xfrm>
            <a:off x="5643570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1" name="Rectangle 40"/>
          <p:cNvSpPr/>
          <p:nvPr/>
        </p:nvSpPr>
        <p:spPr>
          <a:xfrm>
            <a:off x="6643702" y="2714620"/>
            <a:ext cx="500066" cy="342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2" name="Rectangle 41"/>
          <p:cNvSpPr/>
          <p:nvPr/>
        </p:nvSpPr>
        <p:spPr>
          <a:xfrm>
            <a:off x="6643702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3" name="Rectangle 42"/>
          <p:cNvSpPr/>
          <p:nvPr/>
        </p:nvSpPr>
        <p:spPr>
          <a:xfrm>
            <a:off x="2143108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4" name="Rectangle 43"/>
          <p:cNvSpPr/>
          <p:nvPr/>
        </p:nvSpPr>
        <p:spPr>
          <a:xfrm>
            <a:off x="2643174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5" name="Rectangle 44"/>
          <p:cNvSpPr/>
          <p:nvPr/>
        </p:nvSpPr>
        <p:spPr>
          <a:xfrm>
            <a:off x="3143240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3" name="Rectangle 52"/>
          <p:cNvSpPr/>
          <p:nvPr/>
        </p:nvSpPr>
        <p:spPr>
          <a:xfrm>
            <a:off x="3643306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5" name="Rectangle 54"/>
          <p:cNvSpPr/>
          <p:nvPr/>
        </p:nvSpPr>
        <p:spPr>
          <a:xfrm>
            <a:off x="4143372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6" name="Rectangle 55"/>
          <p:cNvSpPr/>
          <p:nvPr/>
        </p:nvSpPr>
        <p:spPr>
          <a:xfrm>
            <a:off x="4643438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7" name="Rectangle 56"/>
          <p:cNvSpPr/>
          <p:nvPr/>
        </p:nvSpPr>
        <p:spPr>
          <a:xfrm>
            <a:off x="5143504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8" name="Rectangle 57"/>
          <p:cNvSpPr/>
          <p:nvPr/>
        </p:nvSpPr>
        <p:spPr>
          <a:xfrm>
            <a:off x="5643570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9" name="Rectangle 58"/>
          <p:cNvSpPr/>
          <p:nvPr/>
        </p:nvSpPr>
        <p:spPr>
          <a:xfrm>
            <a:off x="6143636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0" name="Rectangle 59"/>
          <p:cNvSpPr/>
          <p:nvPr/>
        </p:nvSpPr>
        <p:spPr>
          <a:xfrm>
            <a:off x="7143768" y="3514732"/>
            <a:ext cx="500066" cy="342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1" name="Rectangle 60"/>
          <p:cNvSpPr/>
          <p:nvPr/>
        </p:nvSpPr>
        <p:spPr>
          <a:xfrm>
            <a:off x="7143768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2" name="Rectangle 61"/>
          <p:cNvSpPr/>
          <p:nvPr/>
        </p:nvSpPr>
        <p:spPr>
          <a:xfrm>
            <a:off x="2643174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3" name="Rectangle 62"/>
          <p:cNvSpPr/>
          <p:nvPr/>
        </p:nvSpPr>
        <p:spPr>
          <a:xfrm>
            <a:off x="3143240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4" name="Rectangle 63"/>
          <p:cNvSpPr/>
          <p:nvPr/>
        </p:nvSpPr>
        <p:spPr>
          <a:xfrm>
            <a:off x="3643306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5" name="Rectangle 64"/>
          <p:cNvSpPr/>
          <p:nvPr/>
        </p:nvSpPr>
        <p:spPr>
          <a:xfrm>
            <a:off x="4143372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6" name="Rectangle 65"/>
          <p:cNvSpPr/>
          <p:nvPr/>
        </p:nvSpPr>
        <p:spPr>
          <a:xfrm>
            <a:off x="4643438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7" name="Rectangle 66"/>
          <p:cNvSpPr/>
          <p:nvPr/>
        </p:nvSpPr>
        <p:spPr>
          <a:xfrm>
            <a:off x="5143504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8" name="Rectangle 67"/>
          <p:cNvSpPr/>
          <p:nvPr/>
        </p:nvSpPr>
        <p:spPr>
          <a:xfrm>
            <a:off x="5643570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9" name="Rectangle 68"/>
          <p:cNvSpPr/>
          <p:nvPr/>
        </p:nvSpPr>
        <p:spPr>
          <a:xfrm>
            <a:off x="6143636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0" name="Rectangle 69"/>
          <p:cNvSpPr/>
          <p:nvPr/>
        </p:nvSpPr>
        <p:spPr>
          <a:xfrm>
            <a:off x="6643702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1" name="Rectangle 70"/>
          <p:cNvSpPr/>
          <p:nvPr/>
        </p:nvSpPr>
        <p:spPr>
          <a:xfrm>
            <a:off x="7643834" y="4300550"/>
            <a:ext cx="500066" cy="342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2" name="TextBox 71"/>
          <p:cNvSpPr txBox="1"/>
          <p:nvPr/>
        </p:nvSpPr>
        <p:spPr>
          <a:xfrm>
            <a:off x="6143636" y="2285992"/>
            <a:ext cx="529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t+1</a:t>
            </a:r>
            <a:endParaRPr lang="sl-SI" sz="2000"/>
          </a:p>
        </p:txBody>
      </p:sp>
      <p:sp>
        <p:nvSpPr>
          <p:cNvPr id="73" name="TextBox 72"/>
          <p:cNvSpPr txBox="1"/>
          <p:nvPr/>
        </p:nvSpPr>
        <p:spPr>
          <a:xfrm>
            <a:off x="6643702" y="3100328"/>
            <a:ext cx="529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t+2</a:t>
            </a:r>
            <a:endParaRPr lang="sl-SI" sz="2000"/>
          </a:p>
        </p:txBody>
      </p:sp>
      <p:sp>
        <p:nvSpPr>
          <p:cNvPr id="74" name="TextBox 73"/>
          <p:cNvSpPr txBox="1"/>
          <p:nvPr/>
        </p:nvSpPr>
        <p:spPr>
          <a:xfrm>
            <a:off x="7143768" y="3886146"/>
            <a:ext cx="529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t+3</a:t>
            </a:r>
            <a:endParaRPr lang="sl-SI" sz="2000"/>
          </a:p>
        </p:txBody>
      </p:sp>
      <p:sp>
        <p:nvSpPr>
          <p:cNvPr id="75" name="TextBox 74"/>
          <p:cNvSpPr txBox="1"/>
          <p:nvPr/>
        </p:nvSpPr>
        <p:spPr>
          <a:xfrm>
            <a:off x="7715272" y="4714884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...</a:t>
            </a:r>
            <a:endParaRPr lang="sl-SI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 vectors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43570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Rectangle 26"/>
          <p:cNvSpPr/>
          <p:nvPr/>
        </p:nvSpPr>
        <p:spPr>
          <a:xfrm>
            <a:off x="1142976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Rectangle 27"/>
          <p:cNvSpPr/>
          <p:nvPr/>
        </p:nvSpPr>
        <p:spPr>
          <a:xfrm>
            <a:off x="1643042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Rectangle 28"/>
          <p:cNvSpPr/>
          <p:nvPr/>
        </p:nvSpPr>
        <p:spPr>
          <a:xfrm>
            <a:off x="2143108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Rectangle 29"/>
          <p:cNvSpPr/>
          <p:nvPr/>
        </p:nvSpPr>
        <p:spPr>
          <a:xfrm>
            <a:off x="2643174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1" name="Rectangle 30"/>
          <p:cNvSpPr/>
          <p:nvPr/>
        </p:nvSpPr>
        <p:spPr>
          <a:xfrm>
            <a:off x="3143240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2" name="Rectangle 31"/>
          <p:cNvSpPr/>
          <p:nvPr/>
        </p:nvSpPr>
        <p:spPr>
          <a:xfrm>
            <a:off x="3643306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3" name="Rectangle 32"/>
          <p:cNvSpPr/>
          <p:nvPr/>
        </p:nvSpPr>
        <p:spPr>
          <a:xfrm>
            <a:off x="4143372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4" name="Rectangle 33"/>
          <p:cNvSpPr/>
          <p:nvPr/>
        </p:nvSpPr>
        <p:spPr>
          <a:xfrm>
            <a:off x="4643438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5" name="Rectangle 34"/>
          <p:cNvSpPr/>
          <p:nvPr/>
        </p:nvSpPr>
        <p:spPr>
          <a:xfrm>
            <a:off x="5143504" y="192880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7" name="TextBox 36"/>
          <p:cNvSpPr txBox="1"/>
          <p:nvPr/>
        </p:nvSpPr>
        <p:spPr>
          <a:xfrm>
            <a:off x="5143504" y="1528692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t-1</a:t>
            </a:r>
            <a:endParaRPr lang="sl-SI" sz="2000"/>
          </a:p>
        </p:txBody>
      </p:sp>
      <p:sp>
        <p:nvSpPr>
          <p:cNvPr id="47" name="TextBox 46"/>
          <p:cNvSpPr txBox="1"/>
          <p:nvPr/>
        </p:nvSpPr>
        <p:spPr>
          <a:xfrm>
            <a:off x="5786446" y="1528692"/>
            <a:ext cx="27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</a:t>
            </a:r>
            <a:endParaRPr lang="sl-SI" sz="2000"/>
          </a:p>
        </p:txBody>
      </p:sp>
      <p:sp>
        <p:nvSpPr>
          <p:cNvPr id="48" name="TextBox 47"/>
          <p:cNvSpPr txBox="1"/>
          <p:nvPr/>
        </p:nvSpPr>
        <p:spPr>
          <a:xfrm>
            <a:off x="4643438" y="1528692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t-2</a:t>
            </a:r>
            <a:endParaRPr lang="sl-SI" sz="2000"/>
          </a:p>
        </p:txBody>
      </p:sp>
      <p:sp>
        <p:nvSpPr>
          <p:cNvPr id="49" name="TextBox 48"/>
          <p:cNvSpPr txBox="1"/>
          <p:nvPr/>
        </p:nvSpPr>
        <p:spPr>
          <a:xfrm>
            <a:off x="1142976" y="1528692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t-9</a:t>
            </a:r>
            <a:endParaRPr lang="sl-SI" sz="2000"/>
          </a:p>
        </p:txBody>
      </p:sp>
      <p:sp>
        <p:nvSpPr>
          <p:cNvPr id="50" name="TextBox 49"/>
          <p:cNvSpPr txBox="1"/>
          <p:nvPr/>
        </p:nvSpPr>
        <p:spPr>
          <a:xfrm>
            <a:off x="2928926" y="1528692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...</a:t>
            </a:r>
            <a:endParaRPr lang="sl-SI" sz="2000"/>
          </a:p>
        </p:txBody>
      </p:sp>
      <p:sp>
        <p:nvSpPr>
          <p:cNvPr id="51" name="Rectangle 50"/>
          <p:cNvSpPr/>
          <p:nvPr/>
        </p:nvSpPr>
        <p:spPr>
          <a:xfrm>
            <a:off x="6143636" y="1928802"/>
            <a:ext cx="500066" cy="342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Rectangle 20"/>
          <p:cNvSpPr/>
          <p:nvPr/>
        </p:nvSpPr>
        <p:spPr>
          <a:xfrm>
            <a:off x="6143636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Rectangle 21"/>
          <p:cNvSpPr/>
          <p:nvPr/>
        </p:nvSpPr>
        <p:spPr>
          <a:xfrm>
            <a:off x="1643042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Rectangle 22"/>
          <p:cNvSpPr/>
          <p:nvPr/>
        </p:nvSpPr>
        <p:spPr>
          <a:xfrm>
            <a:off x="2143108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Rectangle 23"/>
          <p:cNvSpPr/>
          <p:nvPr/>
        </p:nvSpPr>
        <p:spPr>
          <a:xfrm>
            <a:off x="2643174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Rectangle 24"/>
          <p:cNvSpPr/>
          <p:nvPr/>
        </p:nvSpPr>
        <p:spPr>
          <a:xfrm>
            <a:off x="3143240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Rectangle 25"/>
          <p:cNvSpPr/>
          <p:nvPr/>
        </p:nvSpPr>
        <p:spPr>
          <a:xfrm>
            <a:off x="3643306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6" name="Rectangle 35"/>
          <p:cNvSpPr/>
          <p:nvPr/>
        </p:nvSpPr>
        <p:spPr>
          <a:xfrm>
            <a:off x="4143372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8" name="Rectangle 37"/>
          <p:cNvSpPr/>
          <p:nvPr/>
        </p:nvSpPr>
        <p:spPr>
          <a:xfrm>
            <a:off x="4643438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9" name="Rectangle 38"/>
          <p:cNvSpPr/>
          <p:nvPr/>
        </p:nvSpPr>
        <p:spPr>
          <a:xfrm>
            <a:off x="5143504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Rectangle 39"/>
          <p:cNvSpPr/>
          <p:nvPr/>
        </p:nvSpPr>
        <p:spPr>
          <a:xfrm>
            <a:off x="5643570" y="271462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1" name="Rectangle 40"/>
          <p:cNvSpPr/>
          <p:nvPr/>
        </p:nvSpPr>
        <p:spPr>
          <a:xfrm>
            <a:off x="6643702" y="2714620"/>
            <a:ext cx="500066" cy="342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2" name="Rectangle 41"/>
          <p:cNvSpPr/>
          <p:nvPr/>
        </p:nvSpPr>
        <p:spPr>
          <a:xfrm>
            <a:off x="6643702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3" name="Rectangle 42"/>
          <p:cNvSpPr/>
          <p:nvPr/>
        </p:nvSpPr>
        <p:spPr>
          <a:xfrm>
            <a:off x="2143108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4" name="Rectangle 43"/>
          <p:cNvSpPr/>
          <p:nvPr/>
        </p:nvSpPr>
        <p:spPr>
          <a:xfrm>
            <a:off x="2643174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5" name="Rectangle 44"/>
          <p:cNvSpPr/>
          <p:nvPr/>
        </p:nvSpPr>
        <p:spPr>
          <a:xfrm>
            <a:off x="3143240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3" name="Rectangle 52"/>
          <p:cNvSpPr/>
          <p:nvPr/>
        </p:nvSpPr>
        <p:spPr>
          <a:xfrm>
            <a:off x="3643306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5" name="Rectangle 54"/>
          <p:cNvSpPr/>
          <p:nvPr/>
        </p:nvSpPr>
        <p:spPr>
          <a:xfrm>
            <a:off x="4143372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6" name="Rectangle 55"/>
          <p:cNvSpPr/>
          <p:nvPr/>
        </p:nvSpPr>
        <p:spPr>
          <a:xfrm>
            <a:off x="4643438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7" name="Rectangle 56"/>
          <p:cNvSpPr/>
          <p:nvPr/>
        </p:nvSpPr>
        <p:spPr>
          <a:xfrm>
            <a:off x="5143504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8" name="Rectangle 57"/>
          <p:cNvSpPr/>
          <p:nvPr/>
        </p:nvSpPr>
        <p:spPr>
          <a:xfrm>
            <a:off x="5643570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9" name="Rectangle 58"/>
          <p:cNvSpPr/>
          <p:nvPr/>
        </p:nvSpPr>
        <p:spPr>
          <a:xfrm>
            <a:off x="6143636" y="3514732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0" name="Rectangle 59"/>
          <p:cNvSpPr/>
          <p:nvPr/>
        </p:nvSpPr>
        <p:spPr>
          <a:xfrm>
            <a:off x="7143768" y="3514732"/>
            <a:ext cx="500066" cy="342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1" name="Rectangle 60"/>
          <p:cNvSpPr/>
          <p:nvPr/>
        </p:nvSpPr>
        <p:spPr>
          <a:xfrm>
            <a:off x="7143768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2" name="Rectangle 61"/>
          <p:cNvSpPr/>
          <p:nvPr/>
        </p:nvSpPr>
        <p:spPr>
          <a:xfrm>
            <a:off x="2643174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3" name="Rectangle 62"/>
          <p:cNvSpPr/>
          <p:nvPr/>
        </p:nvSpPr>
        <p:spPr>
          <a:xfrm>
            <a:off x="3143240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4" name="Rectangle 63"/>
          <p:cNvSpPr/>
          <p:nvPr/>
        </p:nvSpPr>
        <p:spPr>
          <a:xfrm>
            <a:off x="3643306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5" name="Rectangle 64"/>
          <p:cNvSpPr/>
          <p:nvPr/>
        </p:nvSpPr>
        <p:spPr>
          <a:xfrm>
            <a:off x="4143372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6" name="Rectangle 65"/>
          <p:cNvSpPr/>
          <p:nvPr/>
        </p:nvSpPr>
        <p:spPr>
          <a:xfrm>
            <a:off x="4643438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7" name="Rectangle 66"/>
          <p:cNvSpPr/>
          <p:nvPr/>
        </p:nvSpPr>
        <p:spPr>
          <a:xfrm>
            <a:off x="5143504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8" name="Rectangle 67"/>
          <p:cNvSpPr/>
          <p:nvPr/>
        </p:nvSpPr>
        <p:spPr>
          <a:xfrm>
            <a:off x="5643570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9" name="Rectangle 68"/>
          <p:cNvSpPr/>
          <p:nvPr/>
        </p:nvSpPr>
        <p:spPr>
          <a:xfrm>
            <a:off x="6143636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0" name="Rectangle 69"/>
          <p:cNvSpPr/>
          <p:nvPr/>
        </p:nvSpPr>
        <p:spPr>
          <a:xfrm>
            <a:off x="6643702" y="4300550"/>
            <a:ext cx="500066" cy="342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1" name="Rectangle 70"/>
          <p:cNvSpPr/>
          <p:nvPr/>
        </p:nvSpPr>
        <p:spPr>
          <a:xfrm>
            <a:off x="7643834" y="4300550"/>
            <a:ext cx="500066" cy="342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2" name="TextBox 71"/>
          <p:cNvSpPr txBox="1"/>
          <p:nvPr/>
        </p:nvSpPr>
        <p:spPr>
          <a:xfrm>
            <a:off x="6143636" y="2285992"/>
            <a:ext cx="529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t+1</a:t>
            </a:r>
            <a:endParaRPr lang="sl-SI" sz="2000"/>
          </a:p>
        </p:txBody>
      </p:sp>
      <p:sp>
        <p:nvSpPr>
          <p:cNvPr id="73" name="TextBox 72"/>
          <p:cNvSpPr txBox="1"/>
          <p:nvPr/>
        </p:nvSpPr>
        <p:spPr>
          <a:xfrm>
            <a:off x="6643702" y="3100328"/>
            <a:ext cx="529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t+2</a:t>
            </a:r>
            <a:endParaRPr lang="sl-SI" sz="2000"/>
          </a:p>
        </p:txBody>
      </p:sp>
      <p:sp>
        <p:nvSpPr>
          <p:cNvPr id="74" name="TextBox 73"/>
          <p:cNvSpPr txBox="1"/>
          <p:nvPr/>
        </p:nvSpPr>
        <p:spPr>
          <a:xfrm>
            <a:off x="7143768" y="3886146"/>
            <a:ext cx="529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t+3</a:t>
            </a:r>
            <a:endParaRPr lang="sl-SI" sz="2000"/>
          </a:p>
        </p:txBody>
      </p:sp>
      <p:sp>
        <p:nvSpPr>
          <p:cNvPr id="75" name="TextBox 74"/>
          <p:cNvSpPr txBox="1"/>
          <p:nvPr/>
        </p:nvSpPr>
        <p:spPr>
          <a:xfrm>
            <a:off x="7715272" y="4714884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...</a:t>
            </a:r>
            <a:endParaRPr lang="sl-SI" sz="2000"/>
          </a:p>
        </p:txBody>
      </p:sp>
      <p:sp>
        <p:nvSpPr>
          <p:cNvPr id="77" name="Right Brace 76"/>
          <p:cNvSpPr/>
          <p:nvPr/>
        </p:nvSpPr>
        <p:spPr>
          <a:xfrm rot="5400000">
            <a:off x="4429124" y="1928802"/>
            <a:ext cx="357190" cy="707236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sl-SI"/>
          </a:p>
        </p:txBody>
      </p:sp>
      <p:sp>
        <p:nvSpPr>
          <p:cNvPr id="78" name="TextBox 77"/>
          <p:cNvSpPr txBox="1"/>
          <p:nvPr/>
        </p:nvSpPr>
        <p:spPr>
          <a:xfrm>
            <a:off x="2509373" y="5857892"/>
            <a:ext cx="4205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smtClean="0"/>
              <a:t>Machine learning with SVM</a:t>
            </a:r>
            <a:endParaRPr lang="sl-SI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Introduction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Problem:</a:t>
            </a:r>
          </a:p>
          <a:p>
            <a:pPr lvl="1"/>
            <a:r>
              <a:rPr lang="sl-SI" smtClean="0"/>
              <a:t>Number of elderly increasing</a:t>
            </a:r>
          </a:p>
          <a:p>
            <a:pPr lvl="1"/>
            <a:r>
              <a:rPr lang="sl-SI" smtClean="0"/>
              <a:t>Too few young people to care for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Experimental setup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16" cy="2185990"/>
          </a:xfrm>
        </p:spPr>
        <p:txBody>
          <a:bodyPr numCol="2">
            <a:normAutofit/>
          </a:bodyPr>
          <a:lstStyle/>
          <a:p>
            <a:r>
              <a:rPr lang="sl-SI" smtClean="0"/>
              <a:t>6 activities:</a:t>
            </a:r>
          </a:p>
          <a:p>
            <a:pPr lvl="1"/>
            <a:r>
              <a:rPr lang="sl-SI" smtClean="0"/>
              <a:t>Walking</a:t>
            </a:r>
          </a:p>
          <a:p>
            <a:pPr lvl="1"/>
            <a:r>
              <a:rPr lang="sl-SI" smtClean="0"/>
              <a:t>Sitting down</a:t>
            </a:r>
          </a:p>
          <a:p>
            <a:pPr lvl="1"/>
            <a:r>
              <a:rPr lang="sl-SI" smtClean="0"/>
              <a:t>Sitting</a:t>
            </a:r>
          </a:p>
          <a:p>
            <a:pPr lvl="1"/>
            <a:endParaRPr lang="sl-SI" sz="3200" smtClean="0"/>
          </a:p>
          <a:p>
            <a:pPr lvl="1"/>
            <a:r>
              <a:rPr lang="sl-SI" smtClean="0"/>
              <a:t>Lying down</a:t>
            </a:r>
          </a:p>
          <a:p>
            <a:pPr lvl="1"/>
            <a:r>
              <a:rPr lang="sl-SI" smtClean="0"/>
              <a:t>Lying</a:t>
            </a:r>
          </a:p>
          <a:p>
            <a:pPr lvl="1"/>
            <a:r>
              <a:rPr lang="sl-SI" smtClean="0"/>
              <a:t>Falling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Experimental setup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16" cy="2185990"/>
          </a:xfrm>
        </p:spPr>
        <p:txBody>
          <a:bodyPr numCol="2">
            <a:normAutofit/>
          </a:bodyPr>
          <a:lstStyle/>
          <a:p>
            <a:r>
              <a:rPr lang="sl-SI" smtClean="0"/>
              <a:t>6 activities:</a:t>
            </a:r>
          </a:p>
          <a:p>
            <a:pPr lvl="1"/>
            <a:r>
              <a:rPr lang="sl-SI" smtClean="0"/>
              <a:t>Walking</a:t>
            </a:r>
          </a:p>
          <a:p>
            <a:pPr lvl="1"/>
            <a:r>
              <a:rPr lang="sl-SI" smtClean="0"/>
              <a:t>Sitting down</a:t>
            </a:r>
          </a:p>
          <a:p>
            <a:pPr lvl="1"/>
            <a:r>
              <a:rPr lang="sl-SI" smtClean="0"/>
              <a:t>Sitting</a:t>
            </a:r>
          </a:p>
          <a:p>
            <a:pPr lvl="1"/>
            <a:endParaRPr lang="sl-SI" sz="3200" smtClean="0"/>
          </a:p>
          <a:p>
            <a:pPr lvl="1"/>
            <a:r>
              <a:rPr lang="sl-SI" smtClean="0"/>
              <a:t>Lying down</a:t>
            </a:r>
          </a:p>
          <a:p>
            <a:pPr lvl="1"/>
            <a:r>
              <a:rPr lang="sl-SI" smtClean="0"/>
              <a:t>Lying</a:t>
            </a:r>
          </a:p>
          <a:p>
            <a:pPr lvl="1"/>
            <a:r>
              <a:rPr lang="sl-SI" smtClean="0"/>
              <a:t>Falling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538" y="4429132"/>
            <a:ext cx="8229600" cy="1701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tags: 1 to 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Noise level: none to Ubisense × 2</a:t>
            </a:r>
          </a:p>
        </p:txBody>
      </p:sp>
      <p:pic>
        <p:nvPicPr>
          <p:cNvPr id="5" name="Picture 2" descr="http://morerfid.com/upload/product/1/prd_2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786322"/>
            <a:ext cx="727336" cy="712790"/>
          </a:xfrm>
          <a:prstGeom prst="rect">
            <a:avLst/>
          </a:prstGeom>
          <a:noFill/>
        </p:spPr>
      </p:pic>
      <p:pic>
        <p:nvPicPr>
          <p:cNvPr id="6" name="Picture 5" descr="Ubisense - senz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929586" y="4357694"/>
            <a:ext cx="767743" cy="1416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Recognition accuracy</a:t>
            </a:r>
            <a:endParaRPr lang="sl-SI">
              <a:solidFill>
                <a:srgbClr val="FF0000"/>
              </a:solidFill>
            </a:endParaRPr>
          </a:p>
        </p:txBody>
      </p:sp>
      <p:pic>
        <p:nvPicPr>
          <p:cNvPr id="6" name="Content Placeholder 5" descr="Confidence - activity recognition - 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419357"/>
            <a:ext cx="8715436" cy="52306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Fall detection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Simple rule:</a:t>
            </a:r>
            <a:br>
              <a:rPr lang="sl-SI" smtClean="0"/>
            </a:br>
            <a:r>
              <a:rPr lang="sl-SI" b="1" smtClean="0"/>
              <a:t>if </a:t>
            </a:r>
            <a:r>
              <a:rPr lang="sl-SI" smtClean="0"/>
              <a:t>3 × recognized falling</a:t>
            </a:r>
            <a:br>
              <a:rPr lang="sl-SI" smtClean="0"/>
            </a:br>
            <a:r>
              <a:rPr lang="sl-SI" b="1" smtClean="0"/>
              <a:t>followed by</a:t>
            </a:r>
            <a:r>
              <a:rPr lang="sl-SI" smtClean="0"/>
              <a:t> 1 × recognized lying</a:t>
            </a:r>
            <a:br>
              <a:rPr lang="sl-SI" smtClean="0"/>
            </a:br>
            <a:r>
              <a:rPr lang="sl-SI" b="1" smtClean="0"/>
              <a:t>then</a:t>
            </a:r>
            <a:r>
              <a:rPr lang="sl-SI" smtClean="0"/>
              <a:t> fall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Fall detection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Simple rule:</a:t>
            </a:r>
            <a:br>
              <a:rPr lang="sl-SI" smtClean="0"/>
            </a:br>
            <a:r>
              <a:rPr lang="sl-SI" b="1" smtClean="0"/>
              <a:t>if </a:t>
            </a:r>
            <a:r>
              <a:rPr lang="sl-SI" smtClean="0"/>
              <a:t>3 × recognized falling</a:t>
            </a:r>
            <a:br>
              <a:rPr lang="sl-SI" smtClean="0"/>
            </a:br>
            <a:r>
              <a:rPr lang="sl-SI" b="1" smtClean="0"/>
              <a:t>followed by</a:t>
            </a:r>
            <a:r>
              <a:rPr lang="sl-SI" smtClean="0"/>
              <a:t> 1 × recognized lying</a:t>
            </a:r>
            <a:br>
              <a:rPr lang="sl-SI" smtClean="0"/>
            </a:br>
            <a:r>
              <a:rPr lang="sl-SI" b="1" smtClean="0"/>
              <a:t>then</a:t>
            </a:r>
            <a:r>
              <a:rPr lang="sl-SI" smtClean="0"/>
              <a:t> fall</a:t>
            </a:r>
          </a:p>
          <a:p>
            <a:endParaRPr lang="sl-SI" smtClean="0"/>
          </a:p>
          <a:p>
            <a:r>
              <a:rPr lang="sl-SI" smtClean="0"/>
              <a:t>Fall detection accuracy:</a:t>
            </a:r>
          </a:p>
          <a:p>
            <a:pPr lvl="1"/>
            <a:r>
              <a:rPr lang="sl-SI" smtClean="0"/>
              <a:t>Mostly independent of noise</a:t>
            </a:r>
          </a:p>
          <a:p>
            <a:pPr lvl="1"/>
            <a:r>
              <a:rPr lang="sl-SI" smtClean="0"/>
              <a:t>93–95 %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Summary of activity recognition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sl-SI" smtClean="0"/>
              <a:t>SVM to train a classifier for </a:t>
            </a:r>
            <a:br>
              <a:rPr lang="sl-SI" smtClean="0"/>
            </a:br>
            <a:r>
              <a:rPr lang="sl-SI" smtClean="0"/>
              <a:t>activity recognition</a:t>
            </a:r>
          </a:p>
          <a:p>
            <a:pPr marL="514350" indent="-514350"/>
            <a:r>
              <a:rPr lang="sl-SI" smtClean="0"/>
              <a:t>Accuracy: </a:t>
            </a:r>
            <a:br>
              <a:rPr lang="sl-SI" smtClean="0"/>
            </a:br>
            <a:r>
              <a:rPr lang="sl-SI" smtClean="0"/>
              <a:t>91 % with Ubisense noise and 4–8 tags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Summary of activity recognition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sl-SI" smtClean="0"/>
              <a:t>SVM to train a classifier for </a:t>
            </a:r>
            <a:br>
              <a:rPr lang="sl-SI" smtClean="0"/>
            </a:br>
            <a:r>
              <a:rPr lang="sl-SI" smtClean="0"/>
              <a:t>activity recognition</a:t>
            </a:r>
          </a:p>
          <a:p>
            <a:pPr marL="514350" indent="-514350"/>
            <a:r>
              <a:rPr lang="sl-SI" smtClean="0"/>
              <a:t>Accuracy: </a:t>
            </a:r>
            <a:br>
              <a:rPr lang="sl-SI" smtClean="0"/>
            </a:br>
            <a:r>
              <a:rPr lang="sl-SI" smtClean="0"/>
              <a:t>91 % with Ubisense noise and 4–8 tags</a:t>
            </a:r>
          </a:p>
          <a:p>
            <a:pPr marL="514350" indent="-514350"/>
            <a:endParaRPr lang="sl-SI" smtClean="0"/>
          </a:p>
          <a:p>
            <a:pPr marL="514350" indent="-514350"/>
            <a:r>
              <a:rPr lang="sl-SI" smtClean="0"/>
              <a:t>Simple rule for fall detection</a:t>
            </a:r>
          </a:p>
          <a:p>
            <a:pPr marL="514350" indent="-514350"/>
            <a:r>
              <a:rPr lang="sl-SI" smtClean="0"/>
              <a:t>Accuracy: 93–95 %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sl-SI" sz="5400" smtClean="0">
                <a:solidFill>
                  <a:srgbClr val="FF0000"/>
                </a:solidFill>
              </a:rPr>
              <a:t>Task 2: recognition of</a:t>
            </a:r>
            <a:br>
              <a:rPr lang="sl-SI" sz="5400" smtClean="0">
                <a:solidFill>
                  <a:srgbClr val="FF0000"/>
                </a:solidFill>
              </a:rPr>
            </a:br>
            <a:r>
              <a:rPr lang="sl-SI" sz="5400" smtClean="0"/>
              <a:t> </a:t>
            </a:r>
            <a:r>
              <a:rPr lang="sl-SI" sz="5400" smtClean="0">
                <a:solidFill>
                  <a:srgbClr val="FF0000"/>
                </a:solidFill>
              </a:rPr>
              <a:t>abnormal walking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 vectors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1 feature vector = 1 left + 1 right step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 vectors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1 feature vector = 1 left + 1 right step</a:t>
            </a:r>
          </a:p>
          <a:p>
            <a:endParaRPr lang="sl-SI" smtClean="0"/>
          </a:p>
          <a:p>
            <a:r>
              <a:rPr lang="sl-SI" smtClean="0"/>
              <a:t>Features from medical literature on gait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Introduction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Problem:</a:t>
            </a:r>
          </a:p>
          <a:p>
            <a:pPr lvl="1"/>
            <a:r>
              <a:rPr lang="sl-SI" smtClean="0"/>
              <a:t>Number of elderly increasing</a:t>
            </a:r>
          </a:p>
          <a:p>
            <a:pPr lvl="1"/>
            <a:r>
              <a:rPr lang="sl-SI" smtClean="0"/>
              <a:t>Too few young people to care for them</a:t>
            </a:r>
          </a:p>
          <a:p>
            <a:pPr lvl="1"/>
            <a:endParaRPr lang="sl-SI" smtClean="0"/>
          </a:p>
          <a:p>
            <a:r>
              <a:rPr lang="sl-SI" smtClean="0"/>
              <a:t>Solution:</a:t>
            </a:r>
          </a:p>
          <a:p>
            <a:pPr lvl="1"/>
            <a:r>
              <a:rPr lang="sl-SI" smtClean="0"/>
              <a:t>Ambient assisted living technology</a:t>
            </a:r>
          </a:p>
          <a:p>
            <a:pPr lvl="1"/>
            <a:r>
              <a:rPr lang="sl-SI" smtClean="0">
                <a:solidFill>
                  <a:srgbClr val="0000FF"/>
                </a:solidFill>
              </a:rPr>
              <a:t>Confidence project:</a:t>
            </a:r>
            <a:br>
              <a:rPr lang="sl-SI" smtClean="0">
                <a:solidFill>
                  <a:srgbClr val="0000FF"/>
                </a:solidFill>
              </a:rPr>
            </a:br>
            <a:r>
              <a:rPr lang="sl-SI" smtClean="0">
                <a:solidFill>
                  <a:srgbClr val="0000FF"/>
                </a:solidFill>
              </a:rPr>
              <a:t>detect falls, monitor well-being</a:t>
            </a:r>
          </a:p>
        </p:txBody>
      </p:sp>
      <p:pic>
        <p:nvPicPr>
          <p:cNvPr id="4" name="Picture 2" descr="FP7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929198"/>
            <a:ext cx="785817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5429256" y="1785926"/>
            <a:ext cx="714380" cy="2214578"/>
            <a:chOff x="5429256" y="1785926"/>
            <a:chExt cx="714380" cy="2214578"/>
          </a:xfrm>
        </p:grpSpPr>
        <p:cxnSp>
          <p:nvCxnSpPr>
            <p:cNvPr id="7" name="Straight Connector 6"/>
            <p:cNvCxnSpPr>
              <a:stCxn id="32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Connector 35"/>
            <p:cNvCxnSpPr>
              <a:stCxn id="32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2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000628" y="4214818"/>
            <a:ext cx="1071570" cy="500066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750595" y="5536421"/>
            <a:ext cx="1143008" cy="71438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322099" y="4393413"/>
            <a:ext cx="1071570" cy="142876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5500694" y="5429264"/>
            <a:ext cx="1143008" cy="285752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5000628" y="6143644"/>
            <a:ext cx="357190" cy="0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5857884" y="6143644"/>
            <a:ext cx="357190" cy="0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319093" y="6185159"/>
            <a:ext cx="6143668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071670" y="4786322"/>
            <a:ext cx="2864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Double support time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5286380" y="3929066"/>
            <a:ext cx="500066" cy="2214578"/>
            <a:chOff x="5286380" y="3929066"/>
            <a:chExt cx="500066" cy="2214578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5000628" y="4214818"/>
              <a:ext cx="1071570" cy="50006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750595" y="5536421"/>
              <a:ext cx="1143008" cy="71438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 rot="10800000">
            <a:off x="1319093" y="6185159"/>
            <a:ext cx="6143668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429256" y="1785926"/>
            <a:ext cx="714380" cy="2214578"/>
            <a:chOff x="5429256" y="1785926"/>
            <a:chExt cx="714380" cy="2214578"/>
          </a:xfrm>
        </p:grpSpPr>
        <p:cxnSp>
          <p:nvCxnSpPr>
            <p:cNvPr id="16" name="Straight Connector 15"/>
            <p:cNvCxnSpPr>
              <a:stCxn id="17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/>
            <p:cNvCxnSpPr>
              <a:stCxn id="17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7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286380" y="1785926"/>
            <a:ext cx="714380" cy="2214578"/>
            <a:chOff x="5429256" y="1785926"/>
            <a:chExt cx="714380" cy="2214578"/>
          </a:xfrm>
        </p:grpSpPr>
        <p:cxnSp>
          <p:nvCxnSpPr>
            <p:cNvPr id="23" name="Straight Connector 22"/>
            <p:cNvCxnSpPr>
              <a:stCxn id="25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/>
            <p:cNvCxnSpPr>
              <a:stCxn id="25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rot="16200000" flipH="1">
            <a:off x="4714876" y="5500702"/>
            <a:ext cx="1143008" cy="142876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893471" y="4250537"/>
            <a:ext cx="1071570" cy="428628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5143504" y="1785926"/>
            <a:ext cx="714380" cy="2214578"/>
            <a:chOff x="5429256" y="1785926"/>
            <a:chExt cx="714380" cy="2214578"/>
          </a:xfrm>
        </p:grpSpPr>
        <p:cxnSp>
          <p:nvCxnSpPr>
            <p:cNvPr id="46" name="Straight Connector 45"/>
            <p:cNvCxnSpPr>
              <a:stCxn id="47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7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 rot="5400000">
            <a:off x="4822033" y="4321975"/>
            <a:ext cx="1071570" cy="285752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5000628" y="1785926"/>
            <a:ext cx="714380" cy="2214578"/>
            <a:chOff x="5429256" y="1785926"/>
            <a:chExt cx="714380" cy="2214578"/>
          </a:xfrm>
        </p:grpSpPr>
        <p:cxnSp>
          <p:nvCxnSpPr>
            <p:cNvPr id="65" name="Straight Connector 64"/>
            <p:cNvCxnSpPr>
              <a:stCxn id="66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Connector 66"/>
            <p:cNvCxnSpPr>
              <a:stCxn id="66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6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/>
          <p:cNvCxnSpPr/>
          <p:nvPr/>
        </p:nvCxnSpPr>
        <p:spPr>
          <a:xfrm rot="5400000">
            <a:off x="4714876" y="4357694"/>
            <a:ext cx="1071570" cy="214314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4857752" y="1785926"/>
            <a:ext cx="714380" cy="2214578"/>
            <a:chOff x="5429256" y="1785926"/>
            <a:chExt cx="714380" cy="2214578"/>
          </a:xfrm>
        </p:grpSpPr>
        <p:cxnSp>
          <p:nvCxnSpPr>
            <p:cNvPr id="77" name="Straight Connector 76"/>
            <p:cNvCxnSpPr>
              <a:stCxn id="78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Connector 78"/>
            <p:cNvCxnSpPr>
              <a:stCxn id="78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8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5400000">
            <a:off x="4643438" y="4429132"/>
            <a:ext cx="1071570" cy="71438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4714876" y="1785926"/>
            <a:ext cx="714380" cy="2214578"/>
            <a:chOff x="5429256" y="1785926"/>
            <a:chExt cx="714380" cy="2214578"/>
          </a:xfrm>
        </p:grpSpPr>
        <p:cxnSp>
          <p:nvCxnSpPr>
            <p:cNvPr id="93" name="Straight Connector 92"/>
            <p:cNvCxnSpPr>
              <a:stCxn id="94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5" name="Straight Connector 94"/>
            <p:cNvCxnSpPr>
              <a:stCxn id="94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4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4572000" y="1785926"/>
            <a:ext cx="714380" cy="2214578"/>
            <a:chOff x="5429256" y="1785926"/>
            <a:chExt cx="714380" cy="2214578"/>
          </a:xfrm>
        </p:grpSpPr>
        <p:cxnSp>
          <p:nvCxnSpPr>
            <p:cNvPr id="109" name="Straight Connector 108"/>
            <p:cNvCxnSpPr>
              <a:stCxn id="110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1" name="Straight Connector 110"/>
            <p:cNvCxnSpPr>
              <a:stCxn id="110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10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Straight Connector 112"/>
          <p:cNvCxnSpPr/>
          <p:nvPr/>
        </p:nvCxnSpPr>
        <p:spPr>
          <a:xfrm rot="16200000" flipH="1">
            <a:off x="4643438" y="5429264"/>
            <a:ext cx="1143008" cy="285752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5000628" y="6143644"/>
            <a:ext cx="357190" cy="0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H="1">
            <a:off x="4464843" y="4393413"/>
            <a:ext cx="1071570" cy="142876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 flipH="1">
            <a:off x="4679157" y="5464983"/>
            <a:ext cx="1143008" cy="214314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4536281" y="4464851"/>
            <a:ext cx="1071570" cy="0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5786446" y="3929066"/>
            <a:ext cx="428628" cy="2214578"/>
            <a:chOff x="5786446" y="3929066"/>
            <a:chExt cx="428628" cy="2214578"/>
          </a:xfrm>
        </p:grpSpPr>
        <p:cxnSp>
          <p:nvCxnSpPr>
            <p:cNvPr id="19" name="Straight Connector 18"/>
            <p:cNvCxnSpPr/>
            <p:nvPr/>
          </p:nvCxnSpPr>
          <p:spPr>
            <a:xfrm rot="16200000" flipH="1">
              <a:off x="5500694" y="5429264"/>
              <a:ext cx="1143008" cy="28575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5857884" y="6143644"/>
              <a:ext cx="357190" cy="0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5322099" y="4393413"/>
              <a:ext cx="107157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643570" y="3929066"/>
            <a:ext cx="714380" cy="2143140"/>
            <a:chOff x="5643570" y="3929066"/>
            <a:chExt cx="714380" cy="2143140"/>
          </a:xfrm>
        </p:grpSpPr>
        <p:cxnSp>
          <p:nvCxnSpPr>
            <p:cNvPr id="37" name="Straight Connector 36"/>
            <p:cNvCxnSpPr/>
            <p:nvPr/>
          </p:nvCxnSpPr>
          <p:spPr>
            <a:xfrm rot="16200000" flipH="1">
              <a:off x="5143504" y="4429132"/>
              <a:ext cx="1071570" cy="7143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5572132" y="5143512"/>
              <a:ext cx="928694" cy="64294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0800000" flipV="1">
              <a:off x="6000760" y="5929330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5357818" y="3929066"/>
            <a:ext cx="642942" cy="2071702"/>
            <a:chOff x="5357818" y="3929066"/>
            <a:chExt cx="642942" cy="2071702"/>
          </a:xfrm>
        </p:grpSpPr>
        <p:cxnSp>
          <p:nvCxnSpPr>
            <p:cNvPr id="57" name="Straight Connector 56"/>
            <p:cNvCxnSpPr/>
            <p:nvPr/>
          </p:nvCxnSpPr>
          <p:spPr>
            <a:xfrm rot="5400000">
              <a:off x="4893471" y="4393413"/>
              <a:ext cx="107157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5250661" y="5107793"/>
              <a:ext cx="857256" cy="64294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 flipV="1">
              <a:off x="5643570" y="5857892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>
            <a:off x="4929190" y="3929066"/>
            <a:ext cx="642942" cy="2071702"/>
            <a:chOff x="4929190" y="3929066"/>
            <a:chExt cx="642942" cy="2071702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4607719" y="4250537"/>
              <a:ext cx="1071570" cy="42862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4822033" y="5107793"/>
              <a:ext cx="857256" cy="64294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 flipV="1">
              <a:off x="5214942" y="5857892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4714876" y="3929066"/>
            <a:ext cx="500066" cy="2071702"/>
            <a:chOff x="4714876" y="3929066"/>
            <a:chExt cx="500066" cy="2071702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4429124" y="4214818"/>
              <a:ext cx="1071570" cy="50006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536281" y="5179231"/>
              <a:ext cx="857256" cy="50006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0800000" flipV="1">
              <a:off x="4857752" y="5857892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4500562" y="3929066"/>
            <a:ext cx="571504" cy="2143140"/>
            <a:chOff x="4500562" y="3929066"/>
            <a:chExt cx="571504" cy="2143140"/>
          </a:xfrm>
        </p:grpSpPr>
        <p:cxnSp>
          <p:nvCxnSpPr>
            <p:cNvPr id="99" name="Straight Connector 98"/>
            <p:cNvCxnSpPr/>
            <p:nvPr/>
          </p:nvCxnSpPr>
          <p:spPr>
            <a:xfrm rot="5400000">
              <a:off x="4286248" y="4214818"/>
              <a:ext cx="1071570" cy="50006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4250529" y="5322107"/>
              <a:ext cx="928694" cy="28575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0800000" flipV="1">
              <a:off x="4500562" y="5929330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4143372" y="3929066"/>
            <a:ext cx="785818" cy="2214578"/>
            <a:chOff x="4143372" y="3929066"/>
            <a:chExt cx="785818" cy="2214578"/>
          </a:xfrm>
        </p:grpSpPr>
        <p:cxnSp>
          <p:nvCxnSpPr>
            <p:cNvPr id="122" name="Straight Connector 121"/>
            <p:cNvCxnSpPr/>
            <p:nvPr/>
          </p:nvCxnSpPr>
          <p:spPr>
            <a:xfrm rot="5400000">
              <a:off x="4143372" y="4214818"/>
              <a:ext cx="1071570" cy="50006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3893339" y="5536421"/>
              <a:ext cx="1143008" cy="7143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0800000">
              <a:off x="4143372" y="6143644"/>
              <a:ext cx="357190" cy="0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136"/>
          <p:cNvSpPr txBox="1"/>
          <p:nvPr/>
        </p:nvSpPr>
        <p:spPr>
          <a:xfrm>
            <a:off x="2285984" y="4786322"/>
            <a:ext cx="1560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Swing time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4572000" y="1785926"/>
            <a:ext cx="714380" cy="2214578"/>
            <a:chOff x="5429256" y="1785926"/>
            <a:chExt cx="714380" cy="2214578"/>
          </a:xfrm>
        </p:grpSpPr>
        <p:cxnSp>
          <p:nvCxnSpPr>
            <p:cNvPr id="16" name="Straight Connector 15"/>
            <p:cNvCxnSpPr>
              <a:stCxn id="17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/>
            <p:cNvCxnSpPr>
              <a:stCxn id="17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7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0"/>
          <p:cNvGrpSpPr/>
          <p:nvPr/>
        </p:nvGrpSpPr>
        <p:grpSpPr>
          <a:xfrm>
            <a:off x="4429124" y="1785926"/>
            <a:ext cx="714380" cy="2214578"/>
            <a:chOff x="5429256" y="1785926"/>
            <a:chExt cx="714380" cy="2214578"/>
          </a:xfrm>
        </p:grpSpPr>
        <p:cxnSp>
          <p:nvCxnSpPr>
            <p:cNvPr id="23" name="Straight Connector 22"/>
            <p:cNvCxnSpPr>
              <a:stCxn id="25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/>
            <p:cNvCxnSpPr>
              <a:stCxn id="25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4"/>
          <p:cNvGrpSpPr/>
          <p:nvPr/>
        </p:nvGrpSpPr>
        <p:grpSpPr>
          <a:xfrm>
            <a:off x="4286248" y="1785926"/>
            <a:ext cx="714380" cy="2214578"/>
            <a:chOff x="5429256" y="1785926"/>
            <a:chExt cx="714380" cy="2214578"/>
          </a:xfrm>
        </p:grpSpPr>
        <p:cxnSp>
          <p:nvCxnSpPr>
            <p:cNvPr id="46" name="Straight Connector 45"/>
            <p:cNvCxnSpPr>
              <a:stCxn id="47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7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3"/>
          <p:cNvGrpSpPr/>
          <p:nvPr/>
        </p:nvGrpSpPr>
        <p:grpSpPr>
          <a:xfrm>
            <a:off x="4143372" y="1785926"/>
            <a:ext cx="714380" cy="2214578"/>
            <a:chOff x="5429256" y="1785926"/>
            <a:chExt cx="714380" cy="2214578"/>
          </a:xfrm>
        </p:grpSpPr>
        <p:cxnSp>
          <p:nvCxnSpPr>
            <p:cNvPr id="65" name="Straight Connector 64"/>
            <p:cNvCxnSpPr>
              <a:stCxn id="66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Connector 66"/>
            <p:cNvCxnSpPr>
              <a:stCxn id="66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6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5"/>
          <p:cNvGrpSpPr/>
          <p:nvPr/>
        </p:nvGrpSpPr>
        <p:grpSpPr>
          <a:xfrm>
            <a:off x="4000496" y="1785926"/>
            <a:ext cx="714380" cy="2214578"/>
            <a:chOff x="5429256" y="1785926"/>
            <a:chExt cx="714380" cy="2214578"/>
          </a:xfrm>
        </p:grpSpPr>
        <p:cxnSp>
          <p:nvCxnSpPr>
            <p:cNvPr id="77" name="Straight Connector 76"/>
            <p:cNvCxnSpPr>
              <a:stCxn id="78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Connector 78"/>
            <p:cNvCxnSpPr>
              <a:stCxn id="78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8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1"/>
          <p:cNvGrpSpPr/>
          <p:nvPr/>
        </p:nvGrpSpPr>
        <p:grpSpPr>
          <a:xfrm>
            <a:off x="3857620" y="1785926"/>
            <a:ext cx="714380" cy="2214578"/>
            <a:chOff x="5429256" y="1785926"/>
            <a:chExt cx="714380" cy="2214578"/>
          </a:xfrm>
        </p:grpSpPr>
        <p:cxnSp>
          <p:nvCxnSpPr>
            <p:cNvPr id="93" name="Straight Connector 92"/>
            <p:cNvCxnSpPr>
              <a:stCxn id="94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5" name="Straight Connector 94"/>
            <p:cNvCxnSpPr>
              <a:stCxn id="94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4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07"/>
          <p:cNvGrpSpPr/>
          <p:nvPr/>
        </p:nvGrpSpPr>
        <p:grpSpPr>
          <a:xfrm>
            <a:off x="3714744" y="1785926"/>
            <a:ext cx="714380" cy="2214578"/>
            <a:chOff x="5429256" y="1785926"/>
            <a:chExt cx="714380" cy="2214578"/>
          </a:xfrm>
        </p:grpSpPr>
        <p:cxnSp>
          <p:nvCxnSpPr>
            <p:cNvPr id="109" name="Straight Connector 108"/>
            <p:cNvCxnSpPr>
              <a:stCxn id="110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1" name="Straight Connector 110"/>
            <p:cNvCxnSpPr>
              <a:stCxn id="110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10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5"/>
          <p:cNvGrpSpPr/>
          <p:nvPr/>
        </p:nvGrpSpPr>
        <p:grpSpPr>
          <a:xfrm>
            <a:off x="4929190" y="3929066"/>
            <a:ext cx="428628" cy="2214578"/>
            <a:chOff x="5786446" y="3929066"/>
            <a:chExt cx="428628" cy="2214578"/>
          </a:xfrm>
        </p:grpSpPr>
        <p:cxnSp>
          <p:nvCxnSpPr>
            <p:cNvPr id="19" name="Straight Connector 18"/>
            <p:cNvCxnSpPr/>
            <p:nvPr/>
          </p:nvCxnSpPr>
          <p:spPr>
            <a:xfrm rot="16200000" flipH="1">
              <a:off x="5500694" y="5429264"/>
              <a:ext cx="1143008" cy="285752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5857884" y="6143644"/>
              <a:ext cx="357190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5322099" y="4393413"/>
              <a:ext cx="107157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26"/>
          <p:cNvGrpSpPr/>
          <p:nvPr/>
        </p:nvGrpSpPr>
        <p:grpSpPr>
          <a:xfrm>
            <a:off x="4786314" y="3929066"/>
            <a:ext cx="714380" cy="2143140"/>
            <a:chOff x="5643570" y="3929066"/>
            <a:chExt cx="714380" cy="2143140"/>
          </a:xfrm>
        </p:grpSpPr>
        <p:cxnSp>
          <p:nvCxnSpPr>
            <p:cNvPr id="37" name="Straight Connector 36"/>
            <p:cNvCxnSpPr/>
            <p:nvPr/>
          </p:nvCxnSpPr>
          <p:spPr>
            <a:xfrm rot="16200000" flipH="1">
              <a:off x="5143504" y="4429132"/>
              <a:ext cx="1071570" cy="71438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5572132" y="5143512"/>
              <a:ext cx="928694" cy="642942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0800000" flipV="1">
              <a:off x="6000760" y="5929330"/>
              <a:ext cx="35719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127"/>
          <p:cNvGrpSpPr/>
          <p:nvPr/>
        </p:nvGrpSpPr>
        <p:grpSpPr>
          <a:xfrm>
            <a:off x="4500562" y="3929066"/>
            <a:ext cx="642942" cy="2071702"/>
            <a:chOff x="5357818" y="3929066"/>
            <a:chExt cx="642942" cy="2071702"/>
          </a:xfrm>
        </p:grpSpPr>
        <p:cxnSp>
          <p:nvCxnSpPr>
            <p:cNvPr id="57" name="Straight Connector 56"/>
            <p:cNvCxnSpPr/>
            <p:nvPr/>
          </p:nvCxnSpPr>
          <p:spPr>
            <a:xfrm rot="5400000">
              <a:off x="4893471" y="4393413"/>
              <a:ext cx="107157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5250661" y="5107793"/>
              <a:ext cx="857256" cy="642942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 flipV="1">
              <a:off x="5643570" y="5857892"/>
              <a:ext cx="35719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131"/>
          <p:cNvGrpSpPr/>
          <p:nvPr/>
        </p:nvGrpSpPr>
        <p:grpSpPr>
          <a:xfrm>
            <a:off x="3286116" y="3929066"/>
            <a:ext cx="785818" cy="2214578"/>
            <a:chOff x="4143372" y="3929066"/>
            <a:chExt cx="785818" cy="2214578"/>
          </a:xfrm>
        </p:grpSpPr>
        <p:cxnSp>
          <p:nvCxnSpPr>
            <p:cNvPr id="122" name="Straight Connector 121"/>
            <p:cNvCxnSpPr/>
            <p:nvPr/>
          </p:nvCxnSpPr>
          <p:spPr>
            <a:xfrm rot="5400000">
              <a:off x="4143372" y="4214818"/>
              <a:ext cx="1071570" cy="50006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3893339" y="5536421"/>
              <a:ext cx="1143008" cy="71438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0800000">
              <a:off x="4143372" y="6143644"/>
              <a:ext cx="357190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30"/>
          <p:cNvGrpSpPr/>
          <p:nvPr/>
        </p:nvGrpSpPr>
        <p:grpSpPr>
          <a:xfrm>
            <a:off x="3643306" y="3929066"/>
            <a:ext cx="571504" cy="2143140"/>
            <a:chOff x="4500562" y="3929066"/>
            <a:chExt cx="571504" cy="2143140"/>
          </a:xfrm>
        </p:grpSpPr>
        <p:cxnSp>
          <p:nvCxnSpPr>
            <p:cNvPr id="99" name="Straight Connector 98"/>
            <p:cNvCxnSpPr/>
            <p:nvPr/>
          </p:nvCxnSpPr>
          <p:spPr>
            <a:xfrm rot="5400000">
              <a:off x="4286248" y="4214818"/>
              <a:ext cx="1071570" cy="50006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4250529" y="5322107"/>
              <a:ext cx="928694" cy="285752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0800000" flipV="1">
              <a:off x="4500562" y="5929330"/>
              <a:ext cx="35719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29"/>
          <p:cNvGrpSpPr/>
          <p:nvPr/>
        </p:nvGrpSpPr>
        <p:grpSpPr>
          <a:xfrm>
            <a:off x="3857620" y="3929066"/>
            <a:ext cx="500066" cy="2071702"/>
            <a:chOff x="4714876" y="3929066"/>
            <a:chExt cx="500066" cy="2071702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4429124" y="4214818"/>
              <a:ext cx="1071570" cy="50006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536281" y="5179231"/>
              <a:ext cx="857256" cy="50006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0800000" flipV="1">
              <a:off x="4857752" y="5857892"/>
              <a:ext cx="35719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128"/>
          <p:cNvGrpSpPr/>
          <p:nvPr/>
        </p:nvGrpSpPr>
        <p:grpSpPr>
          <a:xfrm>
            <a:off x="4071934" y="3929066"/>
            <a:ext cx="642942" cy="2071702"/>
            <a:chOff x="4929190" y="3929066"/>
            <a:chExt cx="642942" cy="2071702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4607719" y="4250537"/>
              <a:ext cx="1071570" cy="428628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4822033" y="5107793"/>
              <a:ext cx="857256" cy="642942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 flipV="1">
              <a:off x="5214942" y="5857892"/>
              <a:ext cx="357190" cy="142876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10800000">
            <a:off x="1319093" y="6185159"/>
            <a:ext cx="6143668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857620" y="5500702"/>
            <a:ext cx="1143008" cy="142876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036215" y="4250537"/>
            <a:ext cx="1071570" cy="428628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964777" y="4321975"/>
            <a:ext cx="1071570" cy="285752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3857620" y="4357694"/>
            <a:ext cx="1071570" cy="214314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3786182" y="4429132"/>
            <a:ext cx="1071570" cy="71438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 flipH="1">
            <a:off x="3786182" y="5429264"/>
            <a:ext cx="1143008" cy="285752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4143372" y="6143644"/>
            <a:ext cx="357190" cy="0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H="1">
            <a:off x="3607587" y="4393413"/>
            <a:ext cx="1071570" cy="142876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 flipH="1">
            <a:off x="3821901" y="5464983"/>
            <a:ext cx="1143008" cy="214314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3679025" y="4464851"/>
            <a:ext cx="1071570" cy="0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285852" y="4786322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Support time</a:t>
            </a:r>
            <a:endParaRPr lang="sl-SI" sz="2400"/>
          </a:p>
        </p:txBody>
      </p:sp>
      <p:grpSp>
        <p:nvGrpSpPr>
          <p:cNvPr id="3" name="Group 132"/>
          <p:cNvGrpSpPr/>
          <p:nvPr/>
        </p:nvGrpSpPr>
        <p:grpSpPr>
          <a:xfrm>
            <a:off x="4429124" y="3929066"/>
            <a:ext cx="500066" cy="2214578"/>
            <a:chOff x="5286380" y="3929066"/>
            <a:chExt cx="500066" cy="2214578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5000628" y="4214818"/>
              <a:ext cx="1071570" cy="50006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4750595" y="5536421"/>
              <a:ext cx="1143008" cy="7143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286116" y="3929066"/>
            <a:ext cx="357190" cy="2214578"/>
            <a:chOff x="3286116" y="3929066"/>
            <a:chExt cx="357190" cy="2214578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3000364" y="4357694"/>
              <a:ext cx="1071570" cy="214314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0800000">
              <a:off x="3286116" y="6143644"/>
              <a:ext cx="357190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H="1">
              <a:off x="2964645" y="5464983"/>
              <a:ext cx="1143008" cy="214314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3"/>
          <p:cNvGrpSpPr/>
          <p:nvPr/>
        </p:nvGrpSpPr>
        <p:grpSpPr>
          <a:xfrm>
            <a:off x="3286116" y="1785926"/>
            <a:ext cx="714380" cy="2214578"/>
            <a:chOff x="5429256" y="1785926"/>
            <a:chExt cx="714380" cy="2214578"/>
          </a:xfrm>
        </p:grpSpPr>
        <p:cxnSp>
          <p:nvCxnSpPr>
            <p:cNvPr id="65" name="Straight Connector 64"/>
            <p:cNvCxnSpPr>
              <a:stCxn id="66" idx="4"/>
            </p:cNvCxnSpPr>
            <p:nvPr/>
          </p:nvCxnSpPr>
          <p:spPr>
            <a:xfrm rot="5400000">
              <a:off x="5064919" y="3207539"/>
              <a:ext cx="1443054" cy="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5429256" y="1785926"/>
              <a:ext cx="714380" cy="700086"/>
            </a:xfrm>
            <a:prstGeom prst="ellipse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Connector 66"/>
            <p:cNvCxnSpPr>
              <a:stCxn id="66" idx="4"/>
            </p:cNvCxnSpPr>
            <p:nvPr/>
          </p:nvCxnSpPr>
          <p:spPr>
            <a:xfrm rot="16200000" flipH="1">
              <a:off x="520779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6" idx="4"/>
            </p:cNvCxnSpPr>
            <p:nvPr/>
          </p:nvCxnSpPr>
          <p:spPr>
            <a:xfrm rot="5400000">
              <a:off x="4850605" y="3064663"/>
              <a:ext cx="1514492" cy="357190"/>
            </a:xfrm>
            <a:prstGeom prst="line">
              <a:avLst/>
            </a:prstGeom>
            <a:ln w="7620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28"/>
          <p:cNvGrpSpPr/>
          <p:nvPr/>
        </p:nvGrpSpPr>
        <p:grpSpPr>
          <a:xfrm>
            <a:off x="3214678" y="3929066"/>
            <a:ext cx="642942" cy="2071702"/>
            <a:chOff x="4929190" y="3929066"/>
            <a:chExt cx="642942" cy="2071702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4607719" y="4250537"/>
              <a:ext cx="1071570" cy="42862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4822033" y="5107793"/>
              <a:ext cx="857256" cy="64294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 flipV="1">
              <a:off x="5214942" y="5857892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10800000">
            <a:off x="1319093" y="6185159"/>
            <a:ext cx="6143668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4186225" y="5762625"/>
            <a:ext cx="2649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Distance of the foot</a:t>
            </a:r>
          </a:p>
          <a:p>
            <a:pPr algn="ctr"/>
            <a:r>
              <a:rPr lang="sl-SI" sz="2400" smtClean="0"/>
              <a:t>from the ground</a:t>
            </a:r>
            <a:endParaRPr lang="sl-SI" sz="2400"/>
          </a:p>
        </p:txBody>
      </p:sp>
      <p:sp>
        <p:nvSpPr>
          <p:cNvPr id="84" name="Right Brace 83"/>
          <p:cNvSpPr/>
          <p:nvPr/>
        </p:nvSpPr>
        <p:spPr>
          <a:xfrm>
            <a:off x="3910010" y="5848350"/>
            <a:ext cx="338140" cy="32385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1"/>
          <p:cNvGrpSpPr/>
          <p:nvPr/>
        </p:nvGrpSpPr>
        <p:grpSpPr>
          <a:xfrm>
            <a:off x="3286116" y="3929066"/>
            <a:ext cx="357190" cy="2214578"/>
            <a:chOff x="3286116" y="3929066"/>
            <a:chExt cx="357190" cy="2214578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3000364" y="4357694"/>
              <a:ext cx="1071570" cy="214314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0800000">
              <a:off x="3286116" y="6143644"/>
              <a:ext cx="357190" cy="0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H="1">
              <a:off x="2964645" y="5464983"/>
              <a:ext cx="1143008" cy="214314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Oval 65"/>
          <p:cNvSpPr/>
          <p:nvPr/>
        </p:nvSpPr>
        <p:spPr>
          <a:xfrm>
            <a:off x="3286116" y="1785926"/>
            <a:ext cx="714380" cy="700086"/>
          </a:xfrm>
          <a:prstGeom prst="ellipse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7" name="Straight Connector 66"/>
          <p:cNvCxnSpPr>
            <a:stCxn id="66" idx="4"/>
          </p:cNvCxnSpPr>
          <p:nvPr/>
        </p:nvCxnSpPr>
        <p:spPr>
          <a:xfrm rot="16200000" flipH="1">
            <a:off x="3064655" y="3064663"/>
            <a:ext cx="1514492" cy="357190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6" idx="4"/>
          </p:cNvCxnSpPr>
          <p:nvPr/>
        </p:nvCxnSpPr>
        <p:spPr>
          <a:xfrm rot="5400000">
            <a:off x="2707465" y="3064663"/>
            <a:ext cx="1514492" cy="357190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28"/>
          <p:cNvGrpSpPr/>
          <p:nvPr/>
        </p:nvGrpSpPr>
        <p:grpSpPr>
          <a:xfrm>
            <a:off x="3214678" y="3929066"/>
            <a:ext cx="642942" cy="2071702"/>
            <a:chOff x="4929190" y="3929066"/>
            <a:chExt cx="642942" cy="2071702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4607719" y="4250537"/>
              <a:ext cx="1071570" cy="42862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4822033" y="5107793"/>
              <a:ext cx="857256" cy="64294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 flipV="1">
              <a:off x="5214942" y="5857892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10800000">
            <a:off x="1319093" y="6185159"/>
            <a:ext cx="6143668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6" idx="4"/>
          </p:cNvCxnSpPr>
          <p:nvPr/>
        </p:nvCxnSpPr>
        <p:spPr>
          <a:xfrm rot="5400000">
            <a:off x="2921779" y="3207539"/>
            <a:ext cx="1443054" cy="0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2693731">
            <a:off x="2696103" y="4501679"/>
            <a:ext cx="971238" cy="1000870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Arc 19"/>
          <p:cNvSpPr/>
          <p:nvPr/>
        </p:nvSpPr>
        <p:spPr>
          <a:xfrm rot="15270742">
            <a:off x="3297495" y="5707602"/>
            <a:ext cx="625379" cy="647533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c 20"/>
          <p:cNvSpPr/>
          <p:nvPr/>
        </p:nvSpPr>
        <p:spPr>
          <a:xfrm rot="14097842">
            <a:off x="3395466" y="3466988"/>
            <a:ext cx="971238" cy="1000870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00166" y="5572140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Ankle angle</a:t>
            </a:r>
            <a:endParaRPr lang="sl-SI" sz="2400"/>
          </a:p>
        </p:txBody>
      </p:sp>
      <p:sp>
        <p:nvSpPr>
          <p:cNvPr id="23" name="TextBox 22"/>
          <p:cNvSpPr txBox="1"/>
          <p:nvPr/>
        </p:nvSpPr>
        <p:spPr>
          <a:xfrm>
            <a:off x="3786182" y="4786322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Knee angle</a:t>
            </a:r>
            <a:endParaRPr lang="sl-SI" sz="2400"/>
          </a:p>
        </p:txBody>
      </p:sp>
      <p:sp>
        <p:nvSpPr>
          <p:cNvPr id="24" name="TextBox 23"/>
          <p:cNvSpPr txBox="1"/>
          <p:nvPr/>
        </p:nvSpPr>
        <p:spPr>
          <a:xfrm>
            <a:off x="1785918" y="3571876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Hip angle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1"/>
          <p:cNvGrpSpPr/>
          <p:nvPr/>
        </p:nvGrpSpPr>
        <p:grpSpPr>
          <a:xfrm>
            <a:off x="3286116" y="3929066"/>
            <a:ext cx="357190" cy="2214578"/>
            <a:chOff x="3286116" y="3929066"/>
            <a:chExt cx="357190" cy="2214578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3000364" y="4357694"/>
              <a:ext cx="1071570" cy="214314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0800000">
              <a:off x="3286116" y="6143644"/>
              <a:ext cx="357190" cy="0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H="1">
              <a:off x="2964645" y="5464983"/>
              <a:ext cx="1143008" cy="214314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Oval 65"/>
          <p:cNvSpPr/>
          <p:nvPr/>
        </p:nvSpPr>
        <p:spPr>
          <a:xfrm>
            <a:off x="3286116" y="1785926"/>
            <a:ext cx="714380" cy="700086"/>
          </a:xfrm>
          <a:prstGeom prst="ellipse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7" name="Straight Connector 66"/>
          <p:cNvCxnSpPr>
            <a:stCxn id="66" idx="4"/>
          </p:cNvCxnSpPr>
          <p:nvPr/>
        </p:nvCxnSpPr>
        <p:spPr>
          <a:xfrm rot="16200000" flipH="1">
            <a:off x="3064655" y="3064663"/>
            <a:ext cx="1514492" cy="357190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6" idx="4"/>
          </p:cNvCxnSpPr>
          <p:nvPr/>
        </p:nvCxnSpPr>
        <p:spPr>
          <a:xfrm rot="5400000">
            <a:off x="2707465" y="3064663"/>
            <a:ext cx="1514492" cy="357190"/>
          </a:xfrm>
          <a:prstGeom prst="lin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28"/>
          <p:cNvGrpSpPr/>
          <p:nvPr/>
        </p:nvGrpSpPr>
        <p:grpSpPr>
          <a:xfrm>
            <a:off x="3214678" y="3929066"/>
            <a:ext cx="642942" cy="2071702"/>
            <a:chOff x="4929190" y="3929066"/>
            <a:chExt cx="642942" cy="2071702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4607719" y="4250537"/>
              <a:ext cx="1071570" cy="428628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4822033" y="5107793"/>
              <a:ext cx="857256" cy="642942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 flipV="1">
              <a:off x="5214942" y="5857892"/>
              <a:ext cx="357190" cy="142876"/>
            </a:xfrm>
            <a:prstGeom prst="line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Features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10800000">
            <a:off x="1319093" y="6185159"/>
            <a:ext cx="6143668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6" idx="4"/>
          </p:cNvCxnSpPr>
          <p:nvPr/>
        </p:nvCxnSpPr>
        <p:spPr>
          <a:xfrm rot="5400000">
            <a:off x="2921779" y="3207539"/>
            <a:ext cx="1443054" cy="0"/>
          </a:xfrm>
          <a:prstGeom prst="line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2693731">
            <a:off x="2696103" y="4501679"/>
            <a:ext cx="971238" cy="1000870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Arc 19"/>
          <p:cNvSpPr/>
          <p:nvPr/>
        </p:nvSpPr>
        <p:spPr>
          <a:xfrm rot="15270742">
            <a:off x="3297495" y="5707602"/>
            <a:ext cx="625379" cy="647533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c 20"/>
          <p:cNvSpPr/>
          <p:nvPr/>
        </p:nvSpPr>
        <p:spPr>
          <a:xfrm rot="14097842">
            <a:off x="3395466" y="3466988"/>
            <a:ext cx="971238" cy="1000870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00166" y="5572140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Ankle angle</a:t>
            </a:r>
            <a:endParaRPr lang="sl-SI" sz="2400"/>
          </a:p>
        </p:txBody>
      </p:sp>
      <p:sp>
        <p:nvSpPr>
          <p:cNvPr id="23" name="TextBox 22"/>
          <p:cNvSpPr txBox="1"/>
          <p:nvPr/>
        </p:nvSpPr>
        <p:spPr>
          <a:xfrm>
            <a:off x="3786182" y="4786322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Knee angle</a:t>
            </a:r>
            <a:endParaRPr lang="sl-SI" sz="2400"/>
          </a:p>
        </p:txBody>
      </p:sp>
      <p:sp>
        <p:nvSpPr>
          <p:cNvPr id="24" name="TextBox 23"/>
          <p:cNvSpPr txBox="1"/>
          <p:nvPr/>
        </p:nvSpPr>
        <p:spPr>
          <a:xfrm>
            <a:off x="1785918" y="3571876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Hip angle</a:t>
            </a:r>
            <a:endParaRPr lang="sl-SI" sz="2400"/>
          </a:p>
        </p:txBody>
      </p:sp>
      <p:sp>
        <p:nvSpPr>
          <p:cNvPr id="25" name="TextBox 24"/>
          <p:cNvSpPr txBox="1"/>
          <p:nvPr/>
        </p:nvSpPr>
        <p:spPr>
          <a:xfrm>
            <a:off x="5572132" y="3214686"/>
            <a:ext cx="1788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And others...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mtClean="0">
                <a:solidFill>
                  <a:srgbClr val="FF0000"/>
                </a:solidFill>
              </a:rPr>
              <a:t>Machine learning = outlier detection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Outlier detec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928802"/>
            <a:ext cx="6786610" cy="4747629"/>
          </a:xfrm>
        </p:spPr>
      </p:pic>
      <p:sp>
        <p:nvSpPr>
          <p:cNvPr id="11" name="TextBox 10"/>
          <p:cNvSpPr txBox="1"/>
          <p:nvPr/>
        </p:nvSpPr>
        <p:spPr>
          <a:xfrm>
            <a:off x="2699080" y="1428736"/>
            <a:ext cx="38017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sl-SI" sz="2400" smtClean="0"/>
              <a:t>Local outlier factor algorithm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mtClean="0">
                <a:solidFill>
                  <a:srgbClr val="FF0000"/>
                </a:solidFill>
              </a:rPr>
              <a:t>Machine learning = outlier detection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Outlier detec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928802"/>
            <a:ext cx="6786610" cy="4747629"/>
          </a:xfrm>
        </p:spPr>
      </p:pic>
      <p:sp>
        <p:nvSpPr>
          <p:cNvPr id="11" name="TextBox 10"/>
          <p:cNvSpPr txBox="1"/>
          <p:nvPr/>
        </p:nvSpPr>
        <p:spPr>
          <a:xfrm>
            <a:off x="2699080" y="1428736"/>
            <a:ext cx="38017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sl-SI" sz="2400" smtClean="0"/>
              <a:t>Local outlier factor algorithm</a:t>
            </a:r>
            <a:endParaRPr lang="sl-SI" sz="2400"/>
          </a:p>
        </p:txBody>
      </p:sp>
      <p:sp>
        <p:nvSpPr>
          <p:cNvPr id="5" name="TextBox 4"/>
          <p:cNvSpPr txBox="1"/>
          <p:nvPr/>
        </p:nvSpPr>
        <p:spPr>
          <a:xfrm>
            <a:off x="3000364" y="2500306"/>
            <a:ext cx="2135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Normal walking</a:t>
            </a:r>
            <a:endParaRPr lang="sl-SI" sz="2400"/>
          </a:p>
        </p:txBody>
      </p:sp>
      <p:sp>
        <p:nvSpPr>
          <p:cNvPr id="6" name="TextBox 5"/>
          <p:cNvSpPr txBox="1"/>
          <p:nvPr/>
        </p:nvSpPr>
        <p:spPr>
          <a:xfrm>
            <a:off x="6500826" y="3286124"/>
            <a:ext cx="1257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smtClean="0"/>
              <a:t>Abormal</a:t>
            </a:r>
          </a:p>
          <a:p>
            <a:pPr algn="ctr"/>
            <a:r>
              <a:rPr lang="sl-SI" sz="2400" smtClean="0"/>
              <a:t>walking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Normal walking</a:t>
            </a:r>
          </a:p>
          <a:p>
            <a:r>
              <a:rPr lang="sl-SI" smtClean="0"/>
              <a:t>Abnormal walking:</a:t>
            </a:r>
          </a:p>
          <a:p>
            <a:pPr lvl="1"/>
            <a:r>
              <a:rPr lang="sl-SI" smtClean="0"/>
              <a:t>Limping</a:t>
            </a:r>
          </a:p>
          <a:p>
            <a:pPr lvl="1"/>
            <a:r>
              <a:rPr lang="sl-SI" smtClean="0"/>
              <a:t>Parkinson’s disease</a:t>
            </a:r>
          </a:p>
          <a:p>
            <a:pPr lvl="1"/>
            <a:r>
              <a:rPr lang="sl-SI" smtClean="0"/>
              <a:t>Hemiplegia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Normal walking</a:t>
            </a:r>
          </a:p>
          <a:p>
            <a:r>
              <a:rPr lang="sl-SI" smtClean="0"/>
              <a:t>Abnormal walking:</a:t>
            </a:r>
          </a:p>
          <a:p>
            <a:pPr lvl="1"/>
            <a:r>
              <a:rPr lang="sl-SI" smtClean="0"/>
              <a:t>Limping</a:t>
            </a:r>
          </a:p>
          <a:p>
            <a:pPr lvl="1"/>
            <a:r>
              <a:rPr lang="sl-SI" smtClean="0"/>
              <a:t>Parkinson’s disease</a:t>
            </a:r>
          </a:p>
          <a:p>
            <a:pPr lvl="1"/>
            <a:r>
              <a:rPr lang="sl-SI" smtClean="0"/>
              <a:t>Hemiplegia</a:t>
            </a:r>
          </a:p>
          <a:p>
            <a:endParaRPr lang="sl-SI" smtClean="0"/>
          </a:p>
          <a:p>
            <a:pPr lvl="0">
              <a:defRPr/>
            </a:pPr>
            <a:r>
              <a:rPr lang="sl-SI" smtClean="0"/>
              <a:t>Number of tags: 2, 4, 6, 8</a:t>
            </a:r>
          </a:p>
          <a:p>
            <a:pPr lvl="0">
              <a:defRPr/>
            </a:pPr>
            <a:r>
              <a:rPr lang="sl-SI" smtClean="0"/>
              <a:t>Noise level: none to Ubisense ×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Work presented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mtClean="0"/>
              <a:t>Input: coordinates of tags attached to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mtClean="0">
                <a:solidFill>
                  <a:srgbClr val="FF0000"/>
                </a:solidFill>
              </a:rPr>
              <a:t>Recognition accuracy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Confidence - walking signature - two classes - LOF - 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511937"/>
            <a:ext cx="8572560" cy="50603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400" smtClean="0">
                <a:solidFill>
                  <a:srgbClr val="FF0000"/>
                </a:solidFill>
              </a:rPr>
              <a:t>Summary of recognition of abnormal walking</a:t>
            </a:r>
            <a:endParaRPr lang="sl-SI" sz="34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sl-SI" smtClean="0"/>
              <a:t>Medically relevant features</a:t>
            </a:r>
          </a:p>
          <a:p>
            <a:pPr marL="514350" indent="-514350"/>
            <a:r>
              <a:rPr lang="sl-SI" smtClean="0"/>
              <a:t>Outlier detection to recognize </a:t>
            </a:r>
            <a:br>
              <a:rPr lang="sl-SI" smtClean="0"/>
            </a:br>
            <a:r>
              <a:rPr lang="sl-SI" smtClean="0"/>
              <a:t>abnormal walking</a:t>
            </a:r>
          </a:p>
          <a:p>
            <a:pPr marL="514350" indent="-514350"/>
            <a:r>
              <a:rPr lang="sl-SI" smtClean="0"/>
              <a:t>Accuracy:</a:t>
            </a:r>
            <a:br>
              <a:rPr lang="sl-SI" smtClean="0"/>
            </a:br>
            <a:r>
              <a:rPr lang="sl-SI" smtClean="0"/>
              <a:t>92 % with Ubisense noise and 6 tags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Tag localization + machine learning</a:t>
            </a:r>
            <a:br>
              <a:rPr lang="sl-SI" smtClean="0"/>
            </a:br>
            <a:r>
              <a:rPr lang="sl-SI" smtClean="0"/>
              <a:t>suitable for ambient assised living</a:t>
            </a:r>
          </a:p>
          <a:p>
            <a:r>
              <a:rPr lang="sl-SI" smtClean="0"/>
              <a:t>Results comparable to competitive approaches (inertial sensors)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Tag localization + machine learning</a:t>
            </a:r>
            <a:br>
              <a:rPr lang="sl-SI" smtClean="0"/>
            </a:br>
            <a:r>
              <a:rPr lang="sl-SI" smtClean="0"/>
              <a:t>suitable for ambient assised living</a:t>
            </a:r>
          </a:p>
          <a:p>
            <a:r>
              <a:rPr lang="sl-SI" smtClean="0"/>
              <a:t>Results comparable to competitive approaches (inertial sensors)</a:t>
            </a:r>
          </a:p>
          <a:p>
            <a:endParaRPr lang="sl-SI" smtClean="0"/>
          </a:p>
          <a:p>
            <a:r>
              <a:rPr lang="sl-SI" smtClean="0"/>
              <a:t>Future work:</a:t>
            </a:r>
          </a:p>
          <a:p>
            <a:pPr lvl="1"/>
            <a:r>
              <a:rPr lang="sl-SI" smtClean="0"/>
              <a:t>Test with realistic hardware</a:t>
            </a:r>
          </a:p>
          <a:p>
            <a:pPr lvl="1"/>
            <a:r>
              <a:rPr lang="sl-SI" smtClean="0"/>
              <a:t>Analyze other activities (besides walking)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Work presented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mtClean="0"/>
              <a:t>Input: coordinates of tags attached to body</a:t>
            </a:r>
          </a:p>
          <a:p>
            <a:endParaRPr lang="sl-SI" smtClean="0"/>
          </a:p>
          <a:p>
            <a:r>
              <a:rPr lang="sl-SI" smtClean="0"/>
              <a:t>Task 1: activity recognition (falls)</a:t>
            </a:r>
          </a:p>
          <a:p>
            <a:r>
              <a:rPr lang="sl-SI" smtClean="0"/>
              <a:t>Task 2: recognition of abnormal walking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Work presented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mtClean="0"/>
              <a:t>Input: coordinates of tags attached to body</a:t>
            </a:r>
          </a:p>
          <a:p>
            <a:endParaRPr lang="sl-SI" smtClean="0"/>
          </a:p>
          <a:p>
            <a:r>
              <a:rPr lang="sl-SI" smtClean="0"/>
              <a:t>Task 1: activity recognition (falls)</a:t>
            </a:r>
          </a:p>
          <a:p>
            <a:r>
              <a:rPr lang="sl-SI" smtClean="0"/>
              <a:t>Task 2: recognition of abnormal walking</a:t>
            </a:r>
          </a:p>
        </p:txBody>
      </p:sp>
      <p:sp>
        <p:nvSpPr>
          <p:cNvPr id="4" name="Right Bracket 3"/>
          <p:cNvSpPr/>
          <p:nvPr/>
        </p:nvSpPr>
        <p:spPr>
          <a:xfrm>
            <a:off x="7572396" y="2857496"/>
            <a:ext cx="142876" cy="1000132"/>
          </a:xfrm>
          <a:prstGeom prst="righ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86710" y="2714620"/>
            <a:ext cx="984885" cy="127054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/>
            <a:r>
              <a:rPr lang="sl-SI" sz="2600" smtClean="0"/>
              <a:t>Machine</a:t>
            </a:r>
          </a:p>
          <a:p>
            <a:pPr algn="ctr"/>
            <a:r>
              <a:rPr lang="sl-SI" sz="2600" smtClean="0"/>
              <a:t>learning</a:t>
            </a:r>
            <a:endParaRPr lang="sl-SI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Work presented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mtClean="0"/>
              <a:t>Input: coordinates of tags attached to body</a:t>
            </a:r>
          </a:p>
          <a:p>
            <a:endParaRPr lang="sl-SI" smtClean="0"/>
          </a:p>
          <a:p>
            <a:r>
              <a:rPr lang="sl-SI" smtClean="0"/>
              <a:t>Task 1: activity recognition (falls)</a:t>
            </a:r>
          </a:p>
          <a:p>
            <a:r>
              <a:rPr lang="sl-SI" smtClean="0"/>
              <a:t>Task 2: recognition of abnormal walking</a:t>
            </a:r>
          </a:p>
          <a:p>
            <a:endParaRPr lang="sl-SI" smtClean="0"/>
          </a:p>
          <a:p>
            <a:r>
              <a:rPr lang="sl-SI" smtClean="0"/>
              <a:t>Analyze how recogntion is affected by:</a:t>
            </a:r>
          </a:p>
          <a:p>
            <a:pPr lvl="1"/>
            <a:r>
              <a:rPr lang="sl-SI" smtClean="0"/>
              <a:t>Number of tags</a:t>
            </a:r>
          </a:p>
          <a:p>
            <a:pPr lvl="1"/>
            <a:r>
              <a:rPr lang="sl-SI" smtClean="0"/>
              <a:t>Quality of tag coordinate measurements</a:t>
            </a:r>
          </a:p>
        </p:txBody>
      </p:sp>
      <p:sp>
        <p:nvSpPr>
          <p:cNvPr id="4" name="Right Bracket 3"/>
          <p:cNvSpPr/>
          <p:nvPr/>
        </p:nvSpPr>
        <p:spPr>
          <a:xfrm>
            <a:off x="7572396" y="2857496"/>
            <a:ext cx="142876" cy="1000132"/>
          </a:xfrm>
          <a:prstGeom prst="righ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86710" y="2714620"/>
            <a:ext cx="984885" cy="127054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/>
            <a:r>
              <a:rPr lang="sl-SI" sz="2600" smtClean="0"/>
              <a:t>Machine</a:t>
            </a:r>
          </a:p>
          <a:p>
            <a:pPr algn="ctr"/>
            <a:r>
              <a:rPr lang="sl-SI" sz="2600" smtClean="0"/>
              <a:t>learning</a:t>
            </a:r>
            <a:endParaRPr lang="sl-SI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Presentation overview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Sensing hardware</a:t>
            </a:r>
          </a:p>
          <a:p>
            <a:r>
              <a:rPr lang="sl-SI" smtClean="0"/>
              <a:t>Task 1: activity recognition (falls)</a:t>
            </a:r>
          </a:p>
          <a:p>
            <a:r>
              <a:rPr lang="sl-SI" smtClean="0"/>
              <a:t>Task 2: recognition of abnormal walking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solidFill>
                  <a:srgbClr val="FF0000"/>
                </a:solidFill>
              </a:rPr>
              <a:t>Sensing hardware</a:t>
            </a:r>
            <a:endParaRPr lang="sl-SI"/>
          </a:p>
        </p:txBody>
      </p:sp>
      <p:pic>
        <p:nvPicPr>
          <p:cNvPr id="4" name="Content Placeholder 3" descr="Placement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6306" y="2500306"/>
            <a:ext cx="1844388" cy="4000528"/>
          </a:xfrm>
        </p:spPr>
      </p:pic>
      <p:pic>
        <p:nvPicPr>
          <p:cNvPr id="7" name="Picture 6" descr="IMG_35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214414" y="2347238"/>
            <a:ext cx="1339444" cy="17859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4414" y="4187145"/>
            <a:ext cx="13470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800" smtClean="0"/>
              <a:t>Infrared</a:t>
            </a:r>
          </a:p>
          <a:p>
            <a:pPr algn="ctr"/>
            <a:r>
              <a:rPr lang="sl-SI" sz="2800" smtClean="0"/>
              <a:t>motion</a:t>
            </a:r>
          </a:p>
          <a:p>
            <a:pPr algn="ctr"/>
            <a:r>
              <a:rPr lang="sl-SI" sz="2800" smtClean="0"/>
              <a:t>capture</a:t>
            </a:r>
            <a:endParaRPr lang="sl-SI" sz="2800"/>
          </a:p>
        </p:txBody>
      </p:sp>
      <p:sp>
        <p:nvSpPr>
          <p:cNvPr id="11" name="TextBox 10"/>
          <p:cNvSpPr txBox="1"/>
          <p:nvPr/>
        </p:nvSpPr>
        <p:spPr>
          <a:xfrm>
            <a:off x="2571736" y="1428736"/>
            <a:ext cx="39909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smtClean="0"/>
              <a:t>Volunteer wearing 12 tags</a:t>
            </a:r>
          </a:p>
          <a:p>
            <a:pPr algn="ctr"/>
            <a:r>
              <a:rPr lang="sl-SI" sz="2800" smtClean="0"/>
              <a:t>performing an activity</a:t>
            </a:r>
            <a:endParaRPr lang="sl-SI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3762</TotalTime>
  <Words>680</Words>
  <Application>Microsoft Office PowerPoint</Application>
  <PresentationFormat>On-screen Show (4:3)</PresentationFormat>
  <Paragraphs>237</Paragraphs>
  <Slides>43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Behavior analysis based on coordinates of body tags</vt:lpstr>
      <vt:lpstr>Introduction</vt:lpstr>
      <vt:lpstr>Introduction</vt:lpstr>
      <vt:lpstr>Work presented</vt:lpstr>
      <vt:lpstr>Work presented</vt:lpstr>
      <vt:lpstr>Work presented</vt:lpstr>
      <vt:lpstr>Work presented</vt:lpstr>
      <vt:lpstr>Presentation overview</vt:lpstr>
      <vt:lpstr>Sensing hardware</vt:lpstr>
      <vt:lpstr>Sensing hardware</vt:lpstr>
      <vt:lpstr>Sensing hardware</vt:lpstr>
      <vt:lpstr>Task 1: activity recognition</vt:lpstr>
      <vt:lpstr>Features</vt:lpstr>
      <vt:lpstr>Features</vt:lpstr>
      <vt:lpstr>Features</vt:lpstr>
      <vt:lpstr>Feature vectors</vt:lpstr>
      <vt:lpstr>Feature vectors</vt:lpstr>
      <vt:lpstr>Feature vectors</vt:lpstr>
      <vt:lpstr>Feature vectors</vt:lpstr>
      <vt:lpstr>Experimental setup</vt:lpstr>
      <vt:lpstr>Experimental setup</vt:lpstr>
      <vt:lpstr>Recognition accuracy</vt:lpstr>
      <vt:lpstr>Fall detection</vt:lpstr>
      <vt:lpstr>Fall detection</vt:lpstr>
      <vt:lpstr>Summary of activity recognition</vt:lpstr>
      <vt:lpstr>Summary of activity recognition</vt:lpstr>
      <vt:lpstr>Task 2: recognition of  abnormal walking</vt:lpstr>
      <vt:lpstr>Feature vectors</vt:lpstr>
      <vt:lpstr>Feature vectors</vt:lpstr>
      <vt:lpstr>Features</vt:lpstr>
      <vt:lpstr>Features</vt:lpstr>
      <vt:lpstr>Features</vt:lpstr>
      <vt:lpstr>Features</vt:lpstr>
      <vt:lpstr>Features</vt:lpstr>
      <vt:lpstr>Features</vt:lpstr>
      <vt:lpstr>Machine learning = outlier detection</vt:lpstr>
      <vt:lpstr>Machine learning = outlier detection</vt:lpstr>
      <vt:lpstr>Experimental setup</vt:lpstr>
      <vt:lpstr>Experimental setup</vt:lpstr>
      <vt:lpstr>Recognition accuracy</vt:lpstr>
      <vt:lpstr>Summary of recognition of abnormal walking</vt:lpstr>
      <vt:lpstr>Conclusion</vt:lpstr>
      <vt:lpstr>Conclusion</vt:lpstr>
    </vt:vector>
  </TitlesOfParts>
  <Company>IJS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Mitja Luštrek</dc:creator>
  <cp:lastModifiedBy>Mitja Luštrek</cp:lastModifiedBy>
  <cp:revision>105</cp:revision>
  <dcterms:created xsi:type="dcterms:W3CDTF">2009-05-11T11:02:07Z</dcterms:created>
  <dcterms:modified xsi:type="dcterms:W3CDTF">2009-12-08T12:43:35Z</dcterms:modified>
</cp:coreProperties>
</file>