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5" r:id="rId18"/>
    <p:sldId id="275" r:id="rId19"/>
    <p:sldId id="276" r:id="rId20"/>
    <p:sldId id="278" r:id="rId21"/>
    <p:sldId id="279" r:id="rId22"/>
    <p:sldId id="280" r:id="rId23"/>
    <p:sldId id="317" r:id="rId24"/>
    <p:sldId id="318" r:id="rId25"/>
    <p:sldId id="319" r:id="rId26"/>
    <p:sldId id="320" r:id="rId27"/>
    <p:sldId id="283" r:id="rId28"/>
    <p:sldId id="321" r:id="rId29"/>
    <p:sldId id="322" r:id="rId30"/>
    <p:sldId id="323" r:id="rId31"/>
    <p:sldId id="32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325" r:id="rId47"/>
    <p:sldId id="327" r:id="rId48"/>
    <p:sldId id="328" r:id="rId49"/>
    <p:sldId id="329" r:id="rId50"/>
    <p:sldId id="302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CC0066"/>
    <a:srgbClr val="FFFFFF"/>
    <a:srgbClr val="00FF00"/>
    <a:srgbClr val="96FF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132A-A259-447D-8AFA-E967316272A0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83D76-484E-4CE8-864D-20747D2FF68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872208"/>
          </a:xfrm>
        </p:spPr>
        <p:txBody>
          <a:bodyPr>
            <a:no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Additional tasks </a:t>
            </a:r>
            <a:br>
              <a:rPr lang="sl-SI" sz="4000" smtClean="0">
                <a:solidFill>
                  <a:srgbClr val="FF0000"/>
                </a:solidFill>
              </a:rPr>
            </a:br>
            <a:r>
              <a:rPr lang="sl-SI" sz="4000" smtClean="0">
                <a:solidFill>
                  <a:srgbClr val="FF0000"/>
                </a:solidFill>
              </a:rPr>
              <a:t>related to activity recogntion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78088"/>
            <a:ext cx="6400800" cy="622920"/>
          </a:xfrm>
        </p:spPr>
        <p:txBody>
          <a:bodyPr>
            <a:normAutofit/>
          </a:bodyPr>
          <a:lstStyle/>
          <a:p>
            <a:r>
              <a:rPr lang="sl-SI" sz="3000" smtClean="0">
                <a:solidFill>
                  <a:srgbClr val="0000FF"/>
                </a:solidFill>
              </a:rPr>
              <a:t>Mitja Luštrek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077072"/>
            <a:ext cx="640080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Jožef Stefan Institute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l-SI" sz="2500" smtClean="0"/>
              <a:t>Department of Intelligent Systems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Slovenia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6165304"/>
            <a:ext cx="6400800" cy="406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Tutorial at the University of Bremen, November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smtClean="0"/>
              <a:t>Attributes:</a:t>
            </a:r>
          </a:p>
          <a:p>
            <a:pPr lvl="1"/>
            <a:r>
              <a:rPr lang="sl-SI" smtClean="0"/>
              <a:t>Percentages of activities in the last 5, 7.5 and 10 seconds (fall is detected after 10 seconds of lying)</a:t>
            </a:r>
          </a:p>
          <a:p>
            <a:pPr lvl="1"/>
            <a:r>
              <a:rPr lang="sl-SI" smtClean="0"/>
              <a:t>The time of last recognized falling</a:t>
            </a:r>
          </a:p>
          <a:p>
            <a:pPr lvl="1"/>
            <a:r>
              <a:rPr lang="sl-SI" smtClean="0"/>
              <a:t>Is the user in bed</a:t>
            </a:r>
          </a:p>
          <a:p>
            <a:r>
              <a:rPr lang="sl-SI" sz="2800" smtClean="0"/>
              <a:t>Two classifiers:</a:t>
            </a:r>
          </a:p>
          <a:p>
            <a:pPr lvl="1"/>
            <a:r>
              <a:rPr lang="sl-SI" smtClean="0"/>
              <a:t>SVM and C4.5 decision trees</a:t>
            </a:r>
          </a:p>
          <a:p>
            <a:pPr lvl="1"/>
            <a:r>
              <a:rPr lang="sl-SI" smtClean="0"/>
              <a:t>Fall if both return fall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Expert rules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800" b="1" smtClean="0"/>
              <a:t>IF </a:t>
            </a:r>
            <a:r>
              <a:rPr lang="sl-SI" sz="2800" smtClean="0"/>
              <a:t>recognized</a:t>
            </a:r>
            <a:r>
              <a:rPr lang="sl-SI" sz="2800" b="1" smtClean="0"/>
              <a:t> </a:t>
            </a:r>
            <a:r>
              <a:rPr lang="sl-SI" sz="2800" smtClean="0">
                <a:solidFill>
                  <a:srgbClr val="FF0000"/>
                </a:solidFill>
              </a:rPr>
              <a:t>falling</a:t>
            </a:r>
            <a:r>
              <a:rPr lang="sl-SI" sz="2800" smtClean="0"/>
              <a:t> </a:t>
            </a:r>
            <a:r>
              <a:rPr lang="sl-SI" sz="2800" b="1" smtClean="0"/>
              <a:t>AND AFTERWARDS </a:t>
            </a:r>
            <a:r>
              <a:rPr lang="sl-SI" sz="2800" smtClean="0"/>
              <a:t>recognized </a:t>
            </a:r>
            <a:r>
              <a:rPr lang="sl-SI" sz="2800" smtClean="0">
                <a:solidFill>
                  <a:srgbClr val="0000FF"/>
                </a:solidFill>
              </a:rPr>
              <a:t>lying/sitting on the ground outside bed</a:t>
            </a:r>
            <a:r>
              <a:rPr lang="sl-SI" sz="2800" smtClean="0"/>
              <a:t> </a:t>
            </a:r>
            <a:r>
              <a:rPr lang="sl-SI" sz="2800" b="1" smtClean="0"/>
              <a:t>AND </a:t>
            </a:r>
            <a:r>
              <a:rPr lang="sl-SI" sz="2800" smtClean="0"/>
              <a:t>user </a:t>
            </a:r>
            <a:r>
              <a:rPr lang="sl-SI" sz="2800" smtClean="0">
                <a:solidFill>
                  <a:schemeClr val="accent6">
                    <a:lumMod val="75000"/>
                  </a:schemeClr>
                </a:solidFill>
              </a:rPr>
              <a:t>immobile</a:t>
            </a:r>
            <a:r>
              <a:rPr lang="sl-SI" sz="2800" smtClean="0"/>
              <a:t> </a:t>
            </a:r>
            <a:r>
              <a:rPr lang="sl-SI" sz="2800" b="1" smtClean="0"/>
              <a:t>THEN </a:t>
            </a:r>
            <a:r>
              <a:rPr lang="sl-SI" sz="2800" smtClean="0"/>
              <a:t>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Expert rules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800" b="1" smtClean="0"/>
              <a:t>IF </a:t>
            </a:r>
            <a:r>
              <a:rPr lang="sl-SI" sz="2800" smtClean="0"/>
              <a:t>recognized</a:t>
            </a:r>
            <a:r>
              <a:rPr lang="sl-SI" sz="2800" b="1" smtClean="0"/>
              <a:t> </a:t>
            </a:r>
            <a:r>
              <a:rPr lang="sl-SI" sz="2800" smtClean="0">
                <a:solidFill>
                  <a:srgbClr val="FF0000"/>
                </a:solidFill>
              </a:rPr>
              <a:t>falling</a:t>
            </a:r>
            <a:r>
              <a:rPr lang="sl-SI" sz="2800" smtClean="0"/>
              <a:t> </a:t>
            </a:r>
            <a:r>
              <a:rPr lang="sl-SI" sz="2800" b="1" smtClean="0"/>
              <a:t>AND AFTERWARDS </a:t>
            </a:r>
            <a:r>
              <a:rPr lang="sl-SI" sz="2800" smtClean="0"/>
              <a:t>recognized </a:t>
            </a:r>
            <a:r>
              <a:rPr lang="sl-SI" sz="2800" smtClean="0">
                <a:solidFill>
                  <a:srgbClr val="0000FF"/>
                </a:solidFill>
              </a:rPr>
              <a:t>lying/sitting on the ground outside bed</a:t>
            </a:r>
            <a:r>
              <a:rPr lang="sl-SI" sz="2800" smtClean="0"/>
              <a:t> </a:t>
            </a:r>
            <a:r>
              <a:rPr lang="sl-SI" sz="2800" b="1" smtClean="0"/>
              <a:t>AND </a:t>
            </a:r>
            <a:r>
              <a:rPr lang="sl-SI" sz="2800" smtClean="0"/>
              <a:t>user </a:t>
            </a:r>
            <a:r>
              <a:rPr lang="sl-SI" sz="2800" smtClean="0">
                <a:solidFill>
                  <a:schemeClr val="accent6">
                    <a:lumMod val="75000"/>
                  </a:schemeClr>
                </a:solidFill>
              </a:rPr>
              <a:t>immobile</a:t>
            </a:r>
            <a:r>
              <a:rPr lang="sl-SI" sz="2800" smtClean="0"/>
              <a:t> </a:t>
            </a:r>
            <a:r>
              <a:rPr lang="sl-SI" sz="2800" b="1" smtClean="0"/>
              <a:t>THEN </a:t>
            </a:r>
            <a:r>
              <a:rPr lang="sl-SI" sz="2800" smtClean="0"/>
              <a:t>fall</a:t>
            </a:r>
          </a:p>
          <a:p>
            <a:r>
              <a:rPr lang="sl-SI" sz="2800" b="1" smtClean="0"/>
              <a:t>IF </a:t>
            </a:r>
            <a:r>
              <a:rPr lang="sl-SI" sz="2800" smtClean="0"/>
              <a:t>recognized</a:t>
            </a:r>
            <a:r>
              <a:rPr lang="sl-SI" sz="2800" b="1" smtClean="0"/>
              <a:t> </a:t>
            </a:r>
            <a:r>
              <a:rPr lang="sl-SI" sz="2800" smtClean="0">
                <a:solidFill>
                  <a:srgbClr val="FF0000"/>
                </a:solidFill>
              </a:rPr>
              <a:t>falling</a:t>
            </a:r>
            <a:r>
              <a:rPr lang="sl-SI" sz="2800" smtClean="0"/>
              <a:t> </a:t>
            </a:r>
            <a:r>
              <a:rPr lang="sl-SI" sz="2800" b="1" smtClean="0"/>
              <a:t>AND AFTERWARDS </a:t>
            </a:r>
            <a:r>
              <a:rPr lang="sl-SI" sz="2800" smtClean="0"/>
              <a:t>recognized </a:t>
            </a:r>
            <a:r>
              <a:rPr lang="sl-SI" sz="2800" smtClean="0">
                <a:solidFill>
                  <a:srgbClr val="0000FF"/>
                </a:solidFill>
              </a:rPr>
              <a:t>lying/sitting on the ground outside bed</a:t>
            </a:r>
            <a:r>
              <a:rPr lang="sl-SI" sz="2800" smtClean="0"/>
              <a:t> </a:t>
            </a:r>
            <a:r>
              <a:rPr lang="sl-SI" sz="2800" i="1" smtClean="0"/>
              <a:t>for a longer time</a:t>
            </a:r>
            <a:r>
              <a:rPr lang="sl-SI" sz="2800" smtClean="0"/>
              <a:t> </a:t>
            </a:r>
            <a:r>
              <a:rPr lang="sl-SI" sz="2800" b="1" smtClean="0"/>
              <a:t>THEN </a:t>
            </a:r>
            <a:r>
              <a:rPr lang="sl-SI" sz="2800" smtClean="0"/>
              <a:t>fall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Expert rules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800" b="1" smtClean="0"/>
              <a:t>IF </a:t>
            </a:r>
            <a:r>
              <a:rPr lang="sl-SI" sz="2800" smtClean="0"/>
              <a:t>recognized</a:t>
            </a:r>
            <a:r>
              <a:rPr lang="sl-SI" sz="2800" b="1" smtClean="0"/>
              <a:t> </a:t>
            </a:r>
            <a:r>
              <a:rPr lang="sl-SI" sz="2800" smtClean="0">
                <a:solidFill>
                  <a:srgbClr val="FF0000"/>
                </a:solidFill>
              </a:rPr>
              <a:t>falling</a:t>
            </a:r>
            <a:r>
              <a:rPr lang="sl-SI" sz="2800" smtClean="0"/>
              <a:t> </a:t>
            </a:r>
            <a:r>
              <a:rPr lang="sl-SI" sz="2800" b="1" smtClean="0"/>
              <a:t>AND AFTERWARDS </a:t>
            </a:r>
            <a:r>
              <a:rPr lang="sl-SI" sz="2800" smtClean="0"/>
              <a:t>recognized </a:t>
            </a:r>
            <a:r>
              <a:rPr lang="sl-SI" sz="2800" smtClean="0">
                <a:solidFill>
                  <a:srgbClr val="0000FF"/>
                </a:solidFill>
              </a:rPr>
              <a:t>lying/sitting on the ground outside bed</a:t>
            </a:r>
            <a:r>
              <a:rPr lang="sl-SI" sz="2800" smtClean="0"/>
              <a:t> </a:t>
            </a:r>
            <a:r>
              <a:rPr lang="sl-SI" sz="2800" b="1" smtClean="0"/>
              <a:t>AND </a:t>
            </a:r>
            <a:r>
              <a:rPr lang="sl-SI" sz="2800" smtClean="0"/>
              <a:t>user </a:t>
            </a:r>
            <a:r>
              <a:rPr lang="sl-SI" sz="2800" smtClean="0">
                <a:solidFill>
                  <a:schemeClr val="accent6">
                    <a:lumMod val="75000"/>
                  </a:schemeClr>
                </a:solidFill>
              </a:rPr>
              <a:t>immobile</a:t>
            </a:r>
            <a:r>
              <a:rPr lang="sl-SI" sz="2800" smtClean="0"/>
              <a:t> </a:t>
            </a:r>
            <a:r>
              <a:rPr lang="sl-SI" sz="2800" b="1" smtClean="0"/>
              <a:t>THEN </a:t>
            </a:r>
            <a:r>
              <a:rPr lang="sl-SI" sz="2800" smtClean="0"/>
              <a:t>fall</a:t>
            </a:r>
          </a:p>
          <a:p>
            <a:r>
              <a:rPr lang="sl-SI" sz="2800" b="1" smtClean="0"/>
              <a:t>IF </a:t>
            </a:r>
            <a:r>
              <a:rPr lang="sl-SI" sz="2800" smtClean="0"/>
              <a:t>recognized</a:t>
            </a:r>
            <a:r>
              <a:rPr lang="sl-SI" sz="2800" b="1" smtClean="0"/>
              <a:t> </a:t>
            </a:r>
            <a:r>
              <a:rPr lang="sl-SI" sz="2800" smtClean="0">
                <a:solidFill>
                  <a:srgbClr val="FF0000"/>
                </a:solidFill>
              </a:rPr>
              <a:t>falling</a:t>
            </a:r>
            <a:r>
              <a:rPr lang="sl-SI" sz="2800" smtClean="0"/>
              <a:t> </a:t>
            </a:r>
            <a:r>
              <a:rPr lang="sl-SI" sz="2800" b="1" smtClean="0"/>
              <a:t>AND AFTERWARDS </a:t>
            </a:r>
            <a:r>
              <a:rPr lang="sl-SI" sz="2800" smtClean="0"/>
              <a:t>recognized </a:t>
            </a:r>
            <a:r>
              <a:rPr lang="sl-SI" sz="2800" smtClean="0">
                <a:solidFill>
                  <a:srgbClr val="0000FF"/>
                </a:solidFill>
              </a:rPr>
              <a:t>lying/sitting on the ground outside bed</a:t>
            </a:r>
            <a:r>
              <a:rPr lang="sl-SI" sz="2800" smtClean="0"/>
              <a:t> </a:t>
            </a:r>
            <a:r>
              <a:rPr lang="sl-SI" sz="2800" i="1" smtClean="0"/>
              <a:t>for a longer time</a:t>
            </a:r>
            <a:r>
              <a:rPr lang="sl-SI" sz="2800" smtClean="0"/>
              <a:t> </a:t>
            </a:r>
            <a:r>
              <a:rPr lang="sl-SI" sz="2800" b="1" smtClean="0"/>
              <a:t>THEN </a:t>
            </a:r>
            <a:r>
              <a:rPr lang="sl-SI" sz="2800" smtClean="0"/>
              <a:t>fall</a:t>
            </a:r>
          </a:p>
          <a:p>
            <a:r>
              <a:rPr lang="sl-SI" sz="2800" b="1" smtClean="0"/>
              <a:t>IF </a:t>
            </a:r>
            <a:r>
              <a:rPr lang="sl-SI" sz="2800" smtClean="0"/>
              <a:t>recognized </a:t>
            </a:r>
            <a:r>
              <a:rPr lang="sl-SI" sz="2800" smtClean="0">
                <a:solidFill>
                  <a:srgbClr val="0000FF"/>
                </a:solidFill>
              </a:rPr>
              <a:t>lying/sitting on the ground outside bed</a:t>
            </a:r>
            <a:r>
              <a:rPr lang="sl-SI" sz="2800" smtClean="0"/>
              <a:t> </a:t>
            </a:r>
            <a:r>
              <a:rPr lang="sl-SI" sz="2800" i="1" smtClean="0"/>
              <a:t>for an even longer time</a:t>
            </a:r>
            <a:r>
              <a:rPr lang="sl-SI" sz="2800" smtClean="0"/>
              <a:t> </a:t>
            </a:r>
            <a:r>
              <a:rPr lang="sl-SI" sz="2800" b="1" smtClean="0"/>
              <a:t>AND </a:t>
            </a:r>
            <a:r>
              <a:rPr lang="sl-SI" sz="2800" smtClean="0"/>
              <a:t>user </a:t>
            </a:r>
            <a:r>
              <a:rPr lang="sl-SI" sz="2800" smtClean="0">
                <a:solidFill>
                  <a:schemeClr val="accent6">
                    <a:lumMod val="75000"/>
                  </a:schemeClr>
                </a:solidFill>
              </a:rPr>
              <a:t>immobile</a:t>
            </a:r>
            <a:r>
              <a:rPr lang="sl-SI" sz="2800" smtClean="0"/>
              <a:t> </a:t>
            </a:r>
            <a:r>
              <a:rPr lang="sl-SI" sz="2800" b="1" smtClean="0"/>
              <a:t>THEN </a:t>
            </a:r>
            <a:r>
              <a:rPr lang="sl-SI" sz="2800" smtClean="0"/>
              <a:t>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Expert rules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800" b="1" smtClean="0"/>
              <a:t>IF </a:t>
            </a:r>
            <a:r>
              <a:rPr lang="sl-SI" sz="2800" smtClean="0"/>
              <a:t>recognized</a:t>
            </a:r>
            <a:r>
              <a:rPr lang="sl-SI" sz="2800" b="1" smtClean="0"/>
              <a:t> </a:t>
            </a:r>
            <a:r>
              <a:rPr lang="sl-SI" sz="2800" smtClean="0">
                <a:solidFill>
                  <a:srgbClr val="FF0000"/>
                </a:solidFill>
              </a:rPr>
              <a:t>falling</a:t>
            </a:r>
            <a:r>
              <a:rPr lang="sl-SI" sz="2800" smtClean="0"/>
              <a:t> </a:t>
            </a:r>
            <a:r>
              <a:rPr lang="sl-SI" sz="2800" b="1" smtClean="0"/>
              <a:t>AND AFTERWARDS </a:t>
            </a:r>
            <a:r>
              <a:rPr lang="sl-SI" sz="2800" smtClean="0"/>
              <a:t>recognized </a:t>
            </a:r>
            <a:r>
              <a:rPr lang="sl-SI" sz="2800" smtClean="0">
                <a:solidFill>
                  <a:srgbClr val="0000FF"/>
                </a:solidFill>
              </a:rPr>
              <a:t>lying/sitting on the ground outside bed</a:t>
            </a:r>
            <a:r>
              <a:rPr lang="sl-SI" sz="2800" smtClean="0"/>
              <a:t> </a:t>
            </a:r>
            <a:r>
              <a:rPr lang="sl-SI" sz="2800" b="1" smtClean="0"/>
              <a:t>AND </a:t>
            </a:r>
            <a:r>
              <a:rPr lang="sl-SI" sz="2800" smtClean="0"/>
              <a:t>user </a:t>
            </a:r>
            <a:r>
              <a:rPr lang="sl-SI" sz="2800" smtClean="0">
                <a:solidFill>
                  <a:schemeClr val="accent6">
                    <a:lumMod val="75000"/>
                  </a:schemeClr>
                </a:solidFill>
              </a:rPr>
              <a:t>immobile</a:t>
            </a:r>
            <a:r>
              <a:rPr lang="sl-SI" sz="2800" smtClean="0"/>
              <a:t> </a:t>
            </a:r>
            <a:r>
              <a:rPr lang="sl-SI" sz="2800" b="1" smtClean="0"/>
              <a:t>THEN </a:t>
            </a:r>
            <a:r>
              <a:rPr lang="sl-SI" sz="2800" smtClean="0"/>
              <a:t>fall</a:t>
            </a:r>
          </a:p>
          <a:p>
            <a:r>
              <a:rPr lang="sl-SI" sz="2800" b="1" smtClean="0"/>
              <a:t>IF </a:t>
            </a:r>
            <a:r>
              <a:rPr lang="sl-SI" sz="2800" smtClean="0"/>
              <a:t>recognized</a:t>
            </a:r>
            <a:r>
              <a:rPr lang="sl-SI" sz="2800" b="1" smtClean="0"/>
              <a:t> </a:t>
            </a:r>
            <a:r>
              <a:rPr lang="sl-SI" sz="2800" smtClean="0">
                <a:solidFill>
                  <a:srgbClr val="FF0000"/>
                </a:solidFill>
              </a:rPr>
              <a:t>falling</a:t>
            </a:r>
            <a:r>
              <a:rPr lang="sl-SI" sz="2800" smtClean="0"/>
              <a:t> </a:t>
            </a:r>
            <a:r>
              <a:rPr lang="sl-SI" sz="2800" b="1" smtClean="0"/>
              <a:t>AND AFTERWARDS </a:t>
            </a:r>
            <a:r>
              <a:rPr lang="sl-SI" sz="2800" smtClean="0"/>
              <a:t>recognized </a:t>
            </a:r>
            <a:r>
              <a:rPr lang="sl-SI" sz="2800" smtClean="0">
                <a:solidFill>
                  <a:srgbClr val="0000FF"/>
                </a:solidFill>
              </a:rPr>
              <a:t>lying/sitting on the ground outside bed</a:t>
            </a:r>
            <a:r>
              <a:rPr lang="sl-SI" sz="2800" smtClean="0"/>
              <a:t> </a:t>
            </a:r>
            <a:r>
              <a:rPr lang="sl-SI" sz="2800" i="1" smtClean="0"/>
              <a:t>for a longer time</a:t>
            </a:r>
            <a:r>
              <a:rPr lang="sl-SI" sz="2800" smtClean="0"/>
              <a:t> </a:t>
            </a:r>
            <a:r>
              <a:rPr lang="sl-SI" sz="2800" b="1" smtClean="0"/>
              <a:t>THEN </a:t>
            </a:r>
            <a:r>
              <a:rPr lang="sl-SI" sz="2800" smtClean="0"/>
              <a:t>fall</a:t>
            </a:r>
          </a:p>
          <a:p>
            <a:r>
              <a:rPr lang="sl-SI" sz="2800" b="1" smtClean="0"/>
              <a:t>IF </a:t>
            </a:r>
            <a:r>
              <a:rPr lang="sl-SI" sz="2800" smtClean="0"/>
              <a:t>recognized </a:t>
            </a:r>
            <a:r>
              <a:rPr lang="sl-SI" sz="2800" smtClean="0">
                <a:solidFill>
                  <a:srgbClr val="0000FF"/>
                </a:solidFill>
              </a:rPr>
              <a:t>lying/sitting on the ground outside bed</a:t>
            </a:r>
            <a:r>
              <a:rPr lang="sl-SI" sz="2800" smtClean="0"/>
              <a:t> </a:t>
            </a:r>
            <a:r>
              <a:rPr lang="sl-SI" sz="2800" i="1" smtClean="0"/>
              <a:t>for an even longer time</a:t>
            </a:r>
            <a:r>
              <a:rPr lang="sl-SI" sz="2800" smtClean="0"/>
              <a:t> </a:t>
            </a:r>
            <a:r>
              <a:rPr lang="sl-SI" sz="2800" b="1" smtClean="0"/>
              <a:t>AND </a:t>
            </a:r>
            <a:r>
              <a:rPr lang="sl-SI" sz="2800" smtClean="0"/>
              <a:t>user </a:t>
            </a:r>
            <a:r>
              <a:rPr lang="sl-SI" sz="2800" smtClean="0">
                <a:solidFill>
                  <a:schemeClr val="accent6">
                    <a:lumMod val="75000"/>
                  </a:schemeClr>
                </a:solidFill>
              </a:rPr>
              <a:t>immobile</a:t>
            </a:r>
            <a:r>
              <a:rPr lang="sl-SI" sz="2800" smtClean="0"/>
              <a:t> </a:t>
            </a:r>
            <a:r>
              <a:rPr lang="sl-SI" sz="2800" b="1" smtClean="0"/>
              <a:t>THEN </a:t>
            </a:r>
            <a:r>
              <a:rPr lang="sl-SI" sz="2800" smtClean="0"/>
              <a:t>fall</a:t>
            </a:r>
          </a:p>
          <a:p>
            <a:r>
              <a:rPr lang="sl-SI" sz="2800" b="1" smtClean="0"/>
              <a:t>IF </a:t>
            </a:r>
            <a:r>
              <a:rPr lang="sl-SI" sz="2800" smtClean="0"/>
              <a:t>recognized </a:t>
            </a:r>
            <a:r>
              <a:rPr lang="sl-SI" sz="2800" smtClean="0">
                <a:solidFill>
                  <a:srgbClr val="0000FF"/>
                </a:solidFill>
              </a:rPr>
              <a:t>lying/sitting on the ground outside bed</a:t>
            </a:r>
            <a:r>
              <a:rPr lang="sl-SI" sz="2800" smtClean="0"/>
              <a:t> </a:t>
            </a:r>
            <a:r>
              <a:rPr lang="sl-SI" sz="2800" i="1" smtClean="0"/>
              <a:t>for a very long time </a:t>
            </a:r>
            <a:r>
              <a:rPr lang="sl-SI" sz="2800" b="1" smtClean="0"/>
              <a:t>THEN </a:t>
            </a:r>
            <a:r>
              <a:rPr lang="sl-SI" sz="2800" smtClean="0"/>
              <a:t>fall</a:t>
            </a:r>
          </a:p>
          <a:p>
            <a:endParaRPr lang="sl-SI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Merging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smtClean="0"/>
              <a:t>Fall in two cases:</a:t>
            </a:r>
          </a:p>
          <a:p>
            <a:pPr>
              <a:buNone/>
            </a:pPr>
            <a:endParaRPr lang="sl-SI" smtClean="0"/>
          </a:p>
          <a:p>
            <a:r>
              <a:rPr lang="sl-SI" smtClean="0"/>
              <a:t>Machine learning and expert rules return fall</a:t>
            </a:r>
          </a:p>
          <a:p>
            <a:endParaRPr lang="sl-SI" smtClean="0"/>
          </a:p>
          <a:p>
            <a:r>
              <a:rPr lang="sl-SI" smtClean="0"/>
              <a:t>One of the modules returns fall continuously for 3 seconds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Fall detection with accelerometers</a:t>
            </a:r>
          </a:p>
          <a:p>
            <a:r>
              <a:rPr lang="sl-SI" smtClean="0"/>
              <a:t>Fall detection with location sensors</a:t>
            </a:r>
          </a:p>
          <a:p>
            <a:r>
              <a:rPr lang="sl-SI" smtClean="0">
                <a:solidFill>
                  <a:srgbClr val="0000FF"/>
                </a:solidFill>
              </a:rPr>
              <a:t>Fall detection with both sensor types</a:t>
            </a:r>
          </a:p>
          <a:p>
            <a:r>
              <a:rPr lang="sl-SI" smtClean="0"/>
              <a:t>Human energy expenditure estimation</a:t>
            </a:r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Accelerometers + location sensors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b="1" smtClean="0"/>
              <a:t>IF</a:t>
            </a:r>
            <a:r>
              <a:rPr lang="sl-SI" smtClean="0"/>
              <a:t> recognized (lying </a:t>
            </a:r>
            <a:r>
              <a:rPr lang="sl-SI" b="1" smtClean="0"/>
              <a:t>OR</a:t>
            </a:r>
            <a:r>
              <a:rPr lang="sl-SI" smtClean="0"/>
              <a:t> on all fours </a:t>
            </a:r>
            <a:r>
              <a:rPr lang="sl-SI" b="1" smtClean="0"/>
              <a:t>OR</a:t>
            </a:r>
            <a:r>
              <a:rPr lang="sl-SI" smtClean="0"/>
              <a:t> sitting on the ground) for 10 seconds </a:t>
            </a:r>
            <a:r>
              <a:rPr lang="sl-SI" b="1" smtClean="0"/>
              <a:t>AND</a:t>
            </a:r>
            <a:r>
              <a:rPr lang="sl-SI" smtClean="0"/>
              <a:t> location = floor </a:t>
            </a:r>
            <a:r>
              <a:rPr lang="sl-SI" b="1" smtClean="0"/>
              <a:t>AND</a:t>
            </a:r>
            <a:r>
              <a:rPr lang="sl-SI" smtClean="0"/>
              <a:t> user immobile </a:t>
            </a:r>
            <a:r>
              <a:rPr lang="sl-SI" b="1" smtClean="0"/>
              <a:t>THEN</a:t>
            </a:r>
            <a:r>
              <a:rPr lang="sl-SI" smtClean="0"/>
              <a:t> fall</a:t>
            </a:r>
          </a:p>
          <a:p>
            <a:pPr lvl="0"/>
            <a:r>
              <a:rPr lang="sl-SI" smtClean="0"/>
              <a:t>Activity recognition (mainly) from accelerometers</a:t>
            </a:r>
          </a:p>
          <a:p>
            <a:pPr lvl="0"/>
            <a:r>
              <a:rPr lang="sl-SI" smtClean="0"/>
              <a:t>Mobility from accelerometers</a:t>
            </a:r>
          </a:p>
          <a:p>
            <a:pPr lvl="0"/>
            <a:r>
              <a:rPr lang="sl-SI" smtClean="0"/>
              <a:t>Location from location sensors</a:t>
            </a:r>
          </a:p>
          <a:p>
            <a:r>
              <a:rPr lang="sl-SI" smtClean="0"/>
              <a:t>Again variations possible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700" smtClean="0">
                <a:solidFill>
                  <a:srgbClr val="FF0000"/>
                </a:solidFill>
              </a:rPr>
              <a:t>Experimental results – activity recogntion</a:t>
            </a:r>
            <a:endParaRPr lang="sl-SI" sz="370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848872" cy="539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mtClean="0">
                <a:solidFill>
                  <a:srgbClr val="FF0000"/>
                </a:solidFill>
              </a:rPr>
              <a:t>Experimental results – fall detection</a:t>
            </a:r>
            <a:endParaRPr lang="sl-S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82982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Fall detection with accelerometers</a:t>
            </a:r>
          </a:p>
          <a:p>
            <a:r>
              <a:rPr lang="sl-SI" smtClean="0"/>
              <a:t>Fall detection with location sensors</a:t>
            </a:r>
          </a:p>
          <a:p>
            <a:r>
              <a:rPr lang="sl-SI" smtClean="0"/>
              <a:t>Fall detection with both sensor types</a:t>
            </a:r>
          </a:p>
          <a:p>
            <a:r>
              <a:rPr lang="sl-SI" smtClean="0"/>
              <a:t>Human energy expenditure estimation</a:t>
            </a:r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Fall detection with accelerometers</a:t>
            </a:r>
          </a:p>
          <a:p>
            <a:r>
              <a:rPr lang="sl-SI" smtClean="0"/>
              <a:t>Fall detection with location sensors</a:t>
            </a:r>
          </a:p>
          <a:p>
            <a:r>
              <a:rPr lang="sl-SI" smtClean="0"/>
              <a:t>Fall detection with both sensor types</a:t>
            </a:r>
          </a:p>
          <a:p>
            <a:r>
              <a:rPr lang="sl-SI" smtClean="0">
                <a:solidFill>
                  <a:srgbClr val="0000FF"/>
                </a:solidFill>
              </a:rPr>
              <a:t>Human energy expenditure estimation</a:t>
            </a:r>
            <a:endParaRPr lang="sl-SI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Introduction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000" smtClean="0"/>
              <a:t>Motivation:</a:t>
            </a:r>
          </a:p>
          <a:p>
            <a:pPr lvl="1"/>
            <a:r>
              <a:rPr lang="sl-SI" sz="2600" smtClean="0"/>
              <a:t>Chiron project – monitoring of </a:t>
            </a:r>
            <a:br>
              <a:rPr lang="sl-SI" sz="2600" smtClean="0"/>
            </a:br>
            <a:r>
              <a:rPr lang="sl-SI" sz="2600" smtClean="0"/>
              <a:t>congestive heart failure patients</a:t>
            </a:r>
          </a:p>
          <a:p>
            <a:pPr lvl="1"/>
            <a:r>
              <a:rPr lang="sl-SI" sz="2600" smtClean="0"/>
              <a:t>The patient’s energy expenditure (= intensity of movement) provides context for heart activity</a:t>
            </a:r>
          </a:p>
          <a:p>
            <a:endParaRPr lang="sl-SI" sz="3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799086"/>
            <a:ext cx="1368152" cy="111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Introduction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000" smtClean="0"/>
              <a:t>Motivation:</a:t>
            </a:r>
          </a:p>
          <a:p>
            <a:pPr lvl="1"/>
            <a:r>
              <a:rPr lang="sl-SI" sz="2600" smtClean="0"/>
              <a:t>Chiron project – monitoring of </a:t>
            </a:r>
            <a:br>
              <a:rPr lang="sl-SI" sz="2600" smtClean="0"/>
            </a:br>
            <a:r>
              <a:rPr lang="sl-SI" sz="2600" smtClean="0"/>
              <a:t>congestive heart failure patients</a:t>
            </a:r>
          </a:p>
          <a:p>
            <a:pPr lvl="1"/>
            <a:r>
              <a:rPr lang="sl-SI" sz="2600" smtClean="0"/>
              <a:t>The patient’s energy expenditure (= intensity of movement) provides context for heart activity</a:t>
            </a:r>
          </a:p>
          <a:p>
            <a:r>
              <a:rPr lang="sl-SI" sz="3000" smtClean="0"/>
              <a:t> Method:</a:t>
            </a:r>
          </a:p>
          <a:p>
            <a:pPr lvl="1"/>
            <a:r>
              <a:rPr lang="sl-SI" sz="2600" smtClean="0"/>
              <a:t>Two wearable accelerometers → acceleration</a:t>
            </a:r>
          </a:p>
          <a:p>
            <a:pPr lvl="1"/>
            <a:r>
              <a:rPr lang="sl-SI" sz="2600" smtClean="0"/>
              <a:t>Acceleration → activity</a:t>
            </a:r>
          </a:p>
          <a:p>
            <a:pPr lvl="1"/>
            <a:r>
              <a:rPr lang="sl-SI" sz="2600" smtClean="0"/>
              <a:t>Acceleration + activity → energy expenditure</a:t>
            </a:r>
            <a:endParaRPr lang="sl-SI" sz="300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799086"/>
            <a:ext cx="1368152" cy="1118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5400000">
            <a:off x="7607816" y="4975295"/>
            <a:ext cx="1178528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Machine</a:t>
            </a:r>
          </a:p>
          <a:p>
            <a:r>
              <a:rPr lang="sl-SI" sz="2200" smtClean="0"/>
              <a:t> learning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Direct calorimetry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txBody>
          <a:bodyPr/>
          <a:lstStyle/>
          <a:p>
            <a:r>
              <a:rPr lang="sl-SI" smtClean="0"/>
              <a:t>Measures the total heat output of a person</a:t>
            </a:r>
          </a:p>
          <a:p>
            <a:r>
              <a:rPr lang="sl-SI" smtClean="0"/>
              <a:t>Separate “dry” and “wet” measurements</a:t>
            </a:r>
            <a:endParaRPr lang="sl-SI"/>
          </a:p>
        </p:txBody>
      </p:sp>
      <p:pic>
        <p:nvPicPr>
          <p:cNvPr id="64516" name="Picture 4" descr="http://primalmeded.files.wordpress.com/2011/05/direct-calorimet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6539" y="2996952"/>
            <a:ext cx="5401765" cy="3448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Indirect calorimetry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 fontScale="92500"/>
          </a:bodyPr>
          <a:lstStyle/>
          <a:p>
            <a:r>
              <a:rPr lang="sl-SI" smtClean="0"/>
              <a:t>Measure inhaled, exhaled O</a:t>
            </a:r>
            <a:r>
              <a:rPr lang="sl-SI" baseline="-25000" smtClean="0"/>
              <a:t>2</a:t>
            </a:r>
            <a:r>
              <a:rPr lang="sl-SI" smtClean="0"/>
              <a:t>, CO</a:t>
            </a:r>
            <a:r>
              <a:rPr lang="sl-SI" baseline="-25000" smtClean="0"/>
              <a:t>2</a:t>
            </a:r>
          </a:p>
          <a:p>
            <a:r>
              <a:rPr lang="sl-SI" smtClean="0"/>
              <a:t>Compute the amount of O</a:t>
            </a:r>
            <a:r>
              <a:rPr lang="sl-SI" baseline="-25000" smtClean="0"/>
              <a:t>2</a:t>
            </a:r>
            <a:r>
              <a:rPr lang="sl-SI" smtClean="0"/>
              <a:t> consumed and CO</a:t>
            </a:r>
            <a:r>
              <a:rPr lang="sl-SI" baseline="-25000" smtClean="0"/>
              <a:t>2</a:t>
            </a:r>
            <a:r>
              <a:rPr lang="sl-SI" smtClean="0"/>
              <a:t> produced by metabolism</a:t>
            </a:r>
            <a:endParaRPr lang="sl-SI" baseline="-25000" smtClean="0"/>
          </a:p>
          <a:p>
            <a:r>
              <a:rPr lang="sl-SI" smtClean="0"/>
              <a:t>Compute energy consumption from these amounts</a:t>
            </a:r>
          </a:p>
        </p:txBody>
      </p:sp>
      <p:pic>
        <p:nvPicPr>
          <p:cNvPr id="123906" name="Picture 2" descr="http://img.medicalexpo.com/images_me/photo-g/portable-cardiopulmonary-exercise-testing-equipment-68117-1054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3530" y="1412777"/>
            <a:ext cx="3564395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Doubly labeled water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mtClean="0"/>
              <a:t>Water with deuterium and oxygen-18 administered</a:t>
            </a:r>
          </a:p>
          <a:p>
            <a:r>
              <a:rPr lang="sl-SI" smtClean="0"/>
              <a:t>Oxygen-18 lost through breathing out CO</a:t>
            </a:r>
            <a:r>
              <a:rPr lang="sl-SI" baseline="-25000" smtClean="0"/>
              <a:t>2</a:t>
            </a:r>
          </a:p>
          <a:p>
            <a:r>
              <a:rPr lang="sl-SI" smtClean="0"/>
              <a:t>Both elements lost through water in urine, sweat ...</a:t>
            </a:r>
          </a:p>
          <a:p>
            <a:r>
              <a:rPr lang="sl-SI" smtClean="0"/>
              <a:t>The difference can be used to compute the amount CO</a:t>
            </a:r>
            <a:r>
              <a:rPr lang="sl-SI" baseline="-25000" smtClean="0"/>
              <a:t>2</a:t>
            </a:r>
            <a:r>
              <a:rPr lang="sl-SI" smtClean="0"/>
              <a:t> produced by metabolism</a:t>
            </a:r>
          </a:p>
          <a:p>
            <a:r>
              <a:rPr lang="sl-SI" smtClean="0"/>
              <a:t>This amount proportional to the energy consumed</a:t>
            </a:r>
            <a:endParaRPr lang="sl-S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Diary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Write down the activities</a:t>
            </a:r>
          </a:p>
          <a:p>
            <a:r>
              <a:rPr lang="sl-SI" smtClean="0"/>
              <a:t>Use reference energy consumption value for each activity</a:t>
            </a:r>
          </a:p>
          <a:p>
            <a:r>
              <a:rPr lang="sl-SI" smtClean="0"/>
              <a:t>Compendium of Physical Activities with values for over 500 common activities</a:t>
            </a:r>
            <a:endParaRPr lang="sl-S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Comparison of the approaches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Direct calorimetry</a:t>
            </a:r>
          </a:p>
          <a:p>
            <a:pPr lvl="1"/>
            <a:r>
              <a:rPr lang="sl-SI" smtClean="0">
                <a:solidFill>
                  <a:srgbClr val="00B050"/>
                </a:solidFill>
              </a:rPr>
              <a:t>Most 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laboratory conditions</a:t>
            </a:r>
            <a:endParaRPr lang="sl-SI" smtClean="0">
              <a:solidFill>
                <a:srgbClr val="00B050"/>
              </a:solidFill>
            </a:endParaRPr>
          </a:p>
          <a:p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Comparison of the approaches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Direct calorimetry</a:t>
            </a:r>
          </a:p>
          <a:p>
            <a:pPr lvl="1"/>
            <a:r>
              <a:rPr lang="sl-SI" smtClean="0">
                <a:solidFill>
                  <a:srgbClr val="00B050"/>
                </a:solidFill>
              </a:rPr>
              <a:t>Most 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laboratory conditions</a:t>
            </a:r>
          </a:p>
          <a:p>
            <a:r>
              <a:rPr lang="sl-SI" smtClean="0"/>
              <a:t>Indirect calorimetry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Quite reliable</a:t>
            </a:r>
            <a:r>
              <a:rPr lang="sl-SI" smtClean="0"/>
              <a:t>, </a:t>
            </a:r>
            <a:r>
              <a:rPr lang="sl-SI" smtClean="0">
                <a:solidFill>
                  <a:srgbClr val="00B050"/>
                </a:solidFill>
              </a:rPr>
              <a:t>field conditions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mask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Comparison of the approaches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Direct calorimetry</a:t>
            </a:r>
          </a:p>
          <a:p>
            <a:pPr lvl="1"/>
            <a:r>
              <a:rPr lang="sl-SI" smtClean="0">
                <a:solidFill>
                  <a:srgbClr val="00B050"/>
                </a:solidFill>
              </a:rPr>
              <a:t>Most 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laboratory conditions</a:t>
            </a:r>
          </a:p>
          <a:p>
            <a:r>
              <a:rPr lang="sl-SI" smtClean="0"/>
              <a:t>Indirect calorimetry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Quite reliable</a:t>
            </a:r>
            <a:r>
              <a:rPr lang="sl-SI" smtClean="0"/>
              <a:t>, </a:t>
            </a:r>
            <a:r>
              <a:rPr lang="sl-SI" smtClean="0">
                <a:solidFill>
                  <a:srgbClr val="00B050"/>
                </a:solidFill>
              </a:rPr>
              <a:t>field conditions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mask needed</a:t>
            </a:r>
          </a:p>
          <a:p>
            <a:r>
              <a:rPr lang="sl-SI" smtClean="0"/>
              <a:t>Doubly labeled water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Quite reliable</a:t>
            </a:r>
            <a:r>
              <a:rPr lang="sl-SI" smtClean="0"/>
              <a:t>, </a:t>
            </a:r>
            <a:r>
              <a:rPr lang="sl-SI" smtClean="0">
                <a:solidFill>
                  <a:srgbClr val="00B050"/>
                </a:solidFill>
              </a:rPr>
              <a:t>field conditions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long-term (days)</a:t>
            </a:r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>
                <a:solidFill>
                  <a:srgbClr val="0000FF"/>
                </a:solidFill>
              </a:rPr>
              <a:t>Fall detection with accelerometers</a:t>
            </a:r>
          </a:p>
          <a:p>
            <a:r>
              <a:rPr lang="sl-SI" smtClean="0"/>
              <a:t>Fall detection with location sensors</a:t>
            </a:r>
          </a:p>
          <a:p>
            <a:r>
              <a:rPr lang="sl-SI" smtClean="0"/>
              <a:t>Fall detection with both sensor types</a:t>
            </a:r>
          </a:p>
          <a:p>
            <a:r>
              <a:rPr lang="sl-SI" smtClean="0"/>
              <a:t>Human energy expenditure estimation</a:t>
            </a:r>
            <a:endParaRPr lang="sl-SI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Comparison of the approaches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Direct calorimetry</a:t>
            </a:r>
          </a:p>
          <a:p>
            <a:pPr lvl="1"/>
            <a:r>
              <a:rPr lang="sl-SI" smtClean="0">
                <a:solidFill>
                  <a:srgbClr val="00B050"/>
                </a:solidFill>
              </a:rPr>
              <a:t>Most 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laboratory conditions</a:t>
            </a:r>
          </a:p>
          <a:p>
            <a:r>
              <a:rPr lang="sl-SI" smtClean="0"/>
              <a:t>Indirect calorimetry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Quite reliable</a:t>
            </a:r>
            <a:r>
              <a:rPr lang="sl-SI" smtClean="0"/>
              <a:t>, </a:t>
            </a:r>
            <a:r>
              <a:rPr lang="sl-SI" smtClean="0">
                <a:solidFill>
                  <a:srgbClr val="00B050"/>
                </a:solidFill>
              </a:rPr>
              <a:t>field conditions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mask needed</a:t>
            </a:r>
          </a:p>
          <a:p>
            <a:r>
              <a:rPr lang="sl-SI" smtClean="0"/>
              <a:t>Doubly labeled water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Quite reliable</a:t>
            </a:r>
            <a:r>
              <a:rPr lang="sl-SI" smtClean="0"/>
              <a:t>, </a:t>
            </a:r>
            <a:r>
              <a:rPr lang="sl-SI" smtClean="0">
                <a:solidFill>
                  <a:srgbClr val="00B050"/>
                </a:solidFill>
              </a:rPr>
              <a:t>field conditions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long-term (days)</a:t>
            </a:r>
            <a:endParaRPr lang="sl-SI" smtClean="0"/>
          </a:p>
          <a:p>
            <a:r>
              <a:rPr lang="sl-SI" smtClean="0"/>
              <a:t>Diary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Simple</a:t>
            </a:r>
            <a:r>
              <a:rPr lang="sl-SI" smtClean="0"/>
              <a:t>,</a:t>
            </a:r>
            <a:r>
              <a:rPr lang="sl-SI" smtClean="0">
                <a:solidFill>
                  <a:srgbClr val="00B050"/>
                </a:solidFill>
              </a:rPr>
              <a:t> </a:t>
            </a:r>
            <a:r>
              <a:rPr lang="sl-SI" smtClean="0">
                <a:solidFill>
                  <a:srgbClr val="FF0000"/>
                </a:solidFill>
              </a:rPr>
              <a:t>unreliable</a:t>
            </a:r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Comparison of the approaches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Direct calorimetry</a:t>
            </a:r>
          </a:p>
          <a:p>
            <a:pPr lvl="1"/>
            <a:r>
              <a:rPr lang="sl-SI" smtClean="0">
                <a:solidFill>
                  <a:srgbClr val="00B050"/>
                </a:solidFill>
              </a:rPr>
              <a:t>Most 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laboratory conditions</a:t>
            </a:r>
          </a:p>
          <a:p>
            <a:r>
              <a:rPr lang="sl-SI" smtClean="0"/>
              <a:t>Indirect calorimetry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Quite reliable</a:t>
            </a:r>
            <a:r>
              <a:rPr lang="sl-SI" smtClean="0"/>
              <a:t>, </a:t>
            </a:r>
            <a:r>
              <a:rPr lang="sl-SI" smtClean="0">
                <a:solidFill>
                  <a:srgbClr val="00B050"/>
                </a:solidFill>
              </a:rPr>
              <a:t>field conditions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mask needed</a:t>
            </a:r>
          </a:p>
          <a:p>
            <a:r>
              <a:rPr lang="sl-SI" smtClean="0"/>
              <a:t>Doubly labeled water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Quite reliable</a:t>
            </a:r>
            <a:r>
              <a:rPr lang="sl-SI" smtClean="0"/>
              <a:t>, </a:t>
            </a:r>
            <a:r>
              <a:rPr lang="sl-SI" smtClean="0">
                <a:solidFill>
                  <a:srgbClr val="00B050"/>
                </a:solidFill>
              </a:rPr>
              <a:t>field conditions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long-term (days)</a:t>
            </a:r>
            <a:endParaRPr lang="sl-SI" smtClean="0"/>
          </a:p>
          <a:p>
            <a:r>
              <a:rPr lang="sl-SI" smtClean="0"/>
              <a:t>Diary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Simple</a:t>
            </a:r>
            <a:r>
              <a:rPr lang="sl-SI" smtClean="0"/>
              <a:t>,</a:t>
            </a:r>
            <a:r>
              <a:rPr lang="sl-SI" smtClean="0">
                <a:solidFill>
                  <a:srgbClr val="00B050"/>
                </a:solidFill>
              </a:rPr>
              <a:t> </a:t>
            </a:r>
            <a:r>
              <a:rPr lang="sl-SI" smtClean="0">
                <a:solidFill>
                  <a:srgbClr val="FF0000"/>
                </a:solidFill>
              </a:rPr>
              <a:t>unreliable</a:t>
            </a:r>
            <a:endParaRPr lang="sl-SI" smtClean="0">
              <a:solidFill>
                <a:srgbClr val="00B050"/>
              </a:solidFill>
            </a:endParaRPr>
          </a:p>
          <a:p>
            <a:endParaRPr lang="sl-SI" smtClean="0"/>
          </a:p>
        </p:txBody>
      </p:sp>
      <p:sp>
        <p:nvSpPr>
          <p:cNvPr id="5" name="TextBox 4"/>
          <p:cNvSpPr txBox="1"/>
          <p:nvPr/>
        </p:nvSpPr>
        <p:spPr>
          <a:xfrm rot="1804706">
            <a:off x="604944" y="3244292"/>
            <a:ext cx="8156335" cy="1015663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6000" smtClean="0"/>
              <a:t>Wearable accelerometers</a:t>
            </a:r>
            <a:endParaRPr lang="sl-SI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Hardware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66458" y="1548408"/>
            <a:ext cx="914400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566458" y="2484512"/>
            <a:ext cx="936104" cy="13681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3502562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2642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846378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774370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350434" y="3852664"/>
            <a:ext cx="216024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2562" y="3852664"/>
            <a:ext cx="288032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90594" y="5436840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990394" y="5436840"/>
            <a:ext cx="351656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30354" y="3564632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Oval 26"/>
          <p:cNvSpPr/>
          <p:nvPr/>
        </p:nvSpPr>
        <p:spPr>
          <a:xfrm>
            <a:off x="2887147" y="270053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Oval 28"/>
          <p:cNvSpPr/>
          <p:nvPr/>
        </p:nvSpPr>
        <p:spPr>
          <a:xfrm>
            <a:off x="2307500" y="414664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0" name="Straight Connector 29"/>
          <p:cNvCxnSpPr/>
          <p:nvPr/>
        </p:nvCxnSpPr>
        <p:spPr>
          <a:xfrm>
            <a:off x="3790594" y="4572744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50434" y="4572744"/>
            <a:ext cx="8384" cy="8724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206418" y="5148808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TextBox 39"/>
          <p:cNvSpPr txBox="1"/>
          <p:nvPr/>
        </p:nvSpPr>
        <p:spPr>
          <a:xfrm>
            <a:off x="179512" y="2348880"/>
            <a:ext cx="2509598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Co-located with ECG</a:t>
            </a:r>
            <a:endParaRPr lang="sl-SI" sz="2200"/>
          </a:p>
        </p:txBody>
      </p:sp>
      <p:sp>
        <p:nvSpPr>
          <p:cNvPr id="43" name="TextBox 42"/>
          <p:cNvSpPr txBox="1"/>
          <p:nvPr/>
        </p:nvSpPr>
        <p:spPr>
          <a:xfrm>
            <a:off x="179512" y="4221088"/>
            <a:ext cx="2001445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sl-SI" sz="2200" smtClean="0"/>
              <a:t>One placement </a:t>
            </a:r>
          </a:p>
          <a:p>
            <a:pPr algn="r"/>
            <a:r>
              <a:rPr lang="sl-SI" sz="2200" smtClean="0"/>
              <a:t>to be selected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Senzor - Shimm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996952"/>
            <a:ext cx="2583137" cy="1333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Hardware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66458" y="1548408"/>
            <a:ext cx="914400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566458" y="2484512"/>
            <a:ext cx="936104" cy="13681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3502562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2642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846378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774370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350434" y="3852664"/>
            <a:ext cx="216024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2562" y="3852664"/>
            <a:ext cx="288032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90594" y="5436840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990394" y="5436840"/>
            <a:ext cx="351656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30354" y="3564632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Oval 26"/>
          <p:cNvSpPr/>
          <p:nvPr/>
        </p:nvSpPr>
        <p:spPr>
          <a:xfrm>
            <a:off x="2887147" y="270053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Oval 28"/>
          <p:cNvSpPr/>
          <p:nvPr/>
        </p:nvSpPr>
        <p:spPr>
          <a:xfrm>
            <a:off x="2307500" y="414664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0" name="Straight Connector 29"/>
          <p:cNvCxnSpPr/>
          <p:nvPr/>
        </p:nvCxnSpPr>
        <p:spPr>
          <a:xfrm>
            <a:off x="3790594" y="4572744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50434" y="4572744"/>
            <a:ext cx="8384" cy="8724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206418" y="5148808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TextBox 39"/>
          <p:cNvSpPr txBox="1"/>
          <p:nvPr/>
        </p:nvSpPr>
        <p:spPr>
          <a:xfrm>
            <a:off x="179512" y="2348880"/>
            <a:ext cx="2509598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Co-located with ECG</a:t>
            </a:r>
            <a:endParaRPr lang="sl-SI" sz="2200"/>
          </a:p>
        </p:txBody>
      </p:sp>
      <p:sp>
        <p:nvSpPr>
          <p:cNvPr id="43" name="TextBox 42"/>
          <p:cNvSpPr txBox="1"/>
          <p:nvPr/>
        </p:nvSpPr>
        <p:spPr>
          <a:xfrm>
            <a:off x="179512" y="4221088"/>
            <a:ext cx="2001445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sl-SI" sz="2200" smtClean="0"/>
              <a:t>One placement </a:t>
            </a:r>
          </a:p>
          <a:p>
            <a:pPr algn="r"/>
            <a:r>
              <a:rPr lang="sl-SI" sz="2200" smtClean="0"/>
              <a:t>to be selected</a:t>
            </a:r>
            <a:endParaRPr lang="sl-SI" sz="2200"/>
          </a:p>
        </p:txBody>
      </p:sp>
      <p:sp>
        <p:nvSpPr>
          <p:cNvPr id="45" name="TextBox 44"/>
          <p:cNvSpPr txBox="1"/>
          <p:nvPr/>
        </p:nvSpPr>
        <p:spPr>
          <a:xfrm>
            <a:off x="4932040" y="1268760"/>
            <a:ext cx="3850541" cy="17851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Shimmer sensor nodes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3-axial accelerometer @ 50 Hz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Bluetooth and 802.15.4 radio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Microcontroller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Custom firmware</a:t>
            </a:r>
            <a:endParaRPr lang="sl-SI" sz="22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3135086" y="2721429"/>
            <a:ext cx="1868962" cy="63556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037114" y="2906486"/>
            <a:ext cx="2166257" cy="12192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Senzor - Shimm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996952"/>
            <a:ext cx="2583137" cy="1333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Hardware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66458" y="1548408"/>
            <a:ext cx="914400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566458" y="2484512"/>
            <a:ext cx="936104" cy="13681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3502562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2642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846378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774370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350434" y="3852664"/>
            <a:ext cx="216024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2562" y="3852664"/>
            <a:ext cx="288032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90594" y="5436840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990394" y="5436840"/>
            <a:ext cx="351656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30354" y="3564632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Oval 26"/>
          <p:cNvSpPr/>
          <p:nvPr/>
        </p:nvSpPr>
        <p:spPr>
          <a:xfrm>
            <a:off x="2887147" y="270053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Oval 28"/>
          <p:cNvSpPr/>
          <p:nvPr/>
        </p:nvSpPr>
        <p:spPr>
          <a:xfrm>
            <a:off x="2307500" y="414664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0" name="Straight Connector 29"/>
          <p:cNvCxnSpPr/>
          <p:nvPr/>
        </p:nvCxnSpPr>
        <p:spPr>
          <a:xfrm>
            <a:off x="3790594" y="4572744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50434" y="4572744"/>
            <a:ext cx="8384" cy="8724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206418" y="5148808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TextBox 39"/>
          <p:cNvSpPr txBox="1"/>
          <p:nvPr/>
        </p:nvSpPr>
        <p:spPr>
          <a:xfrm>
            <a:off x="179512" y="2348880"/>
            <a:ext cx="2509598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Co-located with ECG</a:t>
            </a:r>
            <a:endParaRPr lang="sl-SI" sz="2200"/>
          </a:p>
        </p:txBody>
      </p:sp>
      <p:sp>
        <p:nvSpPr>
          <p:cNvPr id="43" name="TextBox 42"/>
          <p:cNvSpPr txBox="1"/>
          <p:nvPr/>
        </p:nvSpPr>
        <p:spPr>
          <a:xfrm>
            <a:off x="179512" y="4221088"/>
            <a:ext cx="2001445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sl-SI" sz="2200" smtClean="0"/>
              <a:t>One placement </a:t>
            </a:r>
          </a:p>
          <a:p>
            <a:pPr algn="r"/>
            <a:r>
              <a:rPr lang="sl-SI" sz="2200" smtClean="0"/>
              <a:t>to be selected</a:t>
            </a:r>
            <a:endParaRPr lang="sl-SI" sz="2200"/>
          </a:p>
        </p:txBody>
      </p:sp>
      <p:sp>
        <p:nvSpPr>
          <p:cNvPr id="45" name="TextBox 44"/>
          <p:cNvSpPr txBox="1"/>
          <p:nvPr/>
        </p:nvSpPr>
        <p:spPr>
          <a:xfrm>
            <a:off x="4932040" y="1268760"/>
            <a:ext cx="3850541" cy="17851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Shimmer sensor nodes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3-axial accelerometer @ 50 Hz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Bluetooth and 802.15.4 radio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Microcontroller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Custom firmware</a:t>
            </a:r>
            <a:endParaRPr lang="sl-SI" sz="2200"/>
          </a:p>
        </p:txBody>
      </p:sp>
      <p:pic>
        <p:nvPicPr>
          <p:cNvPr id="46" name="Picture 45" descr="Mobil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837170"/>
            <a:ext cx="2513115" cy="140130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119089" y="6310481"/>
            <a:ext cx="255736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Android smartphone</a:t>
            </a:r>
            <a:endParaRPr lang="sl-SI" sz="2200"/>
          </a:p>
        </p:txBody>
      </p:sp>
      <p:sp>
        <p:nvSpPr>
          <p:cNvPr id="48" name="Arc 47"/>
          <p:cNvSpPr/>
          <p:nvPr/>
        </p:nvSpPr>
        <p:spPr>
          <a:xfrm rot="5695054">
            <a:off x="6121678" y="3629218"/>
            <a:ext cx="914400" cy="914400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0" name="Arc 49"/>
          <p:cNvSpPr/>
          <p:nvPr/>
        </p:nvSpPr>
        <p:spPr>
          <a:xfrm rot="5695054">
            <a:off x="5977662" y="3485202"/>
            <a:ext cx="914400" cy="914400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1" name="Arc 50"/>
          <p:cNvSpPr/>
          <p:nvPr/>
        </p:nvSpPr>
        <p:spPr>
          <a:xfrm rot="5695054">
            <a:off x="5833646" y="3322494"/>
            <a:ext cx="914400" cy="914400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2" name="Arc 51"/>
          <p:cNvSpPr/>
          <p:nvPr/>
        </p:nvSpPr>
        <p:spPr>
          <a:xfrm rot="5695054">
            <a:off x="6274078" y="3781618"/>
            <a:ext cx="914400" cy="914400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4" name="TextBox 53"/>
          <p:cNvSpPr txBox="1"/>
          <p:nvPr/>
        </p:nvSpPr>
        <p:spPr>
          <a:xfrm>
            <a:off x="7092280" y="3645024"/>
            <a:ext cx="132170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Bluetooth</a:t>
            </a:r>
            <a:endParaRPr lang="sl-SI" sz="22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3135086" y="2721429"/>
            <a:ext cx="1868962" cy="63556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037114" y="2906486"/>
            <a:ext cx="2166257" cy="12192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Training/test data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1412776"/>
          <a:ext cx="30480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600" b="1" smtClean="0"/>
                        <a:t>Activity</a:t>
                      </a:r>
                      <a:endParaRPr lang="sl-SI" sz="2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Lying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Sitting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Standing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Walking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Running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Cycling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Scrubbing the floor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Sweeping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...</a:t>
                      </a:r>
                      <a:endParaRPr lang="sl-SI" sz="26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Training/test data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1412776"/>
          <a:ext cx="60960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600" b="1" smtClean="0"/>
                        <a:t>Activity</a:t>
                      </a:r>
                      <a:endParaRPr lang="sl-SI" sz="2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Energy expenditure</a:t>
                      </a:r>
                      <a:endParaRPr lang="sl-SI" sz="2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Lying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1.0 MET</a:t>
                      </a:r>
                      <a:endParaRPr lang="sl-SI" sz="2600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Sitting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1.0 MET</a:t>
                      </a:r>
                      <a:endParaRPr lang="sl-SI" sz="2600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Standing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1.2 MET</a:t>
                      </a:r>
                      <a:endParaRPr lang="sl-SI" sz="2600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Walking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3.3 MET</a:t>
                      </a:r>
                      <a:endParaRPr lang="sl-SI" sz="2600"/>
                    </a:p>
                  </a:txBody>
                  <a:tcPr>
                    <a:solidFill>
                      <a:srgbClr val="FF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Running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11.0 MET</a:t>
                      </a:r>
                      <a:endParaRPr lang="sl-SI" sz="2600"/>
                    </a:p>
                  </a:txBody>
                  <a:tcPr>
                    <a:solidFill>
                      <a:srgbClr val="FF96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Cycling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8.0 MET</a:t>
                      </a:r>
                      <a:endParaRPr lang="sl-SI" sz="2600"/>
                    </a:p>
                  </a:txBody>
                  <a:tcPr>
                    <a:solidFill>
                      <a:srgbClr val="FF96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Scrubbing the floor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3.0 MET</a:t>
                      </a:r>
                      <a:endParaRPr lang="sl-SI" sz="2600"/>
                    </a:p>
                  </a:txBody>
                  <a:tcPr>
                    <a:solidFill>
                      <a:srgbClr val="FF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Sweeping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4.0 MET</a:t>
                      </a:r>
                      <a:endParaRPr lang="sl-SI" sz="2600"/>
                    </a:p>
                  </a:txBody>
                  <a:tcPr>
                    <a:solidFill>
                      <a:srgbClr val="FF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...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08304" y="1412776"/>
            <a:ext cx="1327928" cy="1446550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1 MET = </a:t>
            </a:r>
          </a:p>
          <a:p>
            <a:r>
              <a:rPr lang="sl-SI" sz="2200" smtClean="0"/>
              <a:t>energy</a:t>
            </a:r>
          </a:p>
          <a:p>
            <a:r>
              <a:rPr lang="sl-SI" sz="2200" smtClean="0"/>
              <a:t>expended</a:t>
            </a:r>
          </a:p>
          <a:p>
            <a:r>
              <a:rPr lang="sl-SI" sz="2200" smtClean="0"/>
              <a:t>at rest</a:t>
            </a:r>
            <a:endParaRPr lang="sl-SI" sz="2200"/>
          </a:p>
        </p:txBody>
      </p:sp>
      <p:sp>
        <p:nvSpPr>
          <p:cNvPr id="7" name="TextBox 6"/>
          <p:cNvSpPr txBox="1"/>
          <p:nvPr/>
        </p:nvSpPr>
        <p:spPr>
          <a:xfrm>
            <a:off x="7308304" y="5157192"/>
            <a:ext cx="1391471" cy="1107996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Recorded</a:t>
            </a:r>
          </a:p>
          <a:p>
            <a:r>
              <a:rPr lang="sl-SI" sz="2200" smtClean="0"/>
              <a:t>by five</a:t>
            </a:r>
          </a:p>
          <a:p>
            <a:r>
              <a:rPr lang="sl-SI" sz="2200" smtClean="0"/>
              <a:t>volunteers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27784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11560" y="2420888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1920" y="2420888"/>
            <a:ext cx="2461443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(2 s)</a:t>
            </a:r>
            <a:endParaRPr lang="sl-SI" sz="22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19672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35896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619672" y="2852936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7784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4008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27784" y="32849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27784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11560" y="2420888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1920" y="2420888"/>
            <a:ext cx="2461443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(2 s)</a:t>
            </a:r>
            <a:endParaRPr lang="sl-SI" sz="22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19672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35896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619672" y="2852936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7784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4008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27784" y="32849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2483768" y="3429000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11560" y="4282296"/>
          <a:ext cx="352838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1</a:t>
                      </a:r>
                      <a:endParaRPr lang="sl-SI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FF9696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9552" y="3656637"/>
            <a:ext cx="12903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600" b="1" smtClean="0"/>
              <a:t>Training</a:t>
            </a:r>
            <a:endParaRPr lang="sl-SI" sz="2600" b="1"/>
          </a:p>
        </p:txBody>
      </p:sp>
      <p:sp>
        <p:nvSpPr>
          <p:cNvPr id="24" name="Down Arrow 23"/>
          <p:cNvSpPr/>
          <p:nvPr/>
        </p:nvSpPr>
        <p:spPr>
          <a:xfrm rot="16200000">
            <a:off x="4377128" y="4127929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TextBox 26"/>
          <p:cNvSpPr txBox="1"/>
          <p:nvPr/>
        </p:nvSpPr>
        <p:spPr>
          <a:xfrm>
            <a:off x="3635896" y="4869160"/>
            <a:ext cx="217239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Machine learning</a:t>
            </a:r>
            <a:endParaRPr lang="sl-SI" sz="2200"/>
          </a:p>
        </p:txBody>
      </p:sp>
      <p:sp>
        <p:nvSpPr>
          <p:cNvPr id="29" name="Rounded Rectangle 28"/>
          <p:cNvSpPr/>
          <p:nvPr/>
        </p:nvSpPr>
        <p:spPr>
          <a:xfrm>
            <a:off x="522007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sp>
        <p:nvSpPr>
          <p:cNvPr id="21" name="Down Arrow 20"/>
          <p:cNvSpPr/>
          <p:nvPr/>
        </p:nvSpPr>
        <p:spPr>
          <a:xfrm>
            <a:off x="2483768" y="3429000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11563" y="4282296"/>
          <a:ext cx="252028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1</a:t>
                      </a:r>
                      <a:endParaRPr lang="sl-SI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9555" y="3656637"/>
            <a:ext cx="17911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600" b="1" smtClean="0"/>
              <a:t>Use/testing</a:t>
            </a:r>
            <a:endParaRPr lang="sl-SI" sz="2600" b="1"/>
          </a:p>
        </p:txBody>
      </p:sp>
      <p:sp>
        <p:nvSpPr>
          <p:cNvPr id="24" name="Down Arrow 23"/>
          <p:cNvSpPr/>
          <p:nvPr/>
        </p:nvSpPr>
        <p:spPr>
          <a:xfrm rot="16200000">
            <a:off x="3369016" y="4127929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6732243" y="429309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 rot="16200000">
            <a:off x="5961307" y="412792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7784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11560" y="2420888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51920" y="2420888"/>
            <a:ext cx="2461443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(2 s)</a:t>
            </a:r>
            <a:endParaRPr lang="sl-SI" sz="220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619672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35896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1619672" y="2852936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27784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644008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627784" y="32849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13995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Acceleration threshold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4" name="Content Placeholder 3" descr="Falling acceleratio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340768"/>
            <a:ext cx="5315530" cy="4248472"/>
          </a:xfrm>
        </p:spPr>
      </p:pic>
      <p:sp>
        <p:nvSpPr>
          <p:cNvPr id="5" name="TextBox 4"/>
          <p:cNvSpPr txBox="1"/>
          <p:nvPr/>
        </p:nvSpPr>
        <p:spPr>
          <a:xfrm>
            <a:off x="6645180" y="2924944"/>
            <a:ext cx="1095172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1–1.5 g</a:t>
            </a:r>
            <a:endParaRPr lang="sl-SI" sz="240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5805264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l-SI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cceleration 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threshold </a:t>
            </a:r>
            <a:r>
              <a:rPr kumimoji="0" lang="sl-SI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fall</a:t>
            </a:r>
            <a:endParaRPr kumimoji="0" lang="sl-SI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6732243" y="429309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28" name="Down Arrow 27"/>
          <p:cNvSpPr/>
          <p:nvPr/>
        </p:nvSpPr>
        <p:spPr>
          <a:xfrm rot="16200000">
            <a:off x="5961307" y="412792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Rounded Rectangle 29"/>
          <p:cNvSpPr/>
          <p:nvPr/>
        </p:nvSpPr>
        <p:spPr>
          <a:xfrm>
            <a:off x="413995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5896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11560" y="2420888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64088" y="2420888"/>
            <a:ext cx="2604111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(10 s)</a:t>
            </a:r>
            <a:endParaRPr lang="sl-SI" sz="220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23728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48064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23728" y="2852936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35896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660232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635896" y="3284984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732243" y="429309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46" name="Down Arrow 45"/>
          <p:cNvSpPr/>
          <p:nvPr/>
        </p:nvSpPr>
        <p:spPr>
          <a:xfrm rot="16200000">
            <a:off x="5961307" y="412792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7" name="Rounded Rectangle 46"/>
          <p:cNvSpPr/>
          <p:nvPr/>
        </p:nvSpPr>
        <p:spPr>
          <a:xfrm>
            <a:off x="413995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5896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11560" y="2420888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64088" y="2420888"/>
            <a:ext cx="2604111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(10 s)</a:t>
            </a:r>
            <a:endParaRPr lang="sl-SI" sz="220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23728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48064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23728" y="2852936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35896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660232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635896" y="3284984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wn Arrow 38"/>
          <p:cNvSpPr/>
          <p:nvPr/>
        </p:nvSpPr>
        <p:spPr>
          <a:xfrm>
            <a:off x="2843808" y="2996952"/>
            <a:ext cx="648072" cy="2275713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611560" y="5435585"/>
          <a:ext cx="4032447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1008112"/>
                <a:gridCol w="50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1</a:t>
                      </a:r>
                      <a:endParaRPr lang="sl-SI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EE</a:t>
                      </a:r>
                      <a:endParaRPr lang="sl-SI"/>
                    </a:p>
                  </a:txBody>
                  <a:tcPr>
                    <a:solidFill>
                      <a:srgbClr val="FF9696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39552" y="4809926"/>
            <a:ext cx="12903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600" b="1" smtClean="0"/>
              <a:t>Training</a:t>
            </a:r>
            <a:endParaRPr lang="sl-SI" sz="2600" b="1"/>
          </a:p>
        </p:txBody>
      </p:sp>
      <p:sp>
        <p:nvSpPr>
          <p:cNvPr id="42" name="Down Arrow 41"/>
          <p:cNvSpPr/>
          <p:nvPr/>
        </p:nvSpPr>
        <p:spPr>
          <a:xfrm rot="16200000">
            <a:off x="4809176" y="528121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3" name="TextBox 42"/>
          <p:cNvSpPr txBox="1"/>
          <p:nvPr/>
        </p:nvSpPr>
        <p:spPr>
          <a:xfrm>
            <a:off x="3347864" y="6022449"/>
            <a:ext cx="3591624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Machine learning (regression)</a:t>
            </a:r>
            <a:endParaRPr lang="sl-SI" sz="2200"/>
          </a:p>
        </p:txBody>
      </p:sp>
      <p:sp>
        <p:nvSpPr>
          <p:cNvPr id="44" name="Rounded Rectangle 43"/>
          <p:cNvSpPr/>
          <p:nvPr/>
        </p:nvSpPr>
        <p:spPr>
          <a:xfrm>
            <a:off x="5652120" y="5374377"/>
            <a:ext cx="1728192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EEE Classifier</a:t>
            </a:r>
            <a:endParaRPr lang="sl-SI" sz="2200">
              <a:solidFill>
                <a:schemeClr val="tx1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732243" y="429309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46" name="Down Arrow 45"/>
          <p:cNvSpPr/>
          <p:nvPr/>
        </p:nvSpPr>
        <p:spPr>
          <a:xfrm rot="16200000">
            <a:off x="5961307" y="412792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7" name="Rounded Rectangle 46"/>
          <p:cNvSpPr/>
          <p:nvPr/>
        </p:nvSpPr>
        <p:spPr>
          <a:xfrm>
            <a:off x="413995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3635896" y="4725144"/>
            <a:ext cx="3528392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5896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11560" y="2420888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64088" y="2420888"/>
            <a:ext cx="2604111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(10 s)</a:t>
            </a:r>
            <a:endParaRPr lang="sl-SI" sz="220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23728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48064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23728" y="2852936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35896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660232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635896" y="3284984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wn Arrow 38"/>
          <p:cNvSpPr/>
          <p:nvPr/>
        </p:nvSpPr>
        <p:spPr>
          <a:xfrm>
            <a:off x="2843808" y="2996952"/>
            <a:ext cx="648072" cy="2275713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611560" y="5435585"/>
          <a:ext cx="352839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1</a:t>
                      </a:r>
                      <a:endParaRPr lang="sl-SI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39552" y="4809926"/>
            <a:ext cx="17911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600" b="1" smtClean="0"/>
              <a:t>Use/testing</a:t>
            </a:r>
            <a:endParaRPr lang="sl-SI" sz="2600" b="1"/>
          </a:p>
        </p:txBody>
      </p:sp>
      <p:sp>
        <p:nvSpPr>
          <p:cNvPr id="42" name="Down Arrow 41"/>
          <p:cNvSpPr/>
          <p:nvPr/>
        </p:nvSpPr>
        <p:spPr>
          <a:xfrm rot="16200000">
            <a:off x="4305120" y="528121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4" name="Rounded Rectangle 43"/>
          <p:cNvSpPr/>
          <p:nvPr/>
        </p:nvSpPr>
        <p:spPr>
          <a:xfrm>
            <a:off x="5148064" y="5374377"/>
            <a:ext cx="1728192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EEE Classifier</a:t>
            </a:r>
            <a:endParaRPr lang="sl-SI" sz="2200">
              <a:solidFill>
                <a:schemeClr val="tx1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732243" y="429309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46" name="Down Arrow 45"/>
          <p:cNvSpPr/>
          <p:nvPr/>
        </p:nvSpPr>
        <p:spPr>
          <a:xfrm rot="16200000">
            <a:off x="5961307" y="412792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7" name="Rounded Rectangle 46"/>
          <p:cNvSpPr/>
          <p:nvPr/>
        </p:nvSpPr>
        <p:spPr>
          <a:xfrm>
            <a:off x="413995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3635896" y="4725144"/>
            <a:ext cx="3528392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7884369" y="5445224"/>
          <a:ext cx="50405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EE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 rot="16200000">
            <a:off x="7041426" y="5280056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7884368" y="5445224"/>
          <a:ext cx="50405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EE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 rot="19224756">
            <a:off x="5871111" y="1848142"/>
            <a:ext cx="648072" cy="3839839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6300192" y="5445224"/>
          <a:ext cx="208823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Energy expenditure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 for activity recognition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Average acceleration</a:t>
            </a:r>
          </a:p>
          <a:p>
            <a:r>
              <a:rPr lang="sl-SI" smtClean="0"/>
              <a:t>Variance in acceleration</a:t>
            </a:r>
          </a:p>
          <a:p>
            <a:r>
              <a:rPr lang="sl-SI" smtClean="0"/>
              <a:t>Maximum and minimum acceleration</a:t>
            </a:r>
          </a:p>
          <a:p>
            <a:r>
              <a:rPr lang="sl-SI" smtClean="0"/>
              <a:t>Accelerometer orientation</a:t>
            </a:r>
          </a:p>
          <a:p>
            <a:r>
              <a:rPr lang="sl-SI" smtClean="0"/>
              <a:t>Speed of change between min. and max.</a:t>
            </a:r>
          </a:p>
          <a:p>
            <a:r>
              <a:rPr lang="sl-SI" smtClean="0"/>
              <a:t>Correlations between accelerometer axes</a:t>
            </a:r>
          </a:p>
          <a:p>
            <a:r>
              <a:rPr lang="sl-SI" smtClean="0"/>
              <a:t>Frequency domain features (FFT)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 for energy expenditure est.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most prevalent activity </a:t>
            </a:r>
            <a:endParaRPr lang="sl-SI" smtClean="0"/>
          </a:p>
          <a:p>
            <a:r>
              <a:rPr lang="en-US" smtClean="0"/>
              <a:t>The average length of the acceleration vector </a:t>
            </a:r>
            <a:endParaRPr lang="sl-SI" smtClean="0"/>
          </a:p>
          <a:p>
            <a:r>
              <a:rPr lang="en-US" smtClean="0"/>
              <a:t>The area under the absolute acceleration along the x, y, and z axes and the area under the length of the acceleration vector </a:t>
            </a:r>
            <a:endParaRPr lang="sl-SI" smtClean="0"/>
          </a:p>
        </p:txBody>
      </p:sp>
      <p:pic>
        <p:nvPicPr>
          <p:cNvPr id="4" name="Picture 3" descr="EEE - are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437112"/>
            <a:ext cx="4820748" cy="1740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 for energy expenditure est.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sum of the areas under the absolute acceleration along the x, y, and z axes</a:t>
            </a:r>
            <a:endParaRPr lang="sl-SI" smtClean="0"/>
          </a:p>
          <a:p>
            <a:r>
              <a:rPr lang="en-US" smtClean="0"/>
              <a:t>The area under the </a:t>
            </a:r>
            <a:r>
              <a:rPr lang="sl-SI" smtClean="0"/>
              <a:t>gravity-subtracted (high-pass filtered) </a:t>
            </a:r>
            <a:r>
              <a:rPr lang="en-US" smtClean="0"/>
              <a:t>acceleration along the x, y, and z axes</a:t>
            </a:r>
            <a:endParaRPr lang="sl-SI" smtClean="0"/>
          </a:p>
          <a:p>
            <a:r>
              <a:rPr lang="en-US" smtClean="0"/>
              <a:t>The change in the velocity of the </a:t>
            </a:r>
            <a:r>
              <a:rPr lang="sl-SI" smtClean="0"/>
              <a:t>a</a:t>
            </a:r>
            <a:r>
              <a:rPr lang="en-US" smtClean="0"/>
              <a:t>ccelerometer along the x, y and z axes</a:t>
            </a:r>
            <a:endParaRPr lang="sl-SI" smtClean="0"/>
          </a:p>
        </p:txBody>
      </p:sp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259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517232"/>
            <a:ext cx="1647825" cy="733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 for energy expenditure est.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number of times the movement of the length of the acceleration vector changes direction, i.e., stops increasing and starts decreasing or vice versa</a:t>
            </a:r>
            <a:r>
              <a:rPr lang="sl-SI" smtClean="0"/>
              <a:t>, t</a:t>
            </a:r>
            <a:r>
              <a:rPr lang="en-US" smtClean="0"/>
              <a:t>he sum of the values at which the changes occur</a:t>
            </a:r>
            <a:endParaRPr lang="sl-SI" smtClean="0"/>
          </a:p>
        </p:txBody>
      </p:sp>
      <p:pic>
        <p:nvPicPr>
          <p:cNvPr id="4" name="Picture 3" descr="EEE - peak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365104"/>
            <a:ext cx="4820748" cy="1740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 for energy expenditure est.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integral of the change in the kinetic energy due to translation along the x, y and z axes over the window</a:t>
            </a:r>
            <a:endParaRPr lang="sl-SI" smtClean="0"/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35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645024"/>
            <a:ext cx="2495550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Orientation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sl-SI" b="1" smtClean="0"/>
              <a:t>IF</a:t>
            </a:r>
            <a:r>
              <a:rPr lang="sl-SI" smtClean="0"/>
              <a:t> a</a:t>
            </a:r>
            <a:r>
              <a:rPr lang="en-US" smtClean="0"/>
              <a:t>cceleration </a:t>
            </a:r>
            <a:r>
              <a:rPr lang="sl-SI" smtClean="0"/>
              <a:t>&gt; threshold </a:t>
            </a:r>
            <a:r>
              <a:rPr lang="sl-SI" b="1" smtClean="0"/>
              <a:t>AND</a:t>
            </a:r>
            <a:r>
              <a:rPr lang="sl-SI" smtClean="0"/>
              <a:t> </a:t>
            </a:r>
            <a:r>
              <a:rPr lang="sl-SI" b="1" smtClean="0"/>
              <a:t>AFTERWARDS</a:t>
            </a:r>
            <a:r>
              <a:rPr lang="sl-SI" smtClean="0"/>
              <a:t> not upright for 10 seconds </a:t>
            </a:r>
            <a:r>
              <a:rPr lang="sl-SI" b="1" smtClean="0"/>
              <a:t>THEN</a:t>
            </a:r>
            <a:r>
              <a:rPr lang="sl-SI" smtClean="0"/>
              <a:t> fall</a:t>
            </a:r>
          </a:p>
          <a:p>
            <a:pPr lvl="0">
              <a:defRPr/>
            </a:pPr>
            <a:r>
              <a:rPr lang="sl-SI" smtClean="0"/>
              <a:t>Not upright = not –30ᵒ &lt; </a:t>
            </a:r>
            <a:r>
              <a:rPr lang="el-GR" smtClean="0"/>
              <a:t>ϕ</a:t>
            </a:r>
            <a:r>
              <a:rPr lang="sl-SI" smtClean="0"/>
              <a:t> &lt; 30ᵒ for 90% of the time</a:t>
            </a:r>
          </a:p>
          <a:p>
            <a:pPr lvl="0">
              <a:defRPr/>
            </a:pPr>
            <a:endParaRPr lang="sl-SI" smtClean="0"/>
          </a:p>
          <a:p>
            <a:pPr lvl="0">
              <a:defRPr/>
            </a:pPr>
            <a:endParaRPr lang="sl-SI" smtClean="0"/>
          </a:p>
          <a:p>
            <a:pPr lvl="0">
              <a:defRPr/>
            </a:pPr>
            <a:endParaRPr lang="sl-SI" smtClean="0"/>
          </a:p>
          <a:p>
            <a:pPr lvl="0">
              <a:defRPr/>
            </a:pPr>
            <a:r>
              <a:rPr lang="sl-SI" smtClean="0"/>
              <a:t>ϕ can be adapted to the person</a:t>
            </a:r>
          </a:p>
          <a:p>
            <a:pPr lvl="0">
              <a:defRPr/>
            </a:pPr>
            <a:endParaRPr lang="sl-SI" smtClean="0"/>
          </a:p>
          <a:p>
            <a:pPr lvl="0">
              <a:defRPr/>
            </a:pPr>
            <a:endParaRPr lang="sl-SI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899592" y="4005064"/>
          <a:ext cx="4064000" cy="1300162"/>
        </p:xfrm>
        <a:graphic>
          <a:graphicData uri="http://schemas.openxmlformats.org/presentationml/2006/ole">
            <p:oleObj spid="_x0000_s63490" name="Equation" r:id="rId3" imgW="154908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Sensor placement and algorithm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28800"/>
          <a:ext cx="7536161" cy="405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1"/>
                <a:gridCol w="1089586"/>
                <a:gridCol w="1089586"/>
                <a:gridCol w="1089586"/>
                <a:gridCol w="1089586"/>
                <a:gridCol w="1089586"/>
              </a:tblGrid>
              <a:tr h="2196136"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Linear regression</a:t>
                      </a:r>
                      <a:endParaRPr lang="sl-SI" sz="2600" b="1"/>
                    </a:p>
                  </a:txBody>
                  <a:tcPr marT="108000"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Support</a:t>
                      </a:r>
                      <a:r>
                        <a:rPr lang="sl-SI" sz="2600" b="1" baseline="0" smtClean="0"/>
                        <a:t> vector regression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Regression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Model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Neural network</a:t>
                      </a:r>
                      <a:endParaRPr lang="sl-SI" sz="2600" b="1"/>
                    </a:p>
                  </a:txBody>
                  <a:tcPr vert="vert"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ankle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5.09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3.29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1.41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2.18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1.65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</a:t>
                      </a:r>
                      <a:r>
                        <a:rPr lang="sl-SI" sz="2600" b="1" baseline="0" smtClean="0"/>
                        <a:t>+ thigh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3.68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1.58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2.38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1.66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wrist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3.94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1.30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4.95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1.39</a:t>
                      </a:r>
                      <a:endParaRPr lang="sl-SI" sz="260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8404" y="5949280"/>
            <a:ext cx="36919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Mean absolute error in MET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Sensor placement and algorithm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28800"/>
          <a:ext cx="7536161" cy="405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1"/>
                <a:gridCol w="1089586"/>
                <a:gridCol w="1089586"/>
                <a:gridCol w="1089586"/>
                <a:gridCol w="1089586"/>
                <a:gridCol w="1089586"/>
              </a:tblGrid>
              <a:tr h="2196136"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Linear regression</a:t>
                      </a:r>
                      <a:endParaRPr lang="sl-SI" sz="2600" b="1"/>
                    </a:p>
                  </a:txBody>
                  <a:tcPr marT="108000"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Support</a:t>
                      </a:r>
                      <a:r>
                        <a:rPr lang="sl-SI" sz="2600" b="1" baseline="0" smtClean="0"/>
                        <a:t> vector regression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Regression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Model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Neural network</a:t>
                      </a:r>
                      <a:endParaRPr lang="sl-SI" sz="2600" b="1"/>
                    </a:p>
                  </a:txBody>
                  <a:tcPr vert="vert"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ankle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5.09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3.29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1.41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2.18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1.65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</a:t>
                      </a:r>
                      <a:r>
                        <a:rPr lang="sl-SI" sz="2600" b="1" baseline="0" smtClean="0"/>
                        <a:t>+ thigh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3.68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1.58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2.38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1.66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wrist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3.94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1.30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4.95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1.39</a:t>
                      </a:r>
                      <a:endParaRPr lang="sl-SI" sz="2600"/>
                    </a:p>
                  </a:txBody>
                  <a:tcPr anchor="ctr"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8404" y="5949280"/>
            <a:ext cx="36919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Mean absolute error in MET</a:t>
            </a:r>
            <a:endParaRPr lang="sl-SI" sz="2400"/>
          </a:p>
        </p:txBody>
      </p:sp>
      <p:sp>
        <p:nvSpPr>
          <p:cNvPr id="7" name="Rectangular Callout 6"/>
          <p:cNvSpPr/>
          <p:nvPr/>
        </p:nvSpPr>
        <p:spPr>
          <a:xfrm>
            <a:off x="3635896" y="3212976"/>
            <a:ext cx="2376264" cy="1260720"/>
          </a:xfrm>
          <a:prstGeom prst="wedgeRectCallout">
            <a:avLst>
              <a:gd name="adj1" fmla="val 35294"/>
              <a:gd name="adj2" fmla="val 108045"/>
            </a:avLst>
          </a:prstGeom>
          <a:solidFill>
            <a:srgbClr val="FFFF7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Lowest error, poor extrapolation, interpolation</a:t>
            </a:r>
            <a:endParaRPr lang="sl-SI" sz="220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444208" y="3212976"/>
            <a:ext cx="2024608" cy="1260720"/>
          </a:xfrm>
          <a:prstGeom prst="wedgeRectCallout">
            <a:avLst>
              <a:gd name="adj1" fmla="val 17870"/>
              <a:gd name="adj2" fmla="val 108045"/>
            </a:avLst>
          </a:prstGeom>
          <a:solidFill>
            <a:srgbClr val="FFFF7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Second lowest error, better flexibility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700" y="1294913"/>
            <a:ext cx="7625724" cy="52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Estimated vs. true energy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24328" y="1340768"/>
            <a:ext cx="1263487" cy="1107996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Average</a:t>
            </a:r>
          </a:p>
          <a:p>
            <a:r>
              <a:rPr lang="sl-SI" sz="2200" smtClean="0"/>
              <a:t>error:</a:t>
            </a:r>
          </a:p>
          <a:p>
            <a:r>
              <a:rPr lang="sl-SI" sz="2200" smtClean="0"/>
              <a:t>1.39 MET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700" y="1294913"/>
            <a:ext cx="7625724" cy="52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Estimated vs. true energy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5517232"/>
            <a:ext cx="170399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Low intensity</a:t>
            </a:r>
            <a:endParaRPr lang="sl-SI" sz="2200"/>
          </a:p>
        </p:txBody>
      </p:sp>
      <p:sp>
        <p:nvSpPr>
          <p:cNvPr id="8" name="TextBox 7"/>
          <p:cNvSpPr txBox="1"/>
          <p:nvPr/>
        </p:nvSpPr>
        <p:spPr>
          <a:xfrm>
            <a:off x="2627784" y="2636912"/>
            <a:ext cx="1319400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Moderate</a:t>
            </a:r>
          </a:p>
          <a:p>
            <a:r>
              <a:rPr lang="sl-SI" sz="2200" smtClean="0"/>
              <a:t>intensity</a:t>
            </a:r>
            <a:endParaRPr lang="sl-SI" sz="2200"/>
          </a:p>
        </p:txBody>
      </p:sp>
      <p:sp>
        <p:nvSpPr>
          <p:cNvPr id="6" name="TextBox 5"/>
          <p:cNvSpPr txBox="1"/>
          <p:nvPr/>
        </p:nvSpPr>
        <p:spPr>
          <a:xfrm>
            <a:off x="4933865" y="4299857"/>
            <a:ext cx="209820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Running,  cycling</a:t>
            </a:r>
            <a:endParaRPr lang="sl-SI" sz="2200"/>
          </a:p>
        </p:txBody>
      </p:sp>
      <p:sp>
        <p:nvSpPr>
          <p:cNvPr id="9" name="TextBox 8"/>
          <p:cNvSpPr txBox="1"/>
          <p:nvPr/>
        </p:nvSpPr>
        <p:spPr>
          <a:xfrm>
            <a:off x="7524328" y="1340768"/>
            <a:ext cx="1263487" cy="1107996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Average</a:t>
            </a:r>
          </a:p>
          <a:p>
            <a:r>
              <a:rPr lang="sl-SI" sz="2200" smtClean="0"/>
              <a:t>error:</a:t>
            </a:r>
          </a:p>
          <a:p>
            <a:r>
              <a:rPr lang="sl-SI" sz="2200" smtClean="0"/>
              <a:t>1.39 MET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700" y="1294913"/>
            <a:ext cx="7625724" cy="52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Estimated vs. true energy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5517232"/>
            <a:ext cx="170399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Low intensity</a:t>
            </a:r>
            <a:endParaRPr lang="sl-SI" sz="2200"/>
          </a:p>
        </p:txBody>
      </p:sp>
      <p:sp>
        <p:nvSpPr>
          <p:cNvPr id="8" name="TextBox 7"/>
          <p:cNvSpPr txBox="1"/>
          <p:nvPr/>
        </p:nvSpPr>
        <p:spPr>
          <a:xfrm>
            <a:off x="2627784" y="2636912"/>
            <a:ext cx="1319400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Moderate</a:t>
            </a:r>
          </a:p>
          <a:p>
            <a:r>
              <a:rPr lang="sl-SI" sz="2200" smtClean="0"/>
              <a:t>intensity</a:t>
            </a:r>
            <a:endParaRPr lang="sl-SI" sz="2200"/>
          </a:p>
        </p:txBody>
      </p:sp>
      <p:sp>
        <p:nvSpPr>
          <p:cNvPr id="10" name="Oval 9"/>
          <p:cNvSpPr/>
          <p:nvPr/>
        </p:nvSpPr>
        <p:spPr>
          <a:xfrm>
            <a:off x="6289509" y="4761249"/>
            <a:ext cx="360040" cy="34854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Oval 8"/>
          <p:cNvSpPr/>
          <p:nvPr/>
        </p:nvSpPr>
        <p:spPr>
          <a:xfrm>
            <a:off x="4616422" y="4917098"/>
            <a:ext cx="360040" cy="4362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TextBox 5"/>
          <p:cNvSpPr txBox="1"/>
          <p:nvPr/>
        </p:nvSpPr>
        <p:spPr>
          <a:xfrm>
            <a:off x="4933865" y="4299857"/>
            <a:ext cx="209820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Running,  cycling</a:t>
            </a:r>
            <a:endParaRPr lang="sl-SI" sz="2200"/>
          </a:p>
        </p:txBody>
      </p:sp>
      <p:sp>
        <p:nvSpPr>
          <p:cNvPr id="11" name="Oval 10"/>
          <p:cNvSpPr/>
          <p:nvPr/>
        </p:nvSpPr>
        <p:spPr>
          <a:xfrm>
            <a:off x="6278421" y="3202091"/>
            <a:ext cx="576064" cy="10801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TextBox 11"/>
          <p:cNvSpPr txBox="1"/>
          <p:nvPr/>
        </p:nvSpPr>
        <p:spPr>
          <a:xfrm>
            <a:off x="7524328" y="1340768"/>
            <a:ext cx="1263487" cy="1107996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Average</a:t>
            </a:r>
          </a:p>
          <a:p>
            <a:r>
              <a:rPr lang="sl-SI" sz="2200" smtClean="0"/>
              <a:t>error:</a:t>
            </a:r>
          </a:p>
          <a:p>
            <a:r>
              <a:rPr lang="sl-SI" sz="2200" smtClean="0"/>
              <a:t>1.39 MET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Multiple classifiers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357301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1259632" y="2636912"/>
            <a:ext cx="648072" cy="792088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Rounded Rectangle 5"/>
          <p:cNvSpPr/>
          <p:nvPr/>
        </p:nvSpPr>
        <p:spPr>
          <a:xfrm>
            <a:off x="755576" y="1916832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Multiple classifiers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357301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1259632" y="2636912"/>
            <a:ext cx="648072" cy="792088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Rounded Rectangle 5"/>
          <p:cNvSpPr/>
          <p:nvPr/>
        </p:nvSpPr>
        <p:spPr>
          <a:xfrm>
            <a:off x="755576" y="1916832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60032" y="4581128"/>
            <a:ext cx="1872208" cy="69837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General</a:t>
            </a:r>
          </a:p>
          <a:p>
            <a:pPr algn="ctr"/>
            <a:r>
              <a:rPr lang="sl-SI" sz="2200" smtClean="0">
                <a:solidFill>
                  <a:schemeClr val="tx1"/>
                </a:solidFill>
              </a:rPr>
              <a:t>EEE Classifier</a:t>
            </a:r>
            <a:endParaRPr lang="sl-SI" sz="220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740353" y="3634224"/>
          <a:ext cx="50405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EE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 rot="16200000">
            <a:off x="6897408" y="3479856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Rounded Rectangle 9"/>
          <p:cNvSpPr/>
          <p:nvPr/>
        </p:nvSpPr>
        <p:spPr>
          <a:xfrm>
            <a:off x="4860032" y="3429000"/>
            <a:ext cx="1872208" cy="69837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Cycling</a:t>
            </a:r>
          </a:p>
          <a:p>
            <a:pPr algn="ctr"/>
            <a:r>
              <a:rPr lang="sl-SI" sz="2200" smtClean="0">
                <a:solidFill>
                  <a:schemeClr val="tx1"/>
                </a:solidFill>
              </a:rPr>
              <a:t>EEE Classifier</a:t>
            </a:r>
            <a:endParaRPr lang="sl-SI" sz="22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60032" y="2276872"/>
            <a:ext cx="1872208" cy="69837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Running</a:t>
            </a:r>
          </a:p>
          <a:p>
            <a:pPr algn="ctr"/>
            <a:r>
              <a:rPr lang="sl-SI" sz="2200" smtClean="0">
                <a:solidFill>
                  <a:schemeClr val="tx1"/>
                </a:solidFill>
              </a:rPr>
              <a:t>EEE Classifier</a:t>
            </a:r>
            <a:endParaRPr lang="sl-SI" sz="220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8802773">
            <a:off x="6939134" y="2667547"/>
            <a:ext cx="648072" cy="848553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Down Arrow 12"/>
          <p:cNvSpPr/>
          <p:nvPr/>
        </p:nvSpPr>
        <p:spPr>
          <a:xfrm rot="2797227" flipV="1">
            <a:off x="6939134" y="4133986"/>
            <a:ext cx="648072" cy="848553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Down Arrow 14"/>
          <p:cNvSpPr/>
          <p:nvPr/>
        </p:nvSpPr>
        <p:spPr>
          <a:xfrm rot="16200000">
            <a:off x="3203848" y="2564904"/>
            <a:ext cx="648072" cy="2376264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l-SI" smtClean="0">
                <a:solidFill>
                  <a:schemeClr val="tx1"/>
                </a:solidFill>
              </a:rPr>
              <a:t>Activity = cycling</a:t>
            </a:r>
            <a:endParaRPr lang="sl-SI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15250177">
            <a:off x="3212410" y="1747344"/>
            <a:ext cx="648072" cy="2453672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l-SI" smtClean="0">
                <a:solidFill>
                  <a:schemeClr val="tx1"/>
                </a:solidFill>
              </a:rPr>
              <a:t>Activity = running</a:t>
            </a:r>
            <a:endParaRPr lang="sl-SI">
              <a:solidFill>
                <a:schemeClr val="tx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6349823" flipV="1">
            <a:off x="3212408" y="3280627"/>
            <a:ext cx="648072" cy="2453672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l-SI" smtClean="0">
                <a:solidFill>
                  <a:schemeClr val="tx1"/>
                </a:solidFill>
              </a:rPr>
              <a:t>Activity = other</a:t>
            </a:r>
            <a:endParaRPr lang="sl-S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Estimated vs. true energy, multiple cl.</a:t>
            </a:r>
            <a:endParaRPr lang="sl-SI" sz="400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135" y="1297970"/>
            <a:ext cx="7663408" cy="526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75656" y="5518393"/>
            <a:ext cx="170399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Low intensity</a:t>
            </a:r>
            <a:endParaRPr lang="sl-SI" sz="2200"/>
          </a:p>
        </p:txBody>
      </p:sp>
      <p:sp>
        <p:nvSpPr>
          <p:cNvPr id="8" name="TextBox 7"/>
          <p:cNvSpPr txBox="1"/>
          <p:nvPr/>
        </p:nvSpPr>
        <p:spPr>
          <a:xfrm>
            <a:off x="2627784" y="2638073"/>
            <a:ext cx="1319400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Moderate</a:t>
            </a:r>
          </a:p>
          <a:p>
            <a:r>
              <a:rPr lang="sl-SI" sz="2200" smtClean="0"/>
              <a:t>intensity</a:t>
            </a:r>
            <a:endParaRPr lang="sl-SI" sz="2200"/>
          </a:p>
        </p:txBody>
      </p:sp>
      <p:sp>
        <p:nvSpPr>
          <p:cNvPr id="9" name="TextBox 8"/>
          <p:cNvSpPr txBox="1"/>
          <p:nvPr/>
        </p:nvSpPr>
        <p:spPr>
          <a:xfrm>
            <a:off x="4933865" y="3717032"/>
            <a:ext cx="209820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Running,  cycling</a:t>
            </a:r>
            <a:endParaRPr lang="sl-SI" sz="2200"/>
          </a:p>
        </p:txBody>
      </p:sp>
      <p:sp>
        <p:nvSpPr>
          <p:cNvPr id="10" name="TextBox 9"/>
          <p:cNvSpPr txBox="1"/>
          <p:nvPr/>
        </p:nvSpPr>
        <p:spPr>
          <a:xfrm>
            <a:off x="7524328" y="1340768"/>
            <a:ext cx="1263487" cy="1107996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Average</a:t>
            </a:r>
          </a:p>
          <a:p>
            <a:r>
              <a:rPr lang="sl-SI" sz="2200" smtClean="0"/>
              <a:t>error:</a:t>
            </a:r>
          </a:p>
          <a:p>
            <a:r>
              <a:rPr lang="sl-SI" sz="2200" smtClean="0"/>
              <a:t>0.91 MET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Conclusion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Energy expenditure estimation with  wearable accelerometers using machine learning</a:t>
            </a:r>
          </a:p>
          <a:p>
            <a:r>
              <a:rPr lang="sl-SI" smtClean="0"/>
              <a:t>Study of sensor placements and algorithms</a:t>
            </a:r>
          </a:p>
          <a:p>
            <a:r>
              <a:rPr lang="sl-SI" smtClean="0"/>
              <a:t>Multiple classifiers: error 1.39 → 0.91 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Conclusion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Energy expenditure estimation with  wearable accelerometers using machine learning</a:t>
            </a:r>
          </a:p>
          <a:p>
            <a:r>
              <a:rPr lang="sl-SI" smtClean="0"/>
              <a:t>Study of sensor placements and algorithms</a:t>
            </a:r>
          </a:p>
          <a:p>
            <a:r>
              <a:rPr lang="sl-SI" smtClean="0"/>
              <a:t>Multiple classifiers: error 1.39 → 0.91 MET</a:t>
            </a:r>
          </a:p>
          <a:p>
            <a:endParaRPr lang="sl-SI"/>
          </a:p>
          <a:p>
            <a:r>
              <a:rPr lang="sl-SI" smtClean="0"/>
              <a:t>Cardiologists judged suitable to monitor congestive heart failure patients</a:t>
            </a:r>
          </a:p>
          <a:p>
            <a:r>
              <a:rPr lang="sl-SI" smtClean="0"/>
              <a:t>Other medical and sports applications possible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Activity and movement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sl-SI" b="1" smtClean="0"/>
              <a:t>IF</a:t>
            </a:r>
            <a:r>
              <a:rPr lang="sl-SI" smtClean="0"/>
              <a:t> a</a:t>
            </a:r>
            <a:r>
              <a:rPr lang="en-US" smtClean="0"/>
              <a:t>cceleration </a:t>
            </a:r>
            <a:r>
              <a:rPr lang="sl-SI" smtClean="0"/>
              <a:t>&gt; threshold </a:t>
            </a:r>
            <a:r>
              <a:rPr lang="sl-SI" b="1" smtClean="0"/>
              <a:t>AND</a:t>
            </a:r>
            <a:r>
              <a:rPr lang="sl-SI" smtClean="0"/>
              <a:t> </a:t>
            </a:r>
            <a:r>
              <a:rPr lang="sl-SI" b="1" smtClean="0"/>
              <a:t>AFTERWARDS </a:t>
            </a:r>
            <a:r>
              <a:rPr lang="sl-SI" smtClean="0"/>
              <a:t>recognized (lying </a:t>
            </a:r>
            <a:r>
              <a:rPr lang="sl-SI" b="1" smtClean="0"/>
              <a:t>OR</a:t>
            </a:r>
            <a:r>
              <a:rPr lang="sl-SI" smtClean="0"/>
              <a:t> on all fours </a:t>
            </a:r>
            <a:r>
              <a:rPr lang="sl-SI" b="1" smtClean="0"/>
              <a:t>OR</a:t>
            </a:r>
            <a:r>
              <a:rPr lang="sl-SI" smtClean="0"/>
              <a:t> sitting on the ground) for 10 seconds </a:t>
            </a:r>
            <a:r>
              <a:rPr lang="sl-SI" b="1" smtClean="0"/>
              <a:t>AND</a:t>
            </a:r>
            <a:r>
              <a:rPr lang="sl-SI" smtClean="0"/>
              <a:t> user immobile </a:t>
            </a:r>
            <a:r>
              <a:rPr lang="sl-SI" b="1" smtClean="0"/>
              <a:t>THEN</a:t>
            </a:r>
            <a:r>
              <a:rPr lang="sl-SI" smtClean="0"/>
              <a:t> fall</a:t>
            </a:r>
          </a:p>
          <a:p>
            <a:pPr lvl="0">
              <a:defRPr/>
            </a:pPr>
            <a:r>
              <a:rPr lang="sl-SI" smtClean="0"/>
              <a:t>Immobile = </a:t>
            </a:r>
            <a:r>
              <a:rPr lang="sl-SI" i="1" smtClean="0"/>
              <a:t>s</a:t>
            </a:r>
            <a:r>
              <a:rPr lang="sl-SI" smtClean="0"/>
              <a:t> &lt; threshold</a:t>
            </a:r>
          </a:p>
          <a:p>
            <a:pPr lvl="0">
              <a:defRPr/>
            </a:pPr>
            <a:endParaRPr lang="sl-SI" smtClean="0"/>
          </a:p>
          <a:p>
            <a:pPr lvl="0">
              <a:defRPr/>
            </a:pPr>
            <a:endParaRPr lang="sl-SI" smtClean="0"/>
          </a:p>
          <a:p>
            <a:pPr lvl="0">
              <a:defRPr/>
            </a:pPr>
            <a:r>
              <a:rPr lang="sl-SI" smtClean="0"/>
              <a:t>Can skip some activities or movement or switch conjunction/disjunction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077072"/>
            <a:ext cx="2537396" cy="7863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Fall detection with accelerometers</a:t>
            </a:r>
          </a:p>
          <a:p>
            <a:r>
              <a:rPr lang="sl-SI" smtClean="0">
                <a:solidFill>
                  <a:srgbClr val="0000FF"/>
                </a:solidFill>
              </a:rPr>
              <a:t>Fall detection with location sensors</a:t>
            </a:r>
          </a:p>
          <a:p>
            <a:r>
              <a:rPr lang="sl-SI" smtClean="0"/>
              <a:t>Fall detection with both sensor types</a:t>
            </a:r>
          </a:p>
          <a:p>
            <a:r>
              <a:rPr lang="sl-SI" smtClean="0"/>
              <a:t>Human energy expenditure estimation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Fall detection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23728" y="1475492"/>
            <a:ext cx="1152128" cy="513348"/>
          </a:xfrm>
          <a:prstGeom prst="rect">
            <a:avLst/>
          </a:prstGeom>
          <a:solidFill>
            <a:srgbClr val="DCD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smtClean="0">
                <a:solidFill>
                  <a:schemeClr val="tx1"/>
                </a:solidFill>
              </a:rPr>
              <a:t>Sensors</a:t>
            </a:r>
            <a:endParaRPr lang="sl-SI" sz="200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91680" y="2411596"/>
            <a:ext cx="2016224" cy="513348"/>
          </a:xfrm>
          <a:prstGeom prst="rect">
            <a:avLst/>
          </a:prstGeom>
          <a:solidFill>
            <a:srgbClr val="DCD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smtClean="0">
                <a:solidFill>
                  <a:schemeClr val="tx1"/>
                </a:solidFill>
              </a:rPr>
              <a:t>Preprocessing</a:t>
            </a:r>
            <a:endParaRPr lang="sl-SI" sz="200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35696" y="3347700"/>
            <a:ext cx="1728192" cy="648072"/>
          </a:xfrm>
          <a:prstGeom prst="rect">
            <a:avLst/>
          </a:prstGeom>
          <a:solidFill>
            <a:srgbClr val="DCD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smtClean="0">
                <a:solidFill>
                  <a:schemeClr val="tx1"/>
                </a:solidFill>
              </a:rPr>
              <a:t>Activity recogntion</a:t>
            </a:r>
            <a:endParaRPr lang="sl-SI" sz="200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3568" y="4643844"/>
            <a:ext cx="1728192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smtClean="0">
                <a:solidFill>
                  <a:schemeClr val="tx1"/>
                </a:solidFill>
              </a:rPr>
              <a:t>Detection of unusual behavior</a:t>
            </a:r>
            <a:endParaRPr lang="sl-SI" sz="200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03848" y="4643844"/>
            <a:ext cx="1296144" cy="648072"/>
          </a:xfrm>
          <a:prstGeom prst="rect">
            <a:avLst/>
          </a:prstGeom>
          <a:solidFill>
            <a:srgbClr val="DCDC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smtClean="0">
                <a:solidFill>
                  <a:schemeClr val="tx1"/>
                </a:solidFill>
              </a:rPr>
              <a:t>Fall detection</a:t>
            </a:r>
            <a:endParaRPr lang="sl-SI" sz="200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24128" y="4005064"/>
            <a:ext cx="1728192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smtClean="0">
                <a:solidFill>
                  <a:schemeClr val="tx1"/>
                </a:solidFill>
              </a:rPr>
              <a:t>User interface</a:t>
            </a:r>
            <a:endParaRPr lang="sl-SI" sz="200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4" idx="2"/>
            <a:endCxn id="35" idx="0"/>
          </p:cNvCxnSpPr>
          <p:nvPr/>
        </p:nvCxnSpPr>
        <p:spPr>
          <a:xfrm>
            <a:off x="2699792" y="1988840"/>
            <a:ext cx="0" cy="4227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5" idx="2"/>
            <a:endCxn id="38" idx="0"/>
          </p:cNvCxnSpPr>
          <p:nvPr/>
        </p:nvCxnSpPr>
        <p:spPr>
          <a:xfrm>
            <a:off x="2699792" y="2924944"/>
            <a:ext cx="0" cy="4227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16"/>
          <p:cNvCxnSpPr>
            <a:stCxn id="38" idx="2"/>
            <a:endCxn id="40" idx="0"/>
          </p:cNvCxnSpPr>
          <p:nvPr/>
        </p:nvCxnSpPr>
        <p:spPr>
          <a:xfrm rot="16200000" flipH="1">
            <a:off x="2951820" y="3743744"/>
            <a:ext cx="648072" cy="115212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19"/>
          <p:cNvCxnSpPr>
            <a:stCxn id="38" idx="2"/>
            <a:endCxn id="39" idx="0"/>
          </p:cNvCxnSpPr>
          <p:nvPr/>
        </p:nvCxnSpPr>
        <p:spPr>
          <a:xfrm rot="5400000">
            <a:off x="1799692" y="3743744"/>
            <a:ext cx="648072" cy="115212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23"/>
          <p:cNvCxnSpPr>
            <a:stCxn id="40" idx="2"/>
            <a:endCxn id="41" idx="2"/>
          </p:cNvCxnSpPr>
          <p:nvPr/>
        </p:nvCxnSpPr>
        <p:spPr>
          <a:xfrm rot="5400000" flipH="1" flipV="1">
            <a:off x="4828674" y="3532366"/>
            <a:ext cx="782796" cy="2736304"/>
          </a:xfrm>
          <a:prstGeom prst="bentConnector3">
            <a:avLst>
              <a:gd name="adj1" fmla="val -29203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16016" y="557994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mtClean="0"/>
              <a:t>Alarm</a:t>
            </a:r>
            <a:endParaRPr lang="sl-SI"/>
          </a:p>
        </p:txBody>
      </p:sp>
      <p:cxnSp>
        <p:nvCxnSpPr>
          <p:cNvPr id="48" name="Elbow Connector 47"/>
          <p:cNvCxnSpPr>
            <a:stCxn id="39" idx="2"/>
            <a:endCxn id="41" idx="2"/>
          </p:cNvCxnSpPr>
          <p:nvPr/>
        </p:nvCxnSpPr>
        <p:spPr>
          <a:xfrm rot="5400000" flipH="1" flipV="1">
            <a:off x="3532530" y="2524254"/>
            <a:ext cx="1070828" cy="5040560"/>
          </a:xfrm>
          <a:prstGeom prst="bentConnector3">
            <a:avLst>
              <a:gd name="adj1" fmla="val -79292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19672" y="6011996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mtClean="0"/>
              <a:t>Warning</a:t>
            </a:r>
            <a:endParaRPr lang="sl-SI"/>
          </a:p>
        </p:txBody>
      </p:sp>
      <p:cxnSp>
        <p:nvCxnSpPr>
          <p:cNvPr id="50" name="Straight Arrow Connector 16"/>
          <p:cNvCxnSpPr>
            <a:stCxn id="41" idx="1"/>
            <a:endCxn id="40" idx="3"/>
          </p:cNvCxnSpPr>
          <p:nvPr/>
        </p:nvCxnSpPr>
        <p:spPr>
          <a:xfrm rot="10800000" flipV="1">
            <a:off x="4499992" y="4257092"/>
            <a:ext cx="1224136" cy="710788"/>
          </a:xfrm>
          <a:prstGeom prst="bentConnector3">
            <a:avLst>
              <a:gd name="adj1" fmla="val 30436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16"/>
          <p:cNvCxnSpPr>
            <a:stCxn id="41" idx="1"/>
            <a:endCxn id="38" idx="3"/>
          </p:cNvCxnSpPr>
          <p:nvPr/>
        </p:nvCxnSpPr>
        <p:spPr>
          <a:xfrm rot="10800000">
            <a:off x="3563888" y="3671736"/>
            <a:ext cx="2160240" cy="585356"/>
          </a:xfrm>
          <a:prstGeom prst="bentConnector3">
            <a:avLst>
              <a:gd name="adj1" fmla="val 17246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16200000">
            <a:off x="4512989" y="4133658"/>
            <a:ext cx="133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mtClean="0"/>
              <a:t>Initialization</a:t>
            </a:r>
            <a:endParaRPr lang="sl-SI"/>
          </a:p>
        </p:txBody>
      </p:sp>
      <p:sp>
        <p:nvSpPr>
          <p:cNvPr id="53" name="TextBox 52"/>
          <p:cNvSpPr txBox="1"/>
          <p:nvPr/>
        </p:nvSpPr>
        <p:spPr>
          <a:xfrm>
            <a:off x="4655056" y="5003884"/>
            <a:ext cx="1244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mtClean="0"/>
              <a:t>False alarm</a:t>
            </a:r>
            <a:endParaRPr lang="sl-SI"/>
          </a:p>
        </p:txBody>
      </p:sp>
      <p:sp>
        <p:nvSpPr>
          <p:cNvPr id="54" name="Rectangle 53"/>
          <p:cNvSpPr/>
          <p:nvPr/>
        </p:nvSpPr>
        <p:spPr>
          <a:xfrm>
            <a:off x="3203848" y="4653136"/>
            <a:ext cx="1296144" cy="648072"/>
          </a:xfrm>
          <a:prstGeom prst="rect">
            <a:avLst/>
          </a:prstGeom>
          <a:solidFill>
            <a:srgbClr val="DCDCFF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000">
              <a:solidFill>
                <a:schemeClr val="tx1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2228393" y="3540359"/>
            <a:ext cx="3240360" cy="2736304"/>
            <a:chOff x="5364088" y="1196752"/>
            <a:chExt cx="3240360" cy="2736304"/>
          </a:xfrm>
        </p:grpSpPr>
        <p:sp>
          <p:nvSpPr>
            <p:cNvPr id="56" name="Rectangle 55"/>
            <p:cNvSpPr/>
            <p:nvPr/>
          </p:nvSpPr>
          <p:spPr>
            <a:xfrm>
              <a:off x="5364088" y="1559496"/>
              <a:ext cx="3240360" cy="2157536"/>
            </a:xfrm>
            <a:prstGeom prst="rect">
              <a:avLst/>
            </a:prstGeom>
            <a:solidFill>
              <a:srgbClr val="DCDCFF"/>
            </a:solidFill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 sz="200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580112" y="1991544"/>
              <a:ext cx="1224136" cy="6480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000" smtClean="0">
                  <a:solidFill>
                    <a:schemeClr val="tx1"/>
                  </a:solidFill>
                </a:rPr>
                <a:t>Machine learning</a:t>
              </a:r>
              <a:endParaRPr lang="sl-SI" sz="200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64288" y="1991544"/>
              <a:ext cx="1215752" cy="6480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000" smtClean="0">
                  <a:solidFill>
                    <a:schemeClr val="tx1"/>
                  </a:solidFill>
                </a:rPr>
                <a:t>Expert rules</a:t>
              </a:r>
              <a:endParaRPr lang="sl-SI" sz="200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372200" y="3071664"/>
              <a:ext cx="1224136" cy="4735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000" smtClean="0">
                  <a:solidFill>
                    <a:schemeClr val="tx1"/>
                  </a:solidFill>
                </a:rPr>
                <a:t>Merging</a:t>
              </a:r>
              <a:endParaRPr lang="sl-SI" sz="2000">
                <a:solidFill>
                  <a:schemeClr val="tx1"/>
                </a:solidFill>
              </a:endParaRPr>
            </a:p>
          </p:txBody>
        </p:sp>
        <p:cxnSp>
          <p:nvCxnSpPr>
            <p:cNvPr id="60" name="Shape 29"/>
            <p:cNvCxnSpPr>
              <a:endCxn id="57" idx="0"/>
            </p:cNvCxnSpPr>
            <p:nvPr/>
          </p:nvCxnSpPr>
          <p:spPr>
            <a:xfrm rot="5400000">
              <a:off x="6190363" y="1198569"/>
              <a:ext cx="794792" cy="791158"/>
            </a:xfrm>
            <a:prstGeom prst="bentConnector3">
              <a:avLst>
                <a:gd name="adj1" fmla="val 71872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hape 29"/>
            <p:cNvCxnSpPr>
              <a:endCxn id="58" idx="0"/>
            </p:cNvCxnSpPr>
            <p:nvPr/>
          </p:nvCxnSpPr>
          <p:spPr>
            <a:xfrm rot="16200000" flipH="1">
              <a:off x="6981546" y="1200925"/>
              <a:ext cx="792411" cy="788826"/>
            </a:xfrm>
            <a:prstGeom prst="bentConnector3">
              <a:avLst>
                <a:gd name="adj1" fmla="val 71637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57" idx="2"/>
              <a:endCxn id="59" idx="0"/>
            </p:cNvCxnSpPr>
            <p:nvPr/>
          </p:nvCxnSpPr>
          <p:spPr>
            <a:xfrm rot="16200000" flipH="1">
              <a:off x="6372200" y="2459596"/>
              <a:ext cx="432048" cy="79208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stCxn id="58" idx="2"/>
              <a:endCxn id="59" idx="0"/>
            </p:cNvCxnSpPr>
            <p:nvPr/>
          </p:nvCxnSpPr>
          <p:spPr>
            <a:xfrm rot="5400000">
              <a:off x="7162192" y="2461692"/>
              <a:ext cx="432048" cy="78789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9" idx="2"/>
            </p:cNvCxnSpPr>
            <p:nvPr/>
          </p:nvCxnSpPr>
          <p:spPr>
            <a:xfrm rot="16200000" flipH="1">
              <a:off x="6790747" y="3738741"/>
              <a:ext cx="387836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54"/>
                                        </p:tgtEl>
                                      </p:cBhvr>
                                      <p:by x="24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</p:cBhvr>
                                      <p:by x="100000" y="3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8" grpId="0" animBg="1"/>
      <p:bldP spid="39" grpId="0" animBg="1"/>
      <p:bldP spid="41" grpId="0" animBg="1"/>
      <p:bldP spid="49" grpId="0"/>
      <p:bldP spid="52" grpId="0"/>
      <p:bldP spid="53" grpId="0"/>
      <p:bldP spid="54" grpId="0" animBg="1"/>
      <p:bldP spid="54" grpId="1" animBg="1"/>
      <p:bldP spid="54" grpId="2" animBg="1"/>
      <p:bldP spid="54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smtClean="0"/>
              <a:t>Attributes:</a:t>
            </a:r>
          </a:p>
          <a:p>
            <a:pPr lvl="1"/>
            <a:r>
              <a:rPr lang="sl-SI" smtClean="0"/>
              <a:t>Percentages of activities in the last 5, 7.5 and 10 seconds (fall is detected after 10 seconds of lying)</a:t>
            </a:r>
          </a:p>
          <a:p>
            <a:pPr lvl="1"/>
            <a:r>
              <a:rPr lang="sl-SI" smtClean="0"/>
              <a:t>The time of last recognized falling</a:t>
            </a:r>
          </a:p>
          <a:p>
            <a:pPr lvl="1"/>
            <a:r>
              <a:rPr lang="sl-SI" smtClean="0"/>
              <a:t>Is the user in bed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1621</Words>
  <Application>Microsoft Office PowerPoint</Application>
  <PresentationFormat>On-screen Show (4:3)</PresentationFormat>
  <Paragraphs>452</Paragraphs>
  <Slides>59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Equation</vt:lpstr>
      <vt:lpstr>Additional tasks  related to activity recogntion</vt:lpstr>
      <vt:lpstr>Outline</vt:lpstr>
      <vt:lpstr>Outline</vt:lpstr>
      <vt:lpstr>Acceleration threshold</vt:lpstr>
      <vt:lpstr>Orientation</vt:lpstr>
      <vt:lpstr>Activity and movement</vt:lpstr>
      <vt:lpstr>Outline</vt:lpstr>
      <vt:lpstr>Fall detection</vt:lpstr>
      <vt:lpstr>Machine learning</vt:lpstr>
      <vt:lpstr>Machine learning</vt:lpstr>
      <vt:lpstr>Expert rules</vt:lpstr>
      <vt:lpstr>Expert rules</vt:lpstr>
      <vt:lpstr>Expert rules</vt:lpstr>
      <vt:lpstr>Expert rules</vt:lpstr>
      <vt:lpstr>Merging</vt:lpstr>
      <vt:lpstr>Outline</vt:lpstr>
      <vt:lpstr>Accelerometers + location sensors</vt:lpstr>
      <vt:lpstr>Experimental results – activity recogntion</vt:lpstr>
      <vt:lpstr>Experimental results – fall detection</vt:lpstr>
      <vt:lpstr>Outline</vt:lpstr>
      <vt:lpstr>Introduction</vt:lpstr>
      <vt:lpstr>Introduction</vt:lpstr>
      <vt:lpstr>Direct calorimetry</vt:lpstr>
      <vt:lpstr>Indirect calorimetry</vt:lpstr>
      <vt:lpstr>Doubly labeled water</vt:lpstr>
      <vt:lpstr>Diary</vt:lpstr>
      <vt:lpstr>Comparison of the approaches</vt:lpstr>
      <vt:lpstr>Comparison of the approaches</vt:lpstr>
      <vt:lpstr>Comparison of the approaches</vt:lpstr>
      <vt:lpstr>Comparison of the approaches</vt:lpstr>
      <vt:lpstr>Comparison of the approaches</vt:lpstr>
      <vt:lpstr>Hardware</vt:lpstr>
      <vt:lpstr>Hardware</vt:lpstr>
      <vt:lpstr>Hardware</vt:lpstr>
      <vt:lpstr>Training/test data</vt:lpstr>
      <vt:lpstr>Training/test data</vt:lpstr>
      <vt:lpstr>Machine learning procedure</vt:lpstr>
      <vt:lpstr>Machine learning procedure</vt:lpstr>
      <vt:lpstr>Machine learning procedure</vt:lpstr>
      <vt:lpstr>Machine learning procedure</vt:lpstr>
      <vt:lpstr>Machine learning procedure</vt:lpstr>
      <vt:lpstr>Machine learning procedure</vt:lpstr>
      <vt:lpstr>Machine learning procedure</vt:lpstr>
      <vt:lpstr>Machine learning procedure</vt:lpstr>
      <vt:lpstr>Features for activity recognition</vt:lpstr>
      <vt:lpstr>Features for energy expenditure est.</vt:lpstr>
      <vt:lpstr>Features for energy expenditure est.</vt:lpstr>
      <vt:lpstr>Features for energy expenditure est.</vt:lpstr>
      <vt:lpstr>Features for energy expenditure est.</vt:lpstr>
      <vt:lpstr>Sensor placement and algorithm</vt:lpstr>
      <vt:lpstr>Sensor placement and algorithm</vt:lpstr>
      <vt:lpstr>Estimated vs. true energy</vt:lpstr>
      <vt:lpstr>Estimated vs. true energy</vt:lpstr>
      <vt:lpstr>Estimated vs. true energy</vt:lpstr>
      <vt:lpstr>Multiple classifiers</vt:lpstr>
      <vt:lpstr>Multiple classifiers</vt:lpstr>
      <vt:lpstr>Estimated vs. true energy, multiple cl.</vt:lpstr>
      <vt:lpstr>Conclusion</vt:lpstr>
      <vt:lpstr>Conclusion</vt:lpstr>
    </vt:vector>
  </TitlesOfParts>
  <Company>IJS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recognition with  wearable accelerometers</dc:title>
  <dc:creator>Mitja Luštrek</dc:creator>
  <cp:lastModifiedBy>Mitja Luštrek</cp:lastModifiedBy>
  <cp:revision>26</cp:revision>
  <dcterms:created xsi:type="dcterms:W3CDTF">2012-11-07T17:19:35Z</dcterms:created>
  <dcterms:modified xsi:type="dcterms:W3CDTF">2012-11-13T10:38:09Z</dcterms:modified>
</cp:coreProperties>
</file>