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5" r:id="rId7"/>
    <p:sldId id="261" r:id="rId8"/>
    <p:sldId id="266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state of the Integrated Information Theory, its boundary cases and the question of ‘Phi-conscious’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Tine Kolenik, Matjaž Gams</a:t>
            </a:r>
          </a:p>
          <a:p>
            <a:r>
              <a:rPr lang="sl-SI" dirty="0"/>
              <a:t>Department of intelligent systems, Jozef Stefan Institute, Ljubljana, Slovenia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73" y="4722085"/>
            <a:ext cx="2907792" cy="2055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20" y="5210017"/>
            <a:ext cx="33528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dirty="0"/>
              <a:t>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Contribution of this work: </a:t>
            </a:r>
            <a:r>
              <a:rPr lang="en-US" dirty="0" err="1" smtClean="0"/>
              <a:t>speculat</a:t>
            </a:r>
            <a:r>
              <a:rPr lang="sl-SI" dirty="0" smtClean="0"/>
              <a:t>ion</a:t>
            </a:r>
            <a:r>
              <a:rPr lang="en-US" dirty="0" smtClean="0"/>
              <a:t> </a:t>
            </a:r>
            <a:r>
              <a:rPr lang="en-US" dirty="0"/>
              <a:t>on whether AI </a:t>
            </a:r>
            <a:r>
              <a:rPr lang="en-US" dirty="0" smtClean="0"/>
              <a:t>is </a:t>
            </a:r>
            <a:r>
              <a:rPr lang="en-US" dirty="0"/>
              <a:t>Phi-conscious or </a:t>
            </a:r>
            <a:r>
              <a:rPr lang="en-US" dirty="0" smtClean="0"/>
              <a:t>not</a:t>
            </a: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speculate about consciousness on various types of </a:t>
            </a:r>
            <a:r>
              <a:rPr lang="en-US" dirty="0" smtClean="0"/>
              <a:t>AI </a:t>
            </a:r>
            <a:r>
              <a:rPr lang="en-US" dirty="0"/>
              <a:t>and hypothesize that combining different types brings us closer to Phi-conscious </a:t>
            </a:r>
            <a:r>
              <a:rPr lang="en-US" dirty="0" smtClean="0"/>
              <a:t>AI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ym typeface="Wingdings" panose="05000000000000000000" pitchFamily="2" charset="2"/>
              </a:rPr>
              <a:t>CONFIRMED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Future work: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sym typeface="Wingdings" panose="05000000000000000000" pitchFamily="2" charset="2"/>
              </a:rPr>
              <a:t>Using AI methods as heuristics to shorten the time for calculating Phi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sym typeface="Wingdings" panose="05000000000000000000" pitchFamily="2" charset="2"/>
              </a:rPr>
              <a:t>Confirming our hypothesis by calculating Phi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>
                <a:sym typeface="Wingdings" panose="05000000000000000000" pitchFamily="2" charset="2"/>
              </a:rPr>
              <a:t>Calculating Phi for various machine and AI setups (e.g. two recurrently connected Turing machines‘ Phi vs two individual Turing machines‘ Phi)</a:t>
            </a:r>
          </a:p>
        </p:txBody>
      </p:sp>
    </p:spTree>
    <p:extLst>
      <p:ext uri="{BB962C8B-B14F-4D97-AF65-F5344CB8AC3E}">
        <p14:creationId xmlns:p14="http://schemas.microsoft.com/office/powerpoint/2010/main" val="60391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200"/>
              </a:spcBef>
            </a:pPr>
            <a:r>
              <a:rPr lang="en-US" dirty="0"/>
              <a:t>[1</a:t>
            </a:r>
            <a:r>
              <a:rPr lang="en-US" dirty="0" smtClean="0"/>
              <a:t>] Hawkins</a:t>
            </a:r>
            <a:r>
              <a:rPr lang="en-US" dirty="0"/>
              <a:t>, S. L. 2011. William James, Gustav Fechner, and Early Psychophysics. Front. Physiol. 2, 68 (2011). DOI= 10.3389/fphys.2011.00068.</a:t>
            </a:r>
          </a:p>
          <a:p>
            <a:pPr>
              <a:spcBef>
                <a:spcPts val="200"/>
              </a:spcBef>
            </a:pPr>
            <a:r>
              <a:rPr lang="en-US" dirty="0"/>
              <a:t>[2</a:t>
            </a:r>
            <a:r>
              <a:rPr lang="en-US" dirty="0" smtClean="0"/>
              <a:t>] Chalmers</a:t>
            </a:r>
            <a:r>
              <a:rPr lang="en-US" dirty="0"/>
              <a:t>, D. 1996. The Conscious Mind: In Search of a Fundamental Theory. Oxford University Press, Oxford.</a:t>
            </a:r>
          </a:p>
          <a:p>
            <a:pPr>
              <a:spcBef>
                <a:spcPts val="200"/>
              </a:spcBef>
            </a:pPr>
            <a:r>
              <a:rPr lang="en-US" dirty="0"/>
              <a:t>[3</a:t>
            </a:r>
            <a:r>
              <a:rPr lang="en-US" dirty="0" smtClean="0"/>
              <a:t>] Robinson</a:t>
            </a:r>
            <a:r>
              <a:rPr lang="en-US" dirty="0"/>
              <a:t>, R. 2009. Exploring the "Global Workspace" of Consciousness. </a:t>
            </a:r>
            <a:r>
              <a:rPr lang="en-US" dirty="0" err="1"/>
              <a:t>PLoS</a:t>
            </a:r>
            <a:r>
              <a:rPr lang="en-US" dirty="0"/>
              <a:t> Biol. 7, 3 (2009), e1000066. DOI= 10.1371/journal.pbio.1000066.</a:t>
            </a:r>
          </a:p>
          <a:p>
            <a:pPr>
              <a:spcBef>
                <a:spcPts val="200"/>
              </a:spcBef>
            </a:pPr>
            <a:r>
              <a:rPr lang="en-US" dirty="0"/>
              <a:t>[4</a:t>
            </a:r>
            <a:r>
              <a:rPr lang="en-US" dirty="0" smtClean="0"/>
              <a:t>] Dennett</a:t>
            </a:r>
            <a:r>
              <a:rPr lang="en-US" dirty="0"/>
              <a:t>, D. C. 1991. Consciousness Explained. Little, Brown &amp; Co, Boston, MA.</a:t>
            </a:r>
          </a:p>
          <a:p>
            <a:pPr>
              <a:spcBef>
                <a:spcPts val="200"/>
              </a:spcBef>
            </a:pPr>
            <a:r>
              <a:rPr lang="en-US" dirty="0"/>
              <a:t>[5</a:t>
            </a:r>
            <a:r>
              <a:rPr lang="en-US" dirty="0" smtClean="0"/>
              <a:t>] Clark</a:t>
            </a:r>
            <a:r>
              <a:rPr lang="en-US" dirty="0"/>
              <a:t>, A. 2013. Whatever next? Predictive brains, situated agents, and the future of cognitive science. </a:t>
            </a:r>
            <a:r>
              <a:rPr lang="en-US" dirty="0" err="1"/>
              <a:t>Behav</a:t>
            </a:r>
            <a:r>
              <a:rPr lang="en-US" dirty="0"/>
              <a:t>. Brain Sci. 36 (2013), 181-204. DOI= 10.1017/S0140525X12000477.</a:t>
            </a:r>
          </a:p>
          <a:p>
            <a:pPr>
              <a:spcBef>
                <a:spcPts val="200"/>
              </a:spcBef>
            </a:pPr>
            <a:r>
              <a:rPr lang="en-US" dirty="0"/>
              <a:t>[6</a:t>
            </a:r>
            <a:r>
              <a:rPr lang="en-US" dirty="0" smtClean="0"/>
              <a:t>] </a:t>
            </a:r>
            <a:r>
              <a:rPr lang="en-US" dirty="0" err="1" smtClean="0"/>
              <a:t>Atmanspacher</a:t>
            </a:r>
            <a:r>
              <a:rPr lang="en-US" dirty="0"/>
              <a:t>, H. 2019. Quantum Approaches to Consciousness. The Stanford Encyclopedia of Philosophy, (2019).</a:t>
            </a:r>
          </a:p>
          <a:p>
            <a:pPr>
              <a:spcBef>
                <a:spcPts val="200"/>
              </a:spcBef>
            </a:pPr>
            <a:r>
              <a:rPr lang="en-US" dirty="0"/>
              <a:t>[7</a:t>
            </a:r>
            <a:r>
              <a:rPr lang="en-US" dirty="0" smtClean="0"/>
              <a:t>] </a:t>
            </a:r>
            <a:r>
              <a:rPr lang="en-US" dirty="0" err="1" smtClean="0"/>
              <a:t>Tononi</a:t>
            </a:r>
            <a:r>
              <a:rPr lang="en-US" dirty="0"/>
              <a:t>, G., </a:t>
            </a:r>
            <a:r>
              <a:rPr lang="en-US" dirty="0" err="1"/>
              <a:t>Boly</a:t>
            </a:r>
            <a:r>
              <a:rPr lang="en-US" dirty="0"/>
              <a:t>, M., </a:t>
            </a:r>
            <a:r>
              <a:rPr lang="en-US" dirty="0" err="1"/>
              <a:t>Massimini</a:t>
            </a:r>
            <a:r>
              <a:rPr lang="en-US" dirty="0"/>
              <a:t>, M., and Koch, C. 2016. Integrated information theory: from consciousness to its physical substrate. Nat. Rev. </a:t>
            </a:r>
            <a:r>
              <a:rPr lang="en-US" dirty="0" err="1"/>
              <a:t>Neurosci</a:t>
            </a:r>
            <a:r>
              <a:rPr lang="en-US" dirty="0"/>
              <a:t>. 17, 7 (2016), 450-461. </a:t>
            </a:r>
            <a:r>
              <a:rPr lang="en-US" dirty="0" smtClean="0"/>
              <a:t>DOI= 10.1038/nrn.2016.44.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[8] </a:t>
            </a:r>
            <a:r>
              <a:rPr lang="en-US" dirty="0" err="1" smtClean="0"/>
              <a:t>Gennaro</a:t>
            </a:r>
            <a:r>
              <a:rPr lang="en-US" dirty="0" smtClean="0"/>
              <a:t>, R. J. 2018. Consciousness. Springer, Cham.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[</a:t>
            </a:r>
            <a:r>
              <a:rPr lang="en-US" dirty="0"/>
              <a:t>9</a:t>
            </a:r>
            <a:r>
              <a:rPr lang="en-US" dirty="0" smtClean="0"/>
              <a:t>] </a:t>
            </a:r>
            <a:r>
              <a:rPr lang="en-US" dirty="0" err="1" smtClean="0"/>
              <a:t>Tononi</a:t>
            </a:r>
            <a:r>
              <a:rPr lang="en-US" dirty="0"/>
              <a:t>, G. 2008. Consciousness as Integrated Information: a Provisional Manifesto. The Biological Bulletin. 215, 3 (2008), 216-242. DOI= 10.2307/25470707.</a:t>
            </a:r>
          </a:p>
          <a:p>
            <a:pPr>
              <a:spcBef>
                <a:spcPts val="200"/>
              </a:spcBef>
            </a:pPr>
            <a:r>
              <a:rPr lang="en-US" dirty="0"/>
              <a:t>[10</a:t>
            </a:r>
            <a:r>
              <a:rPr lang="en-US" dirty="0" smtClean="0"/>
              <a:t>] Alter</a:t>
            </a:r>
            <a:r>
              <a:rPr lang="en-US" dirty="0"/>
              <a:t>, T. and </a:t>
            </a:r>
            <a:r>
              <a:rPr lang="en-US" dirty="0" err="1"/>
              <a:t>Nagasawa</a:t>
            </a:r>
            <a:r>
              <a:rPr lang="en-US" dirty="0"/>
              <a:t>, Y. 2015. Consciousness in the Physical World: Perspectives on </a:t>
            </a:r>
            <a:r>
              <a:rPr lang="en-US" dirty="0" err="1"/>
              <a:t>Russellian</a:t>
            </a:r>
            <a:r>
              <a:rPr lang="en-US" dirty="0"/>
              <a:t> Monism. Oxford University Press, Oxford.</a:t>
            </a:r>
          </a:p>
          <a:p>
            <a:pPr>
              <a:spcBef>
                <a:spcPts val="200"/>
              </a:spcBef>
            </a:pPr>
            <a:r>
              <a:rPr lang="en-US" dirty="0"/>
              <a:t>[11</a:t>
            </a:r>
            <a:r>
              <a:rPr lang="en-US" dirty="0" smtClean="0"/>
              <a:t>] </a:t>
            </a:r>
            <a:r>
              <a:rPr lang="en-US" dirty="0" err="1" smtClean="0"/>
              <a:t>Tononi</a:t>
            </a:r>
            <a:r>
              <a:rPr lang="en-US" dirty="0"/>
              <a:t>, G. and Koch, C. 2015. Consciousness: here, there and everywhere? Phil. Trans. R. Soc. B. 370 (2015). DOI= 10.1098/rstb.2014.0167.</a:t>
            </a:r>
          </a:p>
          <a:p>
            <a:pPr>
              <a:spcBef>
                <a:spcPts val="200"/>
              </a:spcBef>
            </a:pPr>
            <a:r>
              <a:rPr lang="en-US" dirty="0"/>
              <a:t>[12</a:t>
            </a:r>
            <a:r>
              <a:rPr lang="en-US" dirty="0" smtClean="0"/>
              <a:t>] Gams</a:t>
            </a:r>
            <a:r>
              <a:rPr lang="en-US" dirty="0"/>
              <a:t>, M. 2015. </a:t>
            </a:r>
            <a:r>
              <a:rPr lang="en-US" dirty="0" err="1"/>
              <a:t>Kochove</a:t>
            </a:r>
            <a:r>
              <a:rPr lang="en-US" dirty="0"/>
              <a:t> </a:t>
            </a:r>
            <a:r>
              <a:rPr lang="en-US" dirty="0" err="1"/>
              <a:t>meritve</a:t>
            </a:r>
            <a:r>
              <a:rPr lang="en-US" dirty="0"/>
              <a:t> </a:t>
            </a:r>
            <a:r>
              <a:rPr lang="en-US" dirty="0" err="1"/>
              <a:t>zavesti</a:t>
            </a:r>
            <a:r>
              <a:rPr lang="en-US" dirty="0"/>
              <a:t>. In Cognitive science: proceedings of the 18th International Multiconference Information Society – IS 2015 (Ljubljana, Slovenia, October 8-9, 2015). </a:t>
            </a:r>
            <a:r>
              <a:rPr lang="en-US" dirty="0" err="1"/>
              <a:t>Jožef</a:t>
            </a:r>
            <a:r>
              <a:rPr lang="en-US" dirty="0"/>
              <a:t> Stefan Institute, 11-14.</a:t>
            </a:r>
          </a:p>
          <a:p>
            <a:pPr>
              <a:spcBef>
                <a:spcPts val="200"/>
              </a:spcBef>
            </a:pPr>
            <a:r>
              <a:rPr lang="en-US" dirty="0"/>
              <a:t>[13</a:t>
            </a:r>
            <a:r>
              <a:rPr lang="en-US" dirty="0" smtClean="0"/>
              <a:t>] </a:t>
            </a:r>
            <a:r>
              <a:rPr lang="en-US" dirty="0" err="1" smtClean="0"/>
              <a:t>Oizumi</a:t>
            </a:r>
            <a:r>
              <a:rPr lang="en-US" dirty="0"/>
              <a:t>, M., </a:t>
            </a:r>
            <a:r>
              <a:rPr lang="en-US" dirty="0" err="1"/>
              <a:t>Albantakis</a:t>
            </a:r>
            <a:r>
              <a:rPr lang="en-US" dirty="0"/>
              <a:t>, L, and </a:t>
            </a:r>
            <a:r>
              <a:rPr lang="en-US" dirty="0" err="1"/>
              <a:t>Tononi</a:t>
            </a:r>
            <a:r>
              <a:rPr lang="en-US" dirty="0"/>
              <a:t>, G. 2014. From the Phenomenology to the Mechanisms of Consciousness: Integrated Information Theory 3.0.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. Biol. 10, 5 (2014), e1003588. DOI= 10.1371/journal.pcbi.1003588.</a:t>
            </a:r>
          </a:p>
          <a:p>
            <a:pPr>
              <a:spcBef>
                <a:spcPts val="200"/>
              </a:spcBef>
            </a:pPr>
            <a:r>
              <a:rPr lang="en-US" dirty="0"/>
              <a:t>[14</a:t>
            </a:r>
            <a:r>
              <a:rPr lang="en-US" dirty="0" smtClean="0"/>
              <a:t>] </a:t>
            </a:r>
            <a:r>
              <a:rPr lang="en-US" dirty="0" err="1" smtClean="0"/>
              <a:t>Dehaene</a:t>
            </a:r>
            <a:r>
              <a:rPr lang="en-US" dirty="0"/>
              <a:t>, S. 2015. Consciousness and the Brain. Viking, New York.</a:t>
            </a:r>
          </a:p>
          <a:p>
            <a:pPr>
              <a:spcBef>
                <a:spcPts val="200"/>
              </a:spcBef>
            </a:pPr>
            <a:r>
              <a:rPr lang="en-US" dirty="0"/>
              <a:t>[15</a:t>
            </a:r>
            <a:r>
              <a:rPr lang="en-US" dirty="0" smtClean="0"/>
              <a:t>] Bohannon</a:t>
            </a:r>
            <a:r>
              <a:rPr lang="en-US" dirty="0"/>
              <a:t>, J. 2018. A computer program just ranked the most influential brain scientists of the modern era. Retrieved September 11, 2019, from https://www.sciencemag.org/news/2016/11/computer-program-just-ranked-most-influential-brain-scientists-modern-era.</a:t>
            </a:r>
          </a:p>
          <a:p>
            <a:pPr>
              <a:spcBef>
                <a:spcPts val="200"/>
              </a:spcBef>
            </a:pPr>
            <a:r>
              <a:rPr lang="en-US" dirty="0"/>
              <a:t>[16</a:t>
            </a:r>
            <a:r>
              <a:rPr lang="en-US" dirty="0" smtClean="0"/>
              <a:t>] Bayne</a:t>
            </a:r>
            <a:r>
              <a:rPr lang="en-US" dirty="0"/>
              <a:t>, T. 2018. On the axiomatic foundations of the integrated information theory of consciousness. Neuroscience of Consciousness, 2018, 1 (2018), niy007. DOI= 10.1093/</a:t>
            </a:r>
            <a:r>
              <a:rPr lang="en-US" dirty="0" err="1"/>
              <a:t>nc</a:t>
            </a:r>
            <a:r>
              <a:rPr lang="en-US" dirty="0"/>
              <a:t>/niy007.</a:t>
            </a:r>
          </a:p>
          <a:p>
            <a:pPr>
              <a:spcBef>
                <a:spcPts val="200"/>
              </a:spcBef>
            </a:pPr>
            <a:r>
              <a:rPr lang="en-US" dirty="0"/>
              <a:t>[17</a:t>
            </a:r>
            <a:r>
              <a:rPr lang="en-US" dirty="0" smtClean="0"/>
              <a:t>] </a:t>
            </a:r>
            <a:r>
              <a:rPr lang="en-US" dirty="0" err="1" smtClean="0"/>
              <a:t>Mayner</a:t>
            </a:r>
            <a:r>
              <a:rPr lang="en-US" dirty="0"/>
              <a:t>, W. G. P., Marshall, W., </a:t>
            </a:r>
            <a:r>
              <a:rPr lang="en-US" dirty="0" err="1"/>
              <a:t>Albantakis</a:t>
            </a:r>
            <a:r>
              <a:rPr lang="en-US" dirty="0"/>
              <a:t>, L, Findlay, G., </a:t>
            </a:r>
            <a:r>
              <a:rPr lang="en-US" dirty="0" err="1"/>
              <a:t>Marchman</a:t>
            </a:r>
            <a:r>
              <a:rPr lang="en-US" dirty="0"/>
              <a:t>, R., and </a:t>
            </a:r>
            <a:r>
              <a:rPr lang="en-US" dirty="0" err="1"/>
              <a:t>Tononi</a:t>
            </a:r>
            <a:r>
              <a:rPr lang="en-US" dirty="0"/>
              <a:t>, G. 2018. </a:t>
            </a:r>
            <a:r>
              <a:rPr lang="en-US" dirty="0" err="1"/>
              <a:t>PyPhi</a:t>
            </a:r>
            <a:r>
              <a:rPr lang="en-US" dirty="0"/>
              <a:t>: A toolbox for integrated information theory.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err="1"/>
              <a:t>Comput</a:t>
            </a:r>
            <a:r>
              <a:rPr lang="en-US" dirty="0"/>
              <a:t>. Biol. 14, 7 (2018), e1006343. DOI= 10.1371/journal.pcbi.1006343.</a:t>
            </a:r>
          </a:p>
          <a:p>
            <a:pPr>
              <a:spcBef>
                <a:spcPts val="200"/>
              </a:spcBef>
            </a:pPr>
            <a:r>
              <a:rPr lang="en-US" dirty="0"/>
              <a:t>[18</a:t>
            </a:r>
            <a:r>
              <a:rPr lang="en-US" dirty="0" smtClean="0"/>
              <a:t>] Robson</a:t>
            </a:r>
            <a:r>
              <a:rPr lang="en-US" dirty="0"/>
              <a:t>, D. 2019. Are we close to solving the puzzle of consciousness? Retrieved September 11, 2019, from http://www.bbc.com/future/story/20190326-are-we-close-to-solving-the-puzzle-of-consciousness.</a:t>
            </a:r>
          </a:p>
          <a:p>
            <a:pPr>
              <a:spcBef>
                <a:spcPts val="200"/>
              </a:spcBef>
            </a:pPr>
            <a:r>
              <a:rPr lang="en-US" dirty="0"/>
              <a:t>[19</a:t>
            </a:r>
            <a:r>
              <a:rPr lang="en-US" dirty="0" smtClean="0"/>
              <a:t>] Marr</a:t>
            </a:r>
            <a:r>
              <a:rPr lang="en-US" dirty="0"/>
              <a:t>, D. 2010. Vision: A Computational Investigation into the Human Representation and Processing of Visual Information. The MIT Press, Cambridge, MA.</a:t>
            </a:r>
          </a:p>
          <a:p>
            <a:pPr>
              <a:spcBef>
                <a:spcPts val="200"/>
              </a:spcBef>
            </a:pPr>
            <a:r>
              <a:rPr lang="en-US" dirty="0"/>
              <a:t>[20</a:t>
            </a:r>
            <a:r>
              <a:rPr lang="en-US" dirty="0" smtClean="0"/>
              <a:t>] </a:t>
            </a:r>
            <a:r>
              <a:rPr lang="en-US" dirty="0" err="1" smtClean="0"/>
              <a:t>Shoham</a:t>
            </a:r>
            <a:r>
              <a:rPr lang="en-US" dirty="0"/>
              <a:t>, Y. Award for Research Excellence presentation. Invited Lecture. 2019 International Joint Conference on Artificial Intelligence.</a:t>
            </a:r>
          </a:p>
          <a:p>
            <a:pPr>
              <a:spcBef>
                <a:spcPts val="200"/>
              </a:spcBef>
            </a:pPr>
            <a:r>
              <a:rPr lang="en-US" dirty="0"/>
              <a:t>[21</a:t>
            </a:r>
            <a:r>
              <a:rPr lang="en-US" dirty="0" smtClean="0"/>
              <a:t>] Gams</a:t>
            </a:r>
            <a:r>
              <a:rPr lang="en-US" dirty="0"/>
              <a:t>, M. 2001. Weak intelligence: through the principle and paradox of multiple knowledge. Nova Science, Hauppauge, NY.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State of the Integrated Information Theory (IIT)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Outline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Experimental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Integrated Information Theory and artificial intelligence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Hypothesis on AI scoring better on IIT consciousness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Conclusions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1770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950208"/>
            <a:ext cx="10058400" cy="2249424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</a:t>
            </a:r>
            <a:r>
              <a:rPr lang="sl-SI" dirty="0"/>
              <a:t>T</a:t>
            </a:r>
            <a:r>
              <a:rPr lang="en-US" dirty="0" smtClean="0"/>
              <a:t>he </a:t>
            </a:r>
            <a:r>
              <a:rPr lang="en-US" dirty="0"/>
              <a:t>most well received recent </a:t>
            </a:r>
            <a:r>
              <a:rPr lang="en-US" dirty="0" smtClean="0"/>
              <a:t>theories</a:t>
            </a:r>
            <a:r>
              <a:rPr lang="sl-SI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Global Workspace Theory</a:t>
            </a:r>
            <a:endParaRPr lang="sl-S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Multiple Drafts </a:t>
            </a:r>
            <a:r>
              <a:rPr lang="en-US" dirty="0" smtClean="0"/>
              <a:t>Model</a:t>
            </a:r>
            <a:endParaRPr lang="sl-S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predictive </a:t>
            </a:r>
            <a:r>
              <a:rPr lang="en-US" dirty="0"/>
              <a:t>coding </a:t>
            </a:r>
            <a:r>
              <a:rPr lang="en-US" dirty="0" smtClean="0"/>
              <a:t>approaches</a:t>
            </a:r>
            <a:endParaRPr lang="sl-S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quantum </a:t>
            </a:r>
            <a:r>
              <a:rPr lang="en-US" dirty="0"/>
              <a:t>theories of </a:t>
            </a:r>
            <a:r>
              <a:rPr lang="en-US" dirty="0" smtClean="0"/>
              <a:t>consciousness </a:t>
            </a: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</a:t>
            </a:r>
            <a:r>
              <a:rPr lang="en-US" dirty="0"/>
              <a:t>Integrated Information </a:t>
            </a:r>
            <a:r>
              <a:rPr lang="en-US" dirty="0" smtClean="0"/>
              <a:t>Theory</a:t>
            </a:r>
            <a:r>
              <a:rPr lang="sl-SI" dirty="0" smtClean="0"/>
              <a:t> (Giulio Tononi) </a:t>
            </a:r>
            <a:r>
              <a:rPr lang="en-US" dirty="0"/>
              <a:t>described as the most formally </a:t>
            </a:r>
            <a:r>
              <a:rPr lang="en-US" dirty="0" smtClean="0"/>
              <a:t>sound</a:t>
            </a:r>
            <a:r>
              <a:rPr lang="sl-SI" dirty="0" smtClean="0"/>
              <a:t> (useful for AI, scientifically viable)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601" y="1749613"/>
            <a:ext cx="1974943" cy="146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" r="38699"/>
          <a:stretch/>
        </p:blipFill>
        <p:spPr>
          <a:xfrm flipH="1">
            <a:off x="1954311" y="1749613"/>
            <a:ext cx="1513299" cy="1464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610" y="1749614"/>
            <a:ext cx="2443991" cy="1466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0745" t="5548" r="12345"/>
          <a:stretch/>
        </p:blipFill>
        <p:spPr>
          <a:xfrm>
            <a:off x="7886544" y="1749612"/>
            <a:ext cx="2233047" cy="14668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053" y="3668353"/>
            <a:ext cx="5599515" cy="1665259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24" y="3447818"/>
            <a:ext cx="4646311" cy="2106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45" y="3372821"/>
            <a:ext cx="4336530" cy="21364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341" y="3358977"/>
            <a:ext cx="3113608" cy="21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sl-SI" dirty="0" smtClean="0"/>
              <a:t>IIT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Phi (</a:t>
            </a:r>
            <a:r>
              <a:rPr lang="en-US" dirty="0" smtClean="0"/>
              <a:t>Φ</a:t>
            </a:r>
            <a:r>
              <a:rPr lang="sl-SI" dirty="0" smtClean="0"/>
              <a:t>) – concept of integrated information, closely correlated with consciousness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Integrated information: information system has about itself and how much this information depends on the interconnectedness of the system‘s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Phi can be calculated for any given system, and many times will be positive (panpsychism), e.g. </a:t>
            </a:r>
            <a:r>
              <a:rPr lang="sl-SI" dirty="0"/>
              <a:t>l</a:t>
            </a:r>
            <a:r>
              <a:rPr lang="sl-SI" dirty="0" smtClean="0"/>
              <a:t>ight switch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Tononi bypasses the hard question of consciousness with IIT Axiom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IIT tries to answer questions like: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Why does cerebral cortex give rise to consciousness, but not cerebellum (4x more neurons)?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 smtClean="0"/>
              <a:t>What is important for consciousness in terms of various boundary cases: </a:t>
            </a:r>
            <a:r>
              <a:rPr lang="en-US" dirty="0" smtClean="0"/>
              <a:t>patients </a:t>
            </a:r>
            <a:r>
              <a:rPr lang="en-US" dirty="0"/>
              <a:t>and infants</a:t>
            </a:r>
            <a:r>
              <a:rPr lang="en-US" dirty="0" smtClean="0"/>
              <a:t>, </a:t>
            </a:r>
            <a:r>
              <a:rPr lang="en-US" dirty="0"/>
              <a:t>animals</a:t>
            </a:r>
            <a:r>
              <a:rPr lang="en-US" dirty="0" smtClean="0"/>
              <a:t>, </a:t>
            </a:r>
            <a:r>
              <a:rPr lang="en-US" dirty="0"/>
              <a:t>machines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997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</a:t>
            </a:r>
            <a:r>
              <a:rPr lang="sl-SI" dirty="0"/>
              <a:t>IIT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61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sz="1500" dirty="0" smtClean="0"/>
              <a:t> IIT proposes what consciousness is with the following necessary conditions for them to exist (five Axioms and Postulates):</a:t>
            </a:r>
            <a:br>
              <a:rPr lang="sl-SI" sz="1500" dirty="0" smtClean="0"/>
            </a:br>
            <a:endParaRPr lang="sl-SI" sz="1500" dirty="0" smtClean="0"/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smtClean="0"/>
              <a:t>1.</a:t>
            </a:r>
            <a:r>
              <a:rPr lang="sl-SI" sz="1500" dirty="0" smtClean="0"/>
              <a:t> </a:t>
            </a:r>
            <a:r>
              <a:rPr lang="en-US" sz="1800" b="1" dirty="0" smtClean="0"/>
              <a:t>Intrinsic </a:t>
            </a:r>
            <a:r>
              <a:rPr lang="en-US" sz="1800" b="1" dirty="0"/>
              <a:t>experience</a:t>
            </a:r>
            <a:r>
              <a:rPr lang="en-US" sz="1800" dirty="0"/>
              <a:t>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i="1" u="sng" dirty="0"/>
              <a:t>Axiom</a:t>
            </a:r>
            <a:r>
              <a:rPr lang="en-US" sz="1500" dirty="0"/>
              <a:t>: Consciousness is real, and it is real from its own </a:t>
            </a:r>
            <a:r>
              <a:rPr lang="en-US" sz="1500" dirty="0" smtClean="0"/>
              <a:t>perspective.</a:t>
            </a:r>
            <a:r>
              <a:rPr lang="sl-SI" sz="1500" dirty="0" smtClean="0"/>
              <a:t> </a:t>
            </a:r>
            <a:r>
              <a:rPr lang="en-US" sz="1500" i="1" u="sng" dirty="0" smtClean="0"/>
              <a:t>Postulate</a:t>
            </a:r>
            <a:r>
              <a:rPr lang="en-US" sz="1500" dirty="0"/>
              <a:t>: System must have cause-effect power upon itself</a:t>
            </a:r>
            <a:r>
              <a:rPr lang="en-US" sz="1500" dirty="0" smtClean="0"/>
              <a:t>.</a:t>
            </a:r>
            <a:endParaRPr lang="en-US" sz="1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smtClean="0"/>
              <a:t>2.</a:t>
            </a:r>
            <a:r>
              <a:rPr lang="sl-SI" sz="1500" dirty="0" smtClean="0"/>
              <a:t> </a:t>
            </a:r>
            <a:r>
              <a:rPr lang="en-US" sz="1800" b="1" dirty="0" smtClean="0"/>
              <a:t>Composition</a:t>
            </a:r>
            <a:r>
              <a:rPr lang="en-US" sz="1800" dirty="0"/>
              <a:t>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i="1" u="sng" dirty="0"/>
              <a:t>Axiom</a:t>
            </a:r>
            <a:r>
              <a:rPr lang="en-US" sz="1500" dirty="0"/>
              <a:t>: Consciousness is composed of phenomenological distinctions, which exist within </a:t>
            </a:r>
            <a:r>
              <a:rPr lang="en-US" sz="1500" dirty="0" smtClean="0"/>
              <a:t>it.</a:t>
            </a:r>
            <a:r>
              <a:rPr lang="sl-SI" sz="1500" dirty="0" smtClean="0"/>
              <a:t> </a:t>
            </a:r>
            <a:r>
              <a:rPr lang="en-US" sz="1500" i="1" u="sng" dirty="0" smtClean="0"/>
              <a:t>Postulate</a:t>
            </a:r>
            <a:r>
              <a:rPr lang="en-US" sz="1500" dirty="0"/>
              <a:t>: System must be composed of elements that have cause-effect power upon the system</a:t>
            </a:r>
            <a:r>
              <a:rPr lang="en-US" sz="1500" dirty="0" smtClean="0"/>
              <a:t>.</a:t>
            </a:r>
            <a:endParaRPr lang="en-US" sz="1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smtClean="0"/>
              <a:t>3.</a:t>
            </a:r>
            <a:r>
              <a:rPr lang="sl-SI" sz="1500" dirty="0" smtClean="0"/>
              <a:t> </a:t>
            </a:r>
            <a:r>
              <a:rPr lang="en-US" sz="1800" b="1" dirty="0" smtClean="0"/>
              <a:t>Information</a:t>
            </a:r>
            <a:r>
              <a:rPr lang="en-US" sz="1800" dirty="0"/>
              <a:t>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i="1" u="sng" dirty="0"/>
              <a:t>Axiom</a:t>
            </a:r>
            <a:r>
              <a:rPr lang="en-US" sz="1500" dirty="0"/>
              <a:t>: Consciousness and each experience is specific, differing from other possible </a:t>
            </a:r>
            <a:r>
              <a:rPr lang="en-US" sz="1500" dirty="0" smtClean="0"/>
              <a:t>experiences.</a:t>
            </a:r>
            <a:r>
              <a:rPr lang="sl-SI" sz="1500" dirty="0" smtClean="0"/>
              <a:t> </a:t>
            </a:r>
            <a:r>
              <a:rPr lang="en-US" sz="1500" i="1" u="sng" dirty="0" smtClean="0"/>
              <a:t>Postulate</a:t>
            </a:r>
            <a:r>
              <a:rPr lang="en-US" sz="1500" dirty="0"/>
              <a:t>: System must possess cause-effect sets that differ from each other in their space of possibilities</a:t>
            </a:r>
            <a:r>
              <a:rPr lang="en-US" sz="1500" dirty="0" smtClean="0"/>
              <a:t>.</a:t>
            </a:r>
            <a:endParaRPr lang="en-US" sz="1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smtClean="0"/>
              <a:t>4.</a:t>
            </a:r>
            <a:r>
              <a:rPr lang="sl-SI" sz="1500" dirty="0" smtClean="0"/>
              <a:t> </a:t>
            </a:r>
            <a:r>
              <a:rPr lang="en-US" sz="1800" b="1" dirty="0" smtClean="0"/>
              <a:t>Integration</a:t>
            </a:r>
            <a:r>
              <a:rPr lang="en-US" sz="1800" dirty="0"/>
              <a:t>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i="1" u="sng" dirty="0"/>
              <a:t>Axiom</a:t>
            </a:r>
            <a:r>
              <a:rPr lang="en-US" sz="1500" dirty="0"/>
              <a:t>: Consciousness is unified and experience is irreducible to a set of its phenomenological distinctions taken </a:t>
            </a:r>
            <a:r>
              <a:rPr lang="en-US" sz="1500" dirty="0" smtClean="0"/>
              <a:t>apart.</a:t>
            </a:r>
            <a:r>
              <a:rPr lang="sl-SI" sz="1500" dirty="0" smtClean="0"/>
              <a:t> </a:t>
            </a:r>
            <a:r>
              <a:rPr lang="en-US" sz="1500" i="1" u="sng" dirty="0" smtClean="0"/>
              <a:t>Postulate</a:t>
            </a:r>
            <a:r>
              <a:rPr lang="en-US" sz="1500" dirty="0"/>
              <a:t>: System must specify its cause-effect structure as to be unified, irreducible to mere sum of its parts (</a:t>
            </a:r>
            <a:r>
              <a:rPr lang="en-US" sz="1500" dirty="0" err="1"/>
              <a:t>Φ</a:t>
            </a:r>
            <a:r>
              <a:rPr lang="en-US" sz="1500" baseline="-25000" dirty="0" err="1"/>
              <a:t>system</a:t>
            </a:r>
            <a:r>
              <a:rPr lang="en-US" sz="1500" dirty="0"/>
              <a:t> &gt; </a:t>
            </a:r>
            <a:r>
              <a:rPr lang="en-US" sz="1500" dirty="0" err="1"/>
              <a:t>Φ</a:t>
            </a:r>
            <a:r>
              <a:rPr lang="en-US" sz="1500" baseline="-25000" dirty="0" err="1"/>
              <a:t>sum</a:t>
            </a:r>
            <a:r>
              <a:rPr lang="en-US" sz="1500" baseline="-25000" dirty="0"/>
              <a:t> of parts</a:t>
            </a:r>
            <a:r>
              <a:rPr lang="en-US" sz="1500" dirty="0" smtClean="0"/>
              <a:t>).</a:t>
            </a:r>
            <a:endParaRPr lang="en-US" sz="1500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500" dirty="0" smtClean="0"/>
              <a:t>5.</a:t>
            </a:r>
            <a:r>
              <a:rPr lang="sl-SI" sz="1500" dirty="0" smtClean="0"/>
              <a:t> </a:t>
            </a:r>
            <a:r>
              <a:rPr lang="en-US" sz="1800" b="1" dirty="0" smtClean="0"/>
              <a:t>Exclusion</a:t>
            </a:r>
            <a:r>
              <a:rPr lang="en-US" sz="1800" dirty="0"/>
              <a:t>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500" i="1" u="sng" dirty="0"/>
              <a:t>Axiom</a:t>
            </a:r>
            <a:r>
              <a:rPr lang="en-US" sz="1500" dirty="0"/>
              <a:t>: Consciousness and experiences are definite and are the way they are, nothing </a:t>
            </a:r>
            <a:r>
              <a:rPr lang="en-US" sz="1500" dirty="0" smtClean="0"/>
              <a:t>else.</a:t>
            </a:r>
            <a:r>
              <a:rPr lang="sl-SI" sz="1500" dirty="0" smtClean="0"/>
              <a:t> </a:t>
            </a:r>
            <a:r>
              <a:rPr lang="en-US" sz="1500" i="1" u="sng" dirty="0" smtClean="0"/>
              <a:t>Postulate</a:t>
            </a:r>
            <a:r>
              <a:rPr lang="en-US" sz="1500" dirty="0"/>
              <a:t>: System must specify its cause-effect structure to be definite, always over a single set of elements and maximally irreducible (</a:t>
            </a:r>
            <a:r>
              <a:rPr lang="en-US" sz="1500" dirty="0" err="1"/>
              <a:t>Φ</a:t>
            </a:r>
            <a:r>
              <a:rPr lang="en-US" sz="1500" baseline="-25000" dirty="0" err="1"/>
              <a:t>system</a:t>
            </a:r>
            <a:r>
              <a:rPr lang="en-US" sz="1500" dirty="0"/>
              <a:t> &gt; </a:t>
            </a:r>
            <a:r>
              <a:rPr lang="en-US" sz="1500" dirty="0" err="1"/>
              <a:t>Φ</a:t>
            </a:r>
            <a:r>
              <a:rPr lang="en-US" sz="1500" baseline="-25000" dirty="0" err="1"/>
              <a:t>any</a:t>
            </a:r>
            <a:r>
              <a:rPr lang="en-US" sz="1500" baseline="-25000" dirty="0"/>
              <a:t> given sub-system</a:t>
            </a:r>
            <a:r>
              <a:rPr lang="en-US" sz="1500" dirty="0" smtClean="0"/>
              <a:t>).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940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/>
              <a:t>OF THE </a:t>
            </a:r>
            <a:r>
              <a:rPr lang="sl-SI" dirty="0" smtClean="0"/>
              <a:t>IIT: TOOLS &amp; PROBLEMS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608220"/>
              </p:ext>
            </p:extLst>
          </p:nvPr>
        </p:nvGraphicFramePr>
        <p:xfrm>
          <a:off x="3543300" y="3394889"/>
          <a:ext cx="5166360" cy="2039112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209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89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# of nodes in system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Running time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4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~8 seconds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33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~2.5 minutes</a:t>
                      </a:r>
                      <a:endParaRPr lang="sl-SI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4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~24 hours</a:t>
                      </a:r>
                      <a:endParaRPr lang="sl-SI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1016" y="1965960"/>
            <a:ext cx="988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PyPhi: Python library for calculating Phi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Phi </a:t>
            </a:r>
            <a:r>
              <a:rPr lang="en-US" dirty="0"/>
              <a:t>cannot be calculated with our current computational technologies 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Algorithm‘s running times = </a:t>
            </a:r>
            <a:r>
              <a:rPr lang="en-US" i="1" dirty="0"/>
              <a:t>O(n53</a:t>
            </a:r>
            <a:r>
              <a:rPr lang="en-US" i="1" baseline="30000" dirty="0"/>
              <a:t>n</a:t>
            </a:r>
            <a:r>
              <a:rPr lang="en-US" i="1" dirty="0" smtClean="0"/>
              <a:t>)</a:t>
            </a:r>
            <a:endParaRPr lang="sl-SI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Experiment on </a:t>
            </a:r>
            <a:r>
              <a:rPr lang="en-US" dirty="0"/>
              <a:t>4 × 3.1GHz CPU </a:t>
            </a:r>
            <a:r>
              <a:rPr lang="en-US" dirty="0" smtClean="0"/>
              <a:t>cores</a:t>
            </a:r>
            <a:r>
              <a:rPr lang="sl-SI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hoham_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36" y="1928912"/>
            <a:ext cx="5378199" cy="292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3756" y="5589768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IF INTELLIGENCE(KR+NN) &gt; INTELLIGENCE(KR)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3756" y="5959100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IF INTELLIGENCE(KR+NN) &gt; INTELLIGENCE(NN)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69736" y="5959100"/>
            <a:ext cx="816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91388" y="5774434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PHI(KR+NN) &gt; PHI (KR), PHI (NN)?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1501" y="5220436"/>
            <a:ext cx="185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HYPOTHESIS:</a:t>
            </a:r>
            <a:endParaRPr lang="en-US" sz="2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dirty="0" smtClean="0"/>
              <a:t>IIT </a:t>
            </a:r>
            <a:r>
              <a:rPr lang="en-US" dirty="0" smtClean="0"/>
              <a:t>AND </a:t>
            </a:r>
            <a:r>
              <a:rPr lang="sl-SI" dirty="0" smtClean="0"/>
              <a:t>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IIT </a:t>
            </a:r>
            <a:r>
              <a:rPr lang="en-US" dirty="0" smtClean="0"/>
              <a:t>AND </a:t>
            </a:r>
            <a:r>
              <a:rPr lang="sl-SI" dirty="0" smtClean="0"/>
              <a:t>AI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03119" y="1855090"/>
          <a:ext cx="8348473" cy="4464272"/>
        </p:xfrm>
        <a:graphic>
          <a:graphicData uri="http://schemas.openxmlformats.org/drawingml/2006/table">
            <a:tbl>
              <a:tblPr firstRow="1" firstCol="1" bandRow="1"/>
              <a:tblGrid>
                <a:gridCol w="201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804">
                <a:tc>
                  <a:txBody>
                    <a:bodyPr/>
                    <a:lstStyle/>
                    <a:p>
                      <a:pPr indent="228600"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 type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IIT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KNOWLEDGE</a:t>
                      </a:r>
                      <a:r>
                        <a:rPr lang="sl-SI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REPRESENTATION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NEURAL</a:t>
                      </a:r>
                      <a:r>
                        <a:rPr lang="sl-SI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NETWORKS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KR+NN (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∨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NN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8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Intrinsic experience</a:t>
                      </a: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7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Composition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ALSE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2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Information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14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Integration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342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Exclusion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endParaRPr lang="sl-SI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sl-SI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ALSE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835" marR="57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686301" y="2486026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77026" y="2486026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39201" y="2486026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86301" y="3434718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48452" y="3434718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39201" y="3440436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86301" y="4134474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77026" y="4134474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39201" y="4140192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81540" y="4834230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77026" y="4834230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839201" y="4829422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62491" y="5650708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77027" y="5650708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839201" y="5651900"/>
            <a:ext cx="11049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IIT </a:t>
            </a:r>
            <a:r>
              <a:rPr lang="en-US" dirty="0" smtClean="0"/>
              <a:t>AND </a:t>
            </a:r>
            <a:r>
              <a:rPr lang="sl-SI" dirty="0" smtClean="0"/>
              <a:t>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 Tononi: IIT should be judged </a:t>
            </a:r>
            <a:r>
              <a:rPr lang="en-US" dirty="0"/>
              <a:t>according to how it explains the empirical data about </a:t>
            </a:r>
            <a:r>
              <a:rPr lang="en-US" dirty="0" smtClean="0"/>
              <a:t>consciousness</a:t>
            </a: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AI </a:t>
            </a:r>
            <a:r>
              <a:rPr lang="sl-SI" i="1" dirty="0" smtClean="0"/>
              <a:t>inherently </a:t>
            </a:r>
            <a:r>
              <a:rPr lang="sl-SI" dirty="0" smtClean="0"/>
              <a:t>worse off as there is not empirical data on AI consciousness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Tononi </a:t>
            </a:r>
            <a:r>
              <a:rPr lang="en-US" dirty="0"/>
              <a:t>presupposes consciousness and acts accordingly – that neurological data on the brain is in fact empirical data about consciousness, without calculating Φ to find out whether this is </a:t>
            </a:r>
            <a:r>
              <a:rPr lang="en-US" dirty="0" smtClean="0"/>
              <a:t>true</a:t>
            </a:r>
            <a:endParaRPr lang="sl-S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</a:t>
            </a:r>
            <a:r>
              <a:rPr lang="sl-SI" dirty="0" smtClean="0"/>
              <a:t>Can one presuppose it in robots and reverse engineer AI-Phi from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1274</Words>
  <Application>Microsoft Office PowerPoint</Application>
  <PresentationFormat>Widescreen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The state of the Integrated Information Theory, its boundary cases and the question of ‘Phi-conscious’ AI</vt:lpstr>
      <vt:lpstr>OUTLINE</vt:lpstr>
      <vt:lpstr>INTRODUCTION</vt:lpstr>
      <vt:lpstr>STATE OF THE IIT</vt:lpstr>
      <vt:lpstr>STATE OF THE IIT</vt:lpstr>
      <vt:lpstr>STATE OF THE IIT: TOOLS &amp; PROBLEMS</vt:lpstr>
      <vt:lpstr>IIT AND AI</vt:lpstr>
      <vt:lpstr>IIT AND AI</vt:lpstr>
      <vt:lpstr>IIT AND AI</vt:lpstr>
      <vt:lpstr>CONCLUSIONS AND FUTURE WORK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Integrated Information Theory, its boundary cases and the question of ‘Phi-conscious’ AI</dc:title>
  <dc:creator>Tine Kolenik</dc:creator>
  <cp:lastModifiedBy>matjaz.gams@ijs.si</cp:lastModifiedBy>
  <cp:revision>41</cp:revision>
  <dcterms:created xsi:type="dcterms:W3CDTF">2019-10-04T07:27:24Z</dcterms:created>
  <dcterms:modified xsi:type="dcterms:W3CDTF">2019-11-21T10:18:29Z</dcterms:modified>
</cp:coreProperties>
</file>