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4"/>
  </p:notesMasterIdLst>
  <p:handoutMasterIdLst>
    <p:handoutMasterId r:id="rId15"/>
  </p:handoutMasterIdLst>
  <p:sldIdLst>
    <p:sldId id="263" r:id="rId2"/>
    <p:sldId id="350" r:id="rId3"/>
    <p:sldId id="351" r:id="rId4"/>
    <p:sldId id="339" r:id="rId5"/>
    <p:sldId id="322" r:id="rId6"/>
    <p:sldId id="354" r:id="rId7"/>
    <p:sldId id="334" r:id="rId8"/>
    <p:sldId id="347" r:id="rId9"/>
    <p:sldId id="348" r:id="rId10"/>
    <p:sldId id="352" r:id="rId11"/>
    <p:sldId id="353" r:id="rId12"/>
    <p:sldId id="346" r:id="rId13"/>
  </p:sldIdLst>
  <p:sldSz cx="9144000" cy="6858000" type="screen4x3"/>
  <p:notesSz cx="6794500" cy="9906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CC00"/>
    <a:srgbClr val="CC6600"/>
    <a:srgbClr val="996633"/>
    <a:srgbClr val="F8F8F8"/>
    <a:srgbClr val="FF33CC"/>
    <a:srgbClr val="FF0066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>
      <p:cViewPr varScale="1">
        <p:scale>
          <a:sx n="113" d="100"/>
          <a:sy n="113" d="100"/>
        </p:scale>
        <p:origin x="108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5" Type="http://schemas.openxmlformats.org/officeDocument/2006/relationships/slide" Target="slides/slide6.xml"/><Relationship Id="rId10" Type="http://schemas.openxmlformats.org/officeDocument/2006/relationships/slide" Target="slides/slide11.xml"/><Relationship Id="rId4" Type="http://schemas.openxmlformats.org/officeDocument/2006/relationships/slide" Target="slides/slide5.xml"/><Relationship Id="rId9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3B87712-AE4C-4FA6-8808-DBF6985EFA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/>
              <a:t>Matjaž Gams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7FEC84B-CC2A-444D-ACEE-64847D0447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091EB335-10B1-448F-81D4-2D2FDF50D2A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/>
              <a:t>Slovenijo v informacijsko družbo</a:t>
            </a: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A9F731DF-41CD-4AC4-94DC-AFFD8F089F3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107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930C122-5CB9-499D-896D-5D50253F98C0}" type="slidenum">
              <a:rPr lang="en-GB" altLang="en-SI"/>
              <a:pPr>
                <a:defRPr/>
              </a:pPr>
              <a:t>‹#›</a:t>
            </a:fld>
            <a:endParaRPr lang="en-GB" altLang="en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0FBED5C-CAD0-4744-9D15-CA274D1371C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kumimoji="1" sz="1000" i="1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*</a:t>
            </a:r>
            <a:endParaRPr lang="en-US" sz="120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8EED085-D7B2-45A5-ADD7-555D45155E9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kumimoji="1" sz="1000" i="1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07/16/96</a:t>
            </a:r>
            <a:endParaRPr lang="en-US" sz="120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86E2FB0-2300-4992-9691-D671BC9B57AC}"/>
              </a:ext>
            </a:extLst>
          </p:cNvPr>
          <p:cNvSpPr>
            <a:spLocks noChangeArrowheads="1"/>
          </p:cNvSpPr>
          <p:nvPr>
            <p:ph type="sldImg" idx="2"/>
          </p:nvPr>
        </p:nvSpPr>
        <p:spPr bwMode="auto">
          <a:xfrm>
            <a:off x="919163" y="741363"/>
            <a:ext cx="4954587" cy="371633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F504641B-DC4B-4FB5-8A26-A5D93E795D7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05350"/>
            <a:ext cx="4984750" cy="44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09BF9485-DBB3-483D-9395-EB9679F768E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kumimoji="1" sz="1000" i="1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*</a:t>
            </a:r>
            <a:endParaRPr lang="en-US" sz="1200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243464AC-2FD8-4BAA-9469-918D7C4AEF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107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kumimoji="1" sz="1000" i="1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##</a:t>
            </a:r>
            <a:endParaRPr 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F29FF9F3-428D-48B3-AD01-9674964C1B3B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CEF42B-5027-4EE8-B58F-0B4F43B47C5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163310-08C6-4246-810D-36A63C11B7E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589A-6352-488A-B49A-63B9B9888127}" type="slidenum">
              <a:rPr lang="en-US" altLang="en-SI"/>
              <a:pPr>
                <a:defRPr/>
              </a:pPr>
              <a:t>‹#›</a:t>
            </a:fld>
            <a:endParaRPr lang="en-US" altLang="en-SI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E8B46F7-A109-4AA9-9138-D9C7383C6C70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342B1-0708-43E5-8B9E-8C6994AEB108}" type="datetime1">
              <a:rPr lang="sl-SI"/>
              <a:pPr>
                <a:defRPr/>
              </a:pPr>
              <a:t>27. 11. 2023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22846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FE48CC-4181-412F-BC31-21FFDA934A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15D57-57CC-46FC-9721-D6B8DDC15BC5}" type="datetime1">
              <a:rPr lang="sl-SI"/>
              <a:pPr>
                <a:defRPr/>
              </a:pPr>
              <a:t>27. 11. 2023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E7AC74-CD77-492C-B524-33BBCFAC6E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9ADBEC-A7E8-42E9-9F43-D4584C50DE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8156E-62E8-46BC-B6AA-F17365350107}" type="slidenum">
              <a:rPr lang="en-US" altLang="en-SI"/>
              <a:pPr>
                <a:defRPr/>
              </a:pPr>
              <a:t>‹#›</a:t>
            </a:fld>
            <a:endParaRPr lang="en-US" altLang="en-SI"/>
          </a:p>
        </p:txBody>
      </p:sp>
    </p:spTree>
    <p:extLst>
      <p:ext uri="{BB962C8B-B14F-4D97-AF65-F5344CB8AC3E}">
        <p14:creationId xmlns:p14="http://schemas.microsoft.com/office/powerpoint/2010/main" val="3390513298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A0BD0E-68C2-4C99-84C3-323F2B0522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DB3D4-7E58-4E9B-9FB4-ACD8098E2D98}" type="datetime1">
              <a:rPr lang="sl-SI"/>
              <a:pPr>
                <a:defRPr/>
              </a:pPr>
              <a:t>27. 11. 2023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899FDA-9EE4-446D-89C3-D69CBE027C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0B7D15-183A-4FCE-ADA4-10E263AC94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839B7-17B9-46C5-B23D-58642A206521}" type="slidenum">
              <a:rPr lang="en-US" altLang="en-SI"/>
              <a:pPr>
                <a:defRPr/>
              </a:pPr>
              <a:t>‹#›</a:t>
            </a:fld>
            <a:endParaRPr lang="en-US" altLang="en-SI"/>
          </a:p>
        </p:txBody>
      </p:sp>
    </p:spTree>
    <p:extLst>
      <p:ext uri="{BB962C8B-B14F-4D97-AF65-F5344CB8AC3E}">
        <p14:creationId xmlns:p14="http://schemas.microsoft.com/office/powerpoint/2010/main" val="65311926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311EF6-F695-40C7-AA82-B91EA06907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30909-31AD-4F05-9183-F48313D49683}" type="datetime1">
              <a:rPr lang="sl-SI"/>
              <a:pPr>
                <a:defRPr/>
              </a:pPr>
              <a:t>27. 11. 2023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D952A6-A23A-4B41-A518-9B18A23981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B0EB78-4F03-4FBE-9D8E-496FE40533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84AB8-A1AF-46D2-BF23-901AF8D722EE}" type="slidenum">
              <a:rPr lang="en-US" altLang="en-SI"/>
              <a:pPr>
                <a:defRPr/>
              </a:pPr>
              <a:t>‹#›</a:t>
            </a:fld>
            <a:endParaRPr lang="en-US" altLang="en-SI"/>
          </a:p>
        </p:txBody>
      </p:sp>
    </p:spTree>
    <p:extLst>
      <p:ext uri="{BB962C8B-B14F-4D97-AF65-F5344CB8AC3E}">
        <p14:creationId xmlns:p14="http://schemas.microsoft.com/office/powerpoint/2010/main" val="2884221190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7B35A4-A665-403D-9477-34E010CC2B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136B7-0673-4E58-8DB7-B429C6395E98}" type="datetime1">
              <a:rPr lang="sl-SI"/>
              <a:pPr>
                <a:defRPr/>
              </a:pPr>
              <a:t>27. 11. 2023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7E4C6C-65F7-4EF0-9140-4B0C648F86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3E8223-FFC0-4C1F-8BAD-5E47CAE076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0518-8027-424F-8BA8-2E5DABC5A5F5}" type="slidenum">
              <a:rPr lang="en-US" altLang="en-SI"/>
              <a:pPr>
                <a:defRPr/>
              </a:pPr>
              <a:t>‹#›</a:t>
            </a:fld>
            <a:endParaRPr lang="en-US" altLang="en-SI"/>
          </a:p>
        </p:txBody>
      </p:sp>
    </p:spTree>
    <p:extLst>
      <p:ext uri="{BB962C8B-B14F-4D97-AF65-F5344CB8AC3E}">
        <p14:creationId xmlns:p14="http://schemas.microsoft.com/office/powerpoint/2010/main" val="1626258471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176776-447C-4D48-AF1B-5CF1177534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62B15-9645-4457-B8D5-BC9A63059C6B}" type="datetime1">
              <a:rPr lang="sl-SI"/>
              <a:pPr>
                <a:defRPr/>
              </a:pPr>
              <a:t>27. 11. 2023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F33B58-054E-420F-A152-0F73B343D2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4FBAF1-7008-435B-87FE-95CBF94228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7CC4E-90C4-473E-8EB0-823F88847617}" type="slidenum">
              <a:rPr lang="en-US" altLang="en-SI"/>
              <a:pPr>
                <a:defRPr/>
              </a:pPr>
              <a:t>‹#›</a:t>
            </a:fld>
            <a:endParaRPr lang="en-US" altLang="en-SI"/>
          </a:p>
        </p:txBody>
      </p:sp>
    </p:spTree>
    <p:extLst>
      <p:ext uri="{BB962C8B-B14F-4D97-AF65-F5344CB8AC3E}">
        <p14:creationId xmlns:p14="http://schemas.microsoft.com/office/powerpoint/2010/main" val="2373456140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5E9D41-07A2-490E-9B65-A1D5889537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19B4C-DD75-4CFD-A8BF-2328F81E94B4}" type="datetime1">
              <a:rPr lang="sl-SI"/>
              <a:pPr>
                <a:defRPr/>
              </a:pPr>
              <a:t>27. 11. 2023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FC79F5-F640-4546-A5B8-6460252CFA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8F129E-91BF-4BB8-8658-093461C20B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6B042-58E1-42B2-8E1C-5D153A03C3B6}" type="slidenum">
              <a:rPr lang="en-US" altLang="en-SI"/>
              <a:pPr>
                <a:defRPr/>
              </a:pPr>
              <a:t>‹#›</a:t>
            </a:fld>
            <a:endParaRPr lang="en-US" altLang="en-SI"/>
          </a:p>
        </p:txBody>
      </p:sp>
    </p:spTree>
    <p:extLst>
      <p:ext uri="{BB962C8B-B14F-4D97-AF65-F5344CB8AC3E}">
        <p14:creationId xmlns:p14="http://schemas.microsoft.com/office/powerpoint/2010/main" val="3438352373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5F2E9CE-DC5D-4840-8543-668938D71D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E07F1-00DC-488D-9655-04D961B61796}" type="datetime1">
              <a:rPr lang="sl-SI"/>
              <a:pPr>
                <a:defRPr/>
              </a:pPr>
              <a:t>27. 11. 2023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02A7334-AC39-4C4E-9611-6B5D07589F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B9444BB-1FF8-4EEF-ACF6-F06D66E4B5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3D383-3CD4-44A6-9A31-6E618D040F91}" type="slidenum">
              <a:rPr lang="en-US" altLang="en-SI"/>
              <a:pPr>
                <a:defRPr/>
              </a:pPr>
              <a:t>‹#›</a:t>
            </a:fld>
            <a:endParaRPr lang="en-US" altLang="en-SI"/>
          </a:p>
        </p:txBody>
      </p:sp>
    </p:spTree>
    <p:extLst>
      <p:ext uri="{BB962C8B-B14F-4D97-AF65-F5344CB8AC3E}">
        <p14:creationId xmlns:p14="http://schemas.microsoft.com/office/powerpoint/2010/main" val="1180297750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ACDE8DA-9E3C-4658-BCA3-3F1F66A70C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5BBA1-FBBC-44F2-A8C0-4AC21D4E8158}" type="datetime1">
              <a:rPr lang="sl-SI"/>
              <a:pPr>
                <a:defRPr/>
              </a:pPr>
              <a:t>27. 11. 2023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282A1C4-08A8-4A75-827A-91D8D0044A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805C19D-0FE8-4A94-A940-A4E16A173A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DEE96-1724-4929-80F4-D7AE40C7ADB0}" type="slidenum">
              <a:rPr lang="en-US" altLang="en-SI"/>
              <a:pPr>
                <a:defRPr/>
              </a:pPr>
              <a:t>‹#›</a:t>
            </a:fld>
            <a:endParaRPr lang="en-US" altLang="en-SI"/>
          </a:p>
        </p:txBody>
      </p:sp>
    </p:spTree>
    <p:extLst>
      <p:ext uri="{BB962C8B-B14F-4D97-AF65-F5344CB8AC3E}">
        <p14:creationId xmlns:p14="http://schemas.microsoft.com/office/powerpoint/2010/main" val="135065194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C7A5D98-CD4D-47BB-AF13-ECB6FBD40D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807E2-CE25-4ADC-9A32-C03F15D0ED00}" type="datetime1">
              <a:rPr lang="sl-SI"/>
              <a:pPr>
                <a:defRPr/>
              </a:pPr>
              <a:t>27. 11. 2023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157C934-0B8C-47CB-ABEE-475243E7E7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4B3330E-A0DA-4916-8A59-8C368E96B2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EC3A-295F-416C-B219-DAD20A15A673}" type="slidenum">
              <a:rPr lang="en-US" altLang="en-SI"/>
              <a:pPr>
                <a:defRPr/>
              </a:pPr>
              <a:t>‹#›</a:t>
            </a:fld>
            <a:endParaRPr lang="en-US" altLang="en-SI"/>
          </a:p>
        </p:txBody>
      </p:sp>
    </p:spTree>
    <p:extLst>
      <p:ext uri="{BB962C8B-B14F-4D97-AF65-F5344CB8AC3E}">
        <p14:creationId xmlns:p14="http://schemas.microsoft.com/office/powerpoint/2010/main" val="172155391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DEDE97-D317-4EF0-A5DF-0B567F06C4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280F4-AA0F-43A3-BFED-55E90506BAB3}" type="datetime1">
              <a:rPr lang="sl-SI"/>
              <a:pPr>
                <a:defRPr/>
              </a:pPr>
              <a:t>27. 11. 2023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FA27ED-712A-4EE4-9B88-3C761662A7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987275-6D4A-4F13-8559-A21C9F4A60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143D6-3723-4791-82D8-7C9826BB5094}" type="slidenum">
              <a:rPr lang="en-US" altLang="en-SI"/>
              <a:pPr>
                <a:defRPr/>
              </a:pPr>
              <a:t>‹#›</a:t>
            </a:fld>
            <a:endParaRPr lang="en-US" altLang="en-SI"/>
          </a:p>
        </p:txBody>
      </p:sp>
    </p:spTree>
    <p:extLst>
      <p:ext uri="{BB962C8B-B14F-4D97-AF65-F5344CB8AC3E}">
        <p14:creationId xmlns:p14="http://schemas.microsoft.com/office/powerpoint/2010/main" val="2909884254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AF68EC-9A8F-49F0-AC9C-8B68CB29A3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871AD-A0F8-49D8-84CB-5923E76BC43F}" type="datetime1">
              <a:rPr lang="sl-SI"/>
              <a:pPr>
                <a:defRPr/>
              </a:pPr>
              <a:t>27. 11. 2023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E1DF9E-6331-4913-B3BD-AAFB08CDF8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4F4B52-00CB-47F2-A35C-5997D3A2EB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0F8F4-4648-475F-BDA9-EE87BDF554C6}" type="slidenum">
              <a:rPr lang="en-US" altLang="en-SI"/>
              <a:pPr>
                <a:defRPr/>
              </a:pPr>
              <a:t>‹#›</a:t>
            </a:fld>
            <a:endParaRPr lang="en-US" altLang="en-SI"/>
          </a:p>
        </p:txBody>
      </p:sp>
    </p:spTree>
    <p:extLst>
      <p:ext uri="{BB962C8B-B14F-4D97-AF65-F5344CB8AC3E}">
        <p14:creationId xmlns:p14="http://schemas.microsoft.com/office/powerpoint/2010/main" val="1913319667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364376CE-64E4-4A15-8B5E-A0430DCC46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2E08D9C1-CD6D-489B-B8B5-E416EE0E97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BEC62E2B-D32A-466F-9059-8B856F60622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E6F5D47D-257A-4CF8-B9BF-C114B8C0E360}" type="datetime1">
              <a:rPr lang="sl-SI"/>
              <a:pPr>
                <a:defRPr/>
              </a:pPr>
              <a:t>27. 11. 2023</a:t>
            </a:fld>
            <a:endParaRPr lang="en-US"/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29A6DA21-0A4A-40BD-BA82-1217CCAC66A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6" name="Rectangle 6">
            <a:extLst>
              <a:ext uri="{FF2B5EF4-FFF2-40B4-BE49-F238E27FC236}">
                <a16:creationId xmlns:a16="http://schemas.microsoft.com/office/drawing/2014/main" id="{E041263C-4124-4DA4-A1A4-7B0B42A828D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8337046-8C73-4935-B946-572103FB0243}" type="slidenum">
              <a:rPr lang="en-US" altLang="en-SI"/>
              <a:pPr>
                <a:defRPr/>
              </a:pPr>
              <a:t>‹#›</a:t>
            </a:fld>
            <a:endParaRPr lang="en-US" altLang="en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1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</p:sldLayoutIdLst>
  <p:transition spd="med"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eoffrey_Miller_%28psychologist%29#cite_note-5" TargetMode="External"/><Relationship Id="rId2" Type="http://schemas.openxmlformats.org/officeDocument/2006/relationships/hyperlink" Target="http://en.wikipedia.org/wiki/Geoffrey_Miller_%28psychologist%29#cite_note-3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azon.com/s/ref=ntt_athr_dp_sr_1/184-7488660-9836340?_encoding=UTF8&amp;field-author=Howard%20Rheingold&amp;search-alias=digital-text&amp;sort=relevancerank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videolectures.net/solomon_gams_inteligenca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7298A7E0-333D-4224-A6C8-065DC9CEEBD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708400" y="4868863"/>
            <a:ext cx="5111750" cy="2205037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dirty="0" err="1"/>
              <a:t>Matjaž</a:t>
            </a:r>
            <a:r>
              <a:rPr lang="en-US" dirty="0"/>
              <a:t> Gams</a:t>
            </a:r>
            <a:r>
              <a:rPr lang="sl-SI" dirty="0"/>
              <a:t> </a:t>
            </a:r>
            <a:endParaRPr lang="en-US" dirty="0"/>
          </a:p>
          <a:p>
            <a:pPr eaLnBrk="1" hangingPunct="1">
              <a:defRPr/>
            </a:pPr>
            <a:r>
              <a:rPr lang="sl-SI" dirty="0"/>
              <a:t>Institut “</a:t>
            </a:r>
            <a:r>
              <a:rPr lang="en-US" dirty="0"/>
              <a:t>Jo</a:t>
            </a:r>
            <a:r>
              <a:rPr lang="sl-SI" dirty="0"/>
              <a:t>ž</a:t>
            </a:r>
            <a:r>
              <a:rPr lang="en-US" dirty="0" err="1"/>
              <a:t>ef</a:t>
            </a:r>
            <a:r>
              <a:rPr lang="en-US" dirty="0"/>
              <a:t> Stefan</a:t>
            </a:r>
            <a:r>
              <a:rPr lang="sl-SI" dirty="0"/>
              <a:t>”</a:t>
            </a:r>
            <a:r>
              <a:rPr lang="en-US" dirty="0"/>
              <a:t> 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5123" name="Title 5">
            <a:extLst>
              <a:ext uri="{FF2B5EF4-FFF2-40B4-BE49-F238E27FC236}">
                <a16:creationId xmlns:a16="http://schemas.microsoft.com/office/drawing/2014/main" id="{7589095C-3E9E-4EF9-A767-10C94757BD94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1412875"/>
            <a:ext cx="7772400" cy="2881313"/>
          </a:xfrm>
        </p:spPr>
        <p:txBody>
          <a:bodyPr/>
          <a:lstStyle/>
          <a:p>
            <a:r>
              <a:rPr lang="sl-SI" altLang="en-SI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KOGNITIVNA (R)EVOLUCIJA, </a:t>
            </a:r>
            <a:br>
              <a:rPr lang="sl-SI" altLang="en-SI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altLang="en-SI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INTELIGENCA IN ORODJA</a:t>
            </a:r>
            <a:br>
              <a:rPr lang="sl-SI" altLang="en-SI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l-SI" altLang="en-SI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altLang="en-SI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COGNITIVE ®EVOLUTION, INTELLIGENCE AND TOOLS</a:t>
            </a:r>
            <a:endParaRPr lang="sl-SI" altLang="en-SI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0E2388-1460-48B8-BCCC-F99039092C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F90A761E-3320-46C8-AAB4-CE2B191C1A67}" type="slidenum">
              <a:rPr lang="en-US" altLang="en-SI" smtClean="0">
                <a:latin typeface="Arial" panose="020B0604020202020204" pitchFamily="34" charset="0"/>
              </a:rPr>
              <a:pPr>
                <a:defRPr/>
              </a:pPr>
              <a:t>1</a:t>
            </a:fld>
            <a:endParaRPr lang="en-US" altLang="en-SI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ECC68657-E2E2-497C-93C0-6C1021653E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686800" cy="1198563"/>
          </a:xfrm>
        </p:spPr>
        <p:txBody>
          <a:bodyPr/>
          <a:lstStyle/>
          <a:p>
            <a:pPr algn="ctr" eaLnBrk="1" hangingPunct="1">
              <a:defRPr/>
            </a:pPr>
            <a:r>
              <a:rPr lang="sl-SI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DISCUSSION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B3CB746-4EF9-4506-8534-54149D168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066800"/>
            <a:ext cx="9144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l-SI" altLang="en-SI" sz="1800"/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23EE11BC-9D92-484C-951A-59C71CA6E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501775"/>
            <a:ext cx="8532812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 sz="1800">
                <a:solidFill>
                  <a:schemeClr val="bg1"/>
                </a:solidFill>
              </a:rPr>
              <a:t>Miller's most recent work has used Darwinism (</a:t>
            </a:r>
            <a:r>
              <a:rPr lang="sl-SI" altLang="en-SI" sz="1800">
                <a:solidFill>
                  <a:schemeClr val="bg1"/>
                </a:solidFill>
              </a:rPr>
              <a:t>i.e. </a:t>
            </a:r>
            <a:r>
              <a:rPr lang="en-US" altLang="en-SI" sz="1800">
                <a:solidFill>
                  <a:schemeClr val="bg1"/>
                </a:solidFill>
              </a:rPr>
              <a:t>sexual attraction related to display of wealth, objects, tools …) to gain an understanding of how </a:t>
            </a:r>
            <a:r>
              <a:rPr lang="en-US" altLang="en-SI" sz="1800" b="1">
                <a:solidFill>
                  <a:schemeClr val="bg1"/>
                </a:solidFill>
              </a:rPr>
              <a:t>marketing</a:t>
            </a:r>
            <a:r>
              <a:rPr lang="en-US" altLang="en-SI" sz="1800">
                <a:solidFill>
                  <a:schemeClr val="bg1"/>
                </a:solidFill>
              </a:rPr>
              <a:t> has exploited our inherited instincts to display social status for reproductive advantage.</a:t>
            </a:r>
            <a:r>
              <a:rPr lang="en-US" altLang="en-SI" sz="1800" baseline="30000">
                <a:solidFill>
                  <a:schemeClr val="bg1"/>
                </a:solidFill>
                <a:hlinkClick r:id="rId2"/>
              </a:rPr>
              <a:t>[3]</a:t>
            </a:r>
            <a:r>
              <a:rPr lang="en-US" altLang="en-SI" sz="1800">
                <a:solidFill>
                  <a:schemeClr val="bg1"/>
                </a:solidFill>
              </a:rPr>
              <a:t> Miller argues that </a:t>
            </a:r>
            <a:r>
              <a:rPr lang="sl-SI" altLang="en-SI" sz="1800">
                <a:solidFill>
                  <a:schemeClr val="bg1"/>
                </a:solidFill>
              </a:rPr>
              <a:t>…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l-SI" altLang="en-SI" sz="18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 sz="2400" b="1">
                <a:solidFill>
                  <a:schemeClr val="bg1"/>
                </a:solidFill>
              </a:rPr>
              <a:t>social status has been a critical force in reproduction. </a:t>
            </a:r>
            <a:endParaRPr lang="sl-SI" altLang="en-SI" sz="2400" b="1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l-SI" altLang="en-SI" sz="2400" b="1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 sz="1800">
                <a:solidFill>
                  <a:schemeClr val="bg1"/>
                </a:solidFill>
              </a:rPr>
              <a:t>As a result, marketers "still believe that premium </a:t>
            </a:r>
            <a:r>
              <a:rPr lang="en-US" altLang="en-SI" sz="2400" b="1">
                <a:solidFill>
                  <a:schemeClr val="bg1"/>
                </a:solidFill>
              </a:rPr>
              <a:t>products are bought </a:t>
            </a:r>
            <a:endParaRPr lang="sl-SI" altLang="en-SI" sz="2400" b="1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l-SI" altLang="en-SI" sz="2400" b="1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 sz="1800">
                <a:solidFill>
                  <a:schemeClr val="bg1"/>
                </a:solidFill>
              </a:rPr>
              <a:t>to display wealth, status, and taste, and they miss the deeper mental traits that people are actually wired to display—traits such as </a:t>
            </a:r>
            <a:r>
              <a:rPr lang="en-US" altLang="en-SI" sz="1800" b="1">
                <a:solidFill>
                  <a:schemeClr val="bg1"/>
                </a:solidFill>
              </a:rPr>
              <a:t>kindness, intelligence, and creativity</a:t>
            </a:r>
            <a:r>
              <a:rPr lang="en-US" altLang="en-SI" sz="1800">
                <a:solidFill>
                  <a:schemeClr val="bg1"/>
                </a:solidFill>
              </a:rPr>
              <a:t>". This, he claims, limits the success of marketing.</a:t>
            </a:r>
            <a:r>
              <a:rPr lang="en-US" altLang="en-SI" sz="1800" baseline="30000">
                <a:solidFill>
                  <a:schemeClr val="bg1"/>
                </a:solidFill>
                <a:hlinkClick r:id="rId3"/>
              </a:rPr>
              <a:t>[5]</a:t>
            </a:r>
            <a:endParaRPr lang="en-US" altLang="en-SI" sz="18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>
                <a:srgbClr val="00CCFF"/>
              </a:buClr>
              <a:buSzPct val="70000"/>
              <a:buFontTx/>
              <a:buNone/>
            </a:pPr>
            <a:endParaRPr lang="en-US" altLang="en-SI" sz="18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>
                <a:srgbClr val="00CCFF"/>
              </a:buClr>
              <a:buSzPct val="70000"/>
              <a:buFont typeface="Wingdings" panose="05000000000000000000" pitchFamily="2" charset="2"/>
              <a:buChar char="Ø"/>
            </a:pPr>
            <a:endParaRPr lang="sl-SI" altLang="en-SI" sz="16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>
                <a:srgbClr val="00CCFF"/>
              </a:buClr>
              <a:buSzPct val="70000"/>
              <a:buFont typeface="Wingdings" panose="05000000000000000000" pitchFamily="2" charset="2"/>
              <a:buChar char="Ø"/>
            </a:pPr>
            <a:endParaRPr lang="sl-SI" altLang="en-SI" sz="160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9C8198-ADE7-474D-9E2B-F9E70D19A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20DE6043-ED57-4D52-964E-F7834CA11F6C}" type="slidenum">
              <a:rPr lang="en-US" altLang="en-SI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>
                <a:defRPr/>
              </a:pPr>
              <a:t>10</a:t>
            </a:fld>
            <a:endParaRPr lang="en-US" altLang="en-SI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81D387C6-BE76-4C39-8AB1-BCF3FABB46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686800" cy="1198563"/>
          </a:xfrm>
        </p:spPr>
        <p:txBody>
          <a:bodyPr/>
          <a:lstStyle/>
          <a:p>
            <a:pPr algn="ctr" eaLnBrk="1" hangingPunct="1">
              <a:defRPr/>
            </a:pPr>
            <a:r>
              <a:rPr lang="sl-SI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DISCUSSION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B7D77F81-0661-4EA7-96BA-280F970E4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066800"/>
            <a:ext cx="9144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l-SI" altLang="en-SI" sz="1800"/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A380BCA9-0FD3-4E50-AC6B-A2CA3268F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066800"/>
            <a:ext cx="8532813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SI" sz="2800">
                <a:solidFill>
                  <a:srgbClr val="000099"/>
                </a:solidFill>
                <a:hlinkClick r:id="rId2"/>
              </a:rPr>
              <a:t>Howard Rheingold</a:t>
            </a:r>
            <a:r>
              <a:rPr lang="sl-SI" altLang="en-SI" sz="2800">
                <a:solidFill>
                  <a:srgbClr val="000099"/>
                </a:solidFill>
              </a:rPr>
              <a:t>: </a:t>
            </a:r>
            <a:endParaRPr lang="sl-SI" altLang="en-SI" sz="2800" b="1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 sz="2800" b="1">
                <a:solidFill>
                  <a:schemeClr val="bg1"/>
                </a:solidFill>
              </a:rPr>
              <a:t>Mind Amplifier: Can Our Digital Tools Make Us Smarter?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 sz="2000">
                <a:solidFill>
                  <a:schemeClr val="bg1"/>
                </a:solidFill>
              </a:rPr>
              <a:t>Instead of asking whether the Web is making us stupid, Howard Rheingold</a:t>
            </a:r>
            <a:r>
              <a:rPr lang="sl-SI" altLang="en-SI" sz="2000">
                <a:solidFill>
                  <a:schemeClr val="bg1"/>
                </a:solidFill>
              </a:rPr>
              <a:t> …</a:t>
            </a:r>
            <a:r>
              <a:rPr lang="en-US" altLang="en-SI" sz="2000">
                <a:solidFill>
                  <a:schemeClr val="bg1"/>
                </a:solidFill>
              </a:rPr>
              <a:t> What if humans could build tools that leverage our ability to think, communicate, and cooperate? </a:t>
            </a:r>
            <a:endParaRPr lang="sl-SI" altLang="en-SI" sz="20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SI" sz="2000">
                <a:solidFill>
                  <a:schemeClr val="bg1"/>
                </a:solidFill>
              </a:rPr>
              <a:t>… </a:t>
            </a:r>
            <a:r>
              <a:rPr lang="en-US" altLang="en-SI" sz="2000">
                <a:solidFill>
                  <a:schemeClr val="bg1"/>
                </a:solidFill>
              </a:rPr>
              <a:t>examines the origins of digital mind-extending tools, and then lays out the foundations for their future.</a:t>
            </a:r>
            <a:endParaRPr lang="sl-SI" altLang="en-SI" sz="20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l-SI" altLang="en-SI" sz="20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 sz="2000">
                <a:solidFill>
                  <a:schemeClr val="bg1"/>
                </a:solidFill>
              </a:rPr>
              <a:t> Rheingold proposes an applied, interdisciplinary science of mind amplification. He also unveils a new protocol for developing techno-cognitive-social technologies that embrace empathy, mindfulness, and compassion — elements lacking from existing digital mind-tools.</a:t>
            </a:r>
            <a:endParaRPr lang="sl-SI" altLang="en-SI" sz="18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>
                <a:srgbClr val="00CCFF"/>
              </a:buClr>
              <a:buSzPct val="70000"/>
              <a:buFont typeface="Wingdings" panose="05000000000000000000" pitchFamily="2" charset="2"/>
              <a:buChar char="Ø"/>
            </a:pPr>
            <a:endParaRPr lang="sl-SI" altLang="en-SI" sz="160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3A95D9-7E34-41D3-BF07-2A05B0FA2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5303EB2B-A63E-4438-ABA6-50E62916CD2E}" type="slidenum">
              <a:rPr lang="en-US" altLang="en-SI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>
                <a:defRPr/>
              </a:pPr>
              <a:t>11</a:t>
            </a:fld>
            <a:endParaRPr lang="en-US" altLang="en-SI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32F0F948-618B-4725-BEC3-8DE6CD5927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686800" cy="1198563"/>
          </a:xfrm>
        </p:spPr>
        <p:txBody>
          <a:bodyPr/>
          <a:lstStyle/>
          <a:p>
            <a:pPr algn="ctr" eaLnBrk="1" hangingPunct="1">
              <a:defRPr/>
            </a:pPr>
            <a:r>
              <a:rPr lang="sl-SI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DISCUSSION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30F2433B-6BAA-41C2-94CE-620F8DD53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066800"/>
            <a:ext cx="9144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l-SI" altLang="en-SI" sz="1800"/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A5619867-4CB3-43D0-A28F-C38A7C840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628775"/>
            <a:ext cx="8532812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rgbClr val="000000"/>
                </a:solidFill>
                <a:latin typeface="SL Dutch"/>
                <a:cs typeface="Times New Roman" pitchFamily="18" charset="0"/>
              </a:rPr>
              <a:t>THESIS: 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b="1" dirty="0">
                <a:solidFill>
                  <a:srgbClr val="000000"/>
                </a:solidFill>
                <a:latin typeface="SL Dutch"/>
                <a:cs typeface="Times New Roman" pitchFamily="18" charset="0"/>
              </a:rPr>
              <a:t>Tools enable jump ahead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b="1" dirty="0">
                <a:solidFill>
                  <a:srgbClr val="000000"/>
                </a:solidFill>
                <a:latin typeface="SL Dutch"/>
                <a:cs typeface="Times New Roman" pitchFamily="18" charset="0"/>
              </a:rPr>
              <a:t>Information society tools enable jump ahead </a:t>
            </a:r>
            <a:br>
              <a:rPr lang="en-US" sz="2400" b="1" dirty="0">
                <a:solidFill>
                  <a:srgbClr val="000000"/>
                </a:solidFill>
                <a:latin typeface="SL Dutch"/>
                <a:cs typeface="Times New Roman" pitchFamily="18" charset="0"/>
              </a:rPr>
            </a:br>
            <a:r>
              <a:rPr lang="sl-SI" sz="2400" b="1" dirty="0">
                <a:solidFill>
                  <a:srgbClr val="000000"/>
                </a:solidFill>
                <a:latin typeface="SL Dutch"/>
                <a:cs typeface="Times New Roman" pitchFamily="18" charset="0"/>
              </a:rPr>
              <a:t>to </a:t>
            </a:r>
            <a:r>
              <a:rPr lang="sl-SI" sz="2400" b="1" dirty="0" err="1">
                <a:solidFill>
                  <a:srgbClr val="000000"/>
                </a:solidFill>
                <a:latin typeface="SL Dutch"/>
                <a:cs typeface="Times New Roman" pitchFamily="18" charset="0"/>
              </a:rPr>
              <a:t>the</a:t>
            </a:r>
            <a:endParaRPr lang="en-US" sz="2400" b="1" dirty="0">
              <a:solidFill>
                <a:srgbClr val="000000"/>
              </a:solidFill>
              <a:latin typeface="SL Dutch"/>
              <a:cs typeface="Times New Roman" pitchFamily="18" charset="0"/>
            </a:endParaRPr>
          </a:p>
          <a:p>
            <a:pPr>
              <a:defRPr/>
            </a:pPr>
            <a:r>
              <a:rPr lang="en-US" sz="3200" b="1" dirty="0">
                <a:solidFill>
                  <a:srgbClr val="000000"/>
                </a:solidFill>
                <a:latin typeface="SL Dutch"/>
                <a:cs typeface="Times New Roman" pitchFamily="18" charset="0"/>
              </a:rPr>
              <a:t>„advanced human“</a:t>
            </a:r>
            <a:endParaRPr lang="en-US" sz="3200" dirty="0">
              <a:solidFill>
                <a:srgbClr val="000000"/>
              </a:solidFill>
              <a:latin typeface="SL Dutch"/>
              <a:cs typeface="Times New Roman" pitchFamily="18" charset="0"/>
            </a:endParaRPr>
          </a:p>
          <a:p>
            <a:pPr>
              <a:buClr>
                <a:srgbClr val="00CCFF"/>
              </a:buClr>
              <a:buSzPct val="70000"/>
              <a:defRPr/>
            </a:pPr>
            <a:r>
              <a:rPr lang="en-US" sz="2400" dirty="0">
                <a:solidFill>
                  <a:srgbClr val="161616"/>
                </a:solidFill>
              </a:rPr>
              <a:t>Civilization, person</a:t>
            </a:r>
          </a:p>
          <a:p>
            <a:pPr>
              <a:buClr>
                <a:srgbClr val="00CCFF"/>
              </a:buClr>
              <a:buSzPct val="70000"/>
              <a:defRPr/>
            </a:pPr>
            <a:endParaRPr lang="en-US" sz="2400" dirty="0">
              <a:solidFill>
                <a:srgbClr val="161616"/>
              </a:solidFill>
            </a:endParaRPr>
          </a:p>
          <a:p>
            <a:pPr>
              <a:buClr>
                <a:srgbClr val="00CCFF"/>
              </a:buClr>
              <a:buSzPct val="70000"/>
              <a:defRPr/>
            </a:pPr>
            <a:r>
              <a:rPr lang="en-US" sz="2400" dirty="0">
                <a:solidFill>
                  <a:srgbClr val="161616"/>
                </a:solidFill>
              </a:rPr>
              <a:t>Arguments: history, relation tools-brain-mind</a:t>
            </a:r>
          </a:p>
          <a:p>
            <a:pPr>
              <a:buClr>
                <a:srgbClr val="00CCFF"/>
              </a:buClr>
              <a:buSzPct val="70000"/>
              <a:defRPr/>
            </a:pPr>
            <a:endParaRPr lang="en-US" sz="2400" dirty="0">
              <a:solidFill>
                <a:srgbClr val="161616"/>
              </a:solidFill>
            </a:endParaRPr>
          </a:p>
          <a:p>
            <a:pPr>
              <a:buClr>
                <a:srgbClr val="00CCFF"/>
              </a:buClr>
              <a:buSzPct val="70000"/>
              <a:buFont typeface="Wingdings" pitchFamily="2" charset="2"/>
              <a:buChar char="Ø"/>
              <a:defRPr/>
            </a:pPr>
            <a:endParaRPr lang="en-US" sz="2400" dirty="0">
              <a:solidFill>
                <a:srgbClr val="161616"/>
              </a:solidFill>
            </a:endParaRPr>
          </a:p>
          <a:p>
            <a:pPr>
              <a:buClr>
                <a:srgbClr val="00CCFF"/>
              </a:buClr>
              <a:buSzPct val="70000"/>
              <a:buFont typeface="Wingdings" pitchFamily="2" charset="2"/>
              <a:buChar char="Ø"/>
              <a:defRPr/>
            </a:pPr>
            <a:endParaRPr lang="en-US" sz="2400" dirty="0">
              <a:solidFill>
                <a:srgbClr val="161616"/>
              </a:solidFill>
            </a:endParaRPr>
          </a:p>
          <a:p>
            <a:pPr>
              <a:buClr>
                <a:srgbClr val="00CCFF"/>
              </a:buClr>
              <a:buSzPct val="70000"/>
              <a:buFont typeface="Wingdings" pitchFamily="2" charset="2"/>
              <a:buChar char="Ø"/>
              <a:defRPr/>
            </a:pPr>
            <a:endParaRPr lang="en-US" sz="2400" dirty="0">
              <a:solidFill>
                <a:srgbClr val="161616"/>
              </a:solidFill>
            </a:endParaRPr>
          </a:p>
          <a:p>
            <a:pPr>
              <a:buClr>
                <a:srgbClr val="00CCFF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161616"/>
                </a:solidFill>
              </a:rPr>
              <a:t>Nice to be with you.  </a:t>
            </a:r>
          </a:p>
          <a:p>
            <a:pPr>
              <a:buClr>
                <a:srgbClr val="00CCFF"/>
              </a:buClr>
              <a:buSzPct val="70000"/>
              <a:defRPr/>
            </a:pPr>
            <a:endParaRPr lang="en-US" sz="2400" dirty="0">
              <a:solidFill>
                <a:srgbClr val="161616"/>
              </a:solidFill>
            </a:endParaRPr>
          </a:p>
          <a:p>
            <a:pPr>
              <a:buClr>
                <a:srgbClr val="00CCFF"/>
              </a:buClr>
              <a:buSzPct val="70000"/>
              <a:buFont typeface="Wingdings" pitchFamily="2" charset="2"/>
              <a:buChar char="Ø"/>
              <a:defRPr/>
            </a:pPr>
            <a:endParaRPr lang="sl-SI" sz="2000" dirty="0">
              <a:solidFill>
                <a:srgbClr val="000000"/>
              </a:solidFill>
            </a:endParaRPr>
          </a:p>
          <a:p>
            <a:pPr>
              <a:buClr>
                <a:srgbClr val="00CCFF"/>
              </a:buClr>
              <a:buSzPct val="70000"/>
              <a:buFont typeface="Wingdings" pitchFamily="2" charset="2"/>
              <a:buChar char="Ø"/>
              <a:defRPr/>
            </a:pPr>
            <a:endParaRPr lang="sl-SI" sz="20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271D59-157C-45C5-AE0E-833C72EA9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73F061CA-EFD5-41EB-A4B4-38D4DBDBC1DE}" type="slidenum">
              <a:rPr lang="en-US" altLang="en-SI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>
                <a:defRPr/>
              </a:pPr>
              <a:t>12</a:t>
            </a:fld>
            <a:endParaRPr lang="en-US" altLang="en-SI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CB9A5043-1FF2-4541-A6CC-35EE442863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5613" y="292100"/>
            <a:ext cx="8229600" cy="5651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is intelligent?  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80A983D-51D4-4151-9F60-443CB9D2A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1066800"/>
            <a:ext cx="9144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l-SI" altLang="en-SI" sz="1800"/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A1C6AE04-3938-404E-B1F2-B87778DFB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1484313"/>
            <a:ext cx="89646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SI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42D091-662D-4D3A-8E89-3CAAB7993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75376584-7840-44F3-B0E8-AB34D22E0030}" type="slidenum">
              <a:rPr lang="en-US" altLang="en-SI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>
                <a:defRPr/>
              </a:pPr>
              <a:t>2</a:t>
            </a:fld>
            <a:endParaRPr lang="en-US" altLang="en-SI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6917C644-8172-4184-B017-E06E83987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463" y="1241425"/>
            <a:ext cx="661352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sl-SI" sz="2000" dirty="0">
                <a:solidFill>
                  <a:srgbClr val="000000"/>
                </a:solidFill>
              </a:rPr>
              <a:t> </a:t>
            </a:r>
            <a:r>
              <a:rPr lang="sl-SI" sz="2000" dirty="0" err="1">
                <a:solidFill>
                  <a:srgbClr val="000000"/>
                </a:solidFill>
              </a:rPr>
              <a:t>See</a:t>
            </a:r>
            <a:r>
              <a:rPr lang="sl-SI" sz="2000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  <a:hlinkClick r:id="rId2"/>
              </a:rPr>
              <a:t>http://videolectures.net/solomon_gams_inteligenca/</a:t>
            </a:r>
            <a:endParaRPr lang="sl-SI" sz="2000" dirty="0">
              <a:solidFill>
                <a:srgbClr val="000000"/>
              </a:solidFill>
            </a:endParaRPr>
          </a:p>
          <a:p>
            <a:pPr>
              <a:defRPr/>
            </a:pPr>
            <a:endParaRPr lang="sl-SI" sz="20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</a:rPr>
              <a:t>All beings are intelligent, including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dirty="0">
                <a:solidFill>
                  <a:srgbClr val="000000"/>
                </a:solidFill>
              </a:rPr>
              <a:t>humans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dirty="0">
                <a:solidFill>
                  <a:srgbClr val="000000"/>
                </a:solidFill>
              </a:rPr>
              <a:t>animals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dirty="0">
                <a:solidFill>
                  <a:srgbClr val="000000"/>
                </a:solidFill>
              </a:rPr>
              <a:t>plants.</a:t>
            </a:r>
          </a:p>
          <a:p>
            <a:pPr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</a:rPr>
              <a:t>All computer/information systems or robotic systems or devices that learn are intelligent. </a:t>
            </a:r>
          </a:p>
          <a:p>
            <a:pPr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</a:rPr>
              <a:t>In AI, agents are autonomous devices capable of performing actions (even thermostats). Intelligent agents are capable of learning.</a:t>
            </a:r>
          </a:p>
          <a:p>
            <a:pPr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</a:rPr>
              <a:t>An example: agent IRobot (Roomba) that moves rather randomly, and intelligent agent IRobot that learns the room and vacuums accordingly to the room model.</a:t>
            </a:r>
          </a:p>
        </p:txBody>
      </p:sp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76EF4A27-9587-42FA-9450-ACAE1D5CC3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5613" y="292100"/>
            <a:ext cx="8229600" cy="5651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When is intelligence beneficial?  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282D369-F0E4-4A6B-AEAD-EF0810D97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1066800"/>
            <a:ext cx="9144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l-SI" altLang="en-SI" sz="1800"/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3984FC25-7905-4BF3-8468-AD9455124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1484313"/>
            <a:ext cx="89646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SI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CC1932-43B8-4D49-A1A7-4BBBB3D39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C65C76BD-F6C2-4583-975F-3E477F92CF3B}" type="slidenum">
              <a:rPr lang="en-US" altLang="en-SI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>
                <a:defRPr/>
              </a:pPr>
              <a:t>3</a:t>
            </a:fld>
            <a:endParaRPr lang="en-US" altLang="en-SI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17F5C36F-585D-4EEF-9FE2-EB0A85DA9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0650" y="1412875"/>
            <a:ext cx="68294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</a:rPr>
              <a:t>An example: random vs. intelligent IRobot (Roomba): people </a:t>
            </a:r>
            <a:r>
              <a:rPr lang="sl-SI" sz="2000" dirty="0">
                <a:solidFill>
                  <a:srgbClr val="000000"/>
                </a:solidFill>
              </a:rPr>
              <a:t>used to </a:t>
            </a:r>
            <a:r>
              <a:rPr lang="en-US" sz="2000" dirty="0">
                <a:solidFill>
                  <a:srgbClr val="000000"/>
                </a:solidFill>
              </a:rPr>
              <a:t>buy „stupid“ Roomba more often than the intelligent one because it is cheaper. </a:t>
            </a:r>
          </a:p>
          <a:p>
            <a:pPr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</a:rPr>
              <a:t>More intelligent human predecessor:</a:t>
            </a: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</a:rPr>
              <a:t>+ better food, more attractive for f., better living,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    better use of tools (dig, build, catch, defend, attack)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dirty="0">
                <a:solidFill>
                  <a:srgbClr val="000000"/>
                </a:solidFill>
              </a:rPr>
              <a:t>more food needed, food-sensible brain, famine?</a:t>
            </a:r>
          </a:p>
          <a:p>
            <a:pPr marL="342900" indent="-342900">
              <a:buFontTx/>
              <a:buChar char="-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defRPr/>
            </a:pPr>
            <a:endParaRPr lang="sl-SI" sz="20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</a:rPr>
              <a:t>In summary: how did the evolution produce the more intelligent human predecessor?</a:t>
            </a:r>
          </a:p>
          <a:p>
            <a:pPr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78112FA4-81BB-480C-AC18-87382687D0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5613" y="292100"/>
            <a:ext cx="8580437" cy="565150"/>
          </a:xfrm>
        </p:spPr>
        <p:txBody>
          <a:bodyPr/>
          <a:lstStyle/>
          <a:p>
            <a:pPr algn="r" eaLnBrk="1" hangingPunct="1">
              <a:defRPr/>
            </a:pPr>
            <a:r>
              <a:rPr lang="sl-SI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Human </a:t>
            </a: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evolution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5451E2C-416F-4F07-B6E8-7784CCA7D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1066800"/>
            <a:ext cx="9144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l-SI" altLang="en-SI" sz="1800"/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E9C1EDF5-D4D1-4F04-9CB1-28E982F88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1484313"/>
            <a:ext cx="89646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SI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AD84B0-22E5-4F21-B967-58664A46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8B710599-FBE9-4316-B361-E6B51BBFDB5C}" type="slidenum">
              <a:rPr lang="en-US" altLang="en-SI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>
                <a:defRPr/>
              </a:pPr>
              <a:t>4</a:t>
            </a:fld>
            <a:endParaRPr lang="en-US" altLang="en-SI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8198" name="Picture 7" descr="CE270300FG0010">
            <a:extLst>
              <a:ext uri="{FF2B5EF4-FFF2-40B4-BE49-F238E27FC236}">
                <a16:creationId xmlns:a16="http://schemas.microsoft.com/office/drawing/2014/main" id="{8756310A-41DF-4B92-B534-FE89E99CD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63525"/>
            <a:ext cx="486410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2">
            <a:extLst>
              <a:ext uri="{FF2B5EF4-FFF2-40B4-BE49-F238E27FC236}">
                <a16:creationId xmlns:a16="http://schemas.microsoft.com/office/drawing/2014/main" id="{B8E40BE2-24F9-420B-9C79-2DE52DC94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1239838"/>
            <a:ext cx="2735263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 sz="2000">
                <a:solidFill>
                  <a:srgbClr val="000000"/>
                </a:solidFill>
              </a:rPr>
              <a:t>Reply: It was hard, and evolution experimented a lot.</a:t>
            </a:r>
            <a:br>
              <a:rPr lang="en-US" altLang="en-SI" sz="2000">
                <a:solidFill>
                  <a:srgbClr val="000000"/>
                </a:solidFill>
              </a:rPr>
            </a:br>
            <a:r>
              <a:rPr lang="en-US" altLang="en-SI" sz="2000">
                <a:solidFill>
                  <a:srgbClr val="000000"/>
                </a:solidFill>
              </a:rPr>
              <a:t>(Tools might be one of the most important factors.)</a:t>
            </a:r>
            <a:endParaRPr lang="sl-SI" altLang="en-SI" sz="20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l-SI" altLang="en-SI" sz="20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 sz="2000">
                <a:solidFill>
                  <a:srgbClr val="000000"/>
                </a:solidFill>
              </a:rPr>
              <a:t>It is not as straightforward as the anthropological principle predicts, although at the end it came out that way.</a:t>
            </a: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0A7B1D72-CB54-4ADB-A681-5B9B36756B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5613" y="292100"/>
            <a:ext cx="8229600" cy="5651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Dwarf humans 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717422D-5FF6-4C8D-B315-8FAB2E39F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1066800"/>
            <a:ext cx="9144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l-SI" altLang="en-SI" sz="18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D93A82-B07D-4083-921C-7E7F140C6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AF8365D2-C2B2-48F5-B622-824DE6D4496F}" type="slidenum">
              <a:rPr lang="en-US" altLang="en-SI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>
                <a:defRPr/>
              </a:pPr>
              <a:t>5</a:t>
            </a:fld>
            <a:endParaRPr lang="en-US" altLang="en-SI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9221" name="Picture 6">
            <a:extLst>
              <a:ext uri="{FF2B5EF4-FFF2-40B4-BE49-F238E27FC236}">
                <a16:creationId xmlns:a16="http://schemas.microsoft.com/office/drawing/2014/main" id="{7B16E5AF-4E12-4592-A795-C9496AC54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25538"/>
            <a:ext cx="2438400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2" name="Rectangle 2">
            <a:extLst>
              <a:ext uri="{FF2B5EF4-FFF2-40B4-BE49-F238E27FC236}">
                <a16:creationId xmlns:a16="http://schemas.microsoft.com/office/drawing/2014/main" id="{F55260BF-FD06-4CE2-9BBB-05FC9E485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125538"/>
            <a:ext cx="4572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 sz="1800">
                <a:solidFill>
                  <a:srgbClr val="000000"/>
                </a:solidFill>
              </a:rPr>
              <a:t>Scientists have discovered a tiny species of ancient human that lived 18,000 years ago on an isolated island east of the Java Sea -- a prehistoric hunter in a "lost world" of giant lizards and miniature elephants.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 sz="1800">
                <a:solidFill>
                  <a:srgbClr val="000000"/>
                </a:solidFill>
              </a:rPr>
              <a:t>These "little people" stood about </a:t>
            </a:r>
            <a:r>
              <a:rPr lang="en-US" altLang="en-SI" sz="1800" b="1">
                <a:solidFill>
                  <a:srgbClr val="000000"/>
                </a:solidFill>
              </a:rPr>
              <a:t>three feet tall </a:t>
            </a:r>
            <a:r>
              <a:rPr lang="sl-SI" altLang="en-SI" sz="1800" b="1">
                <a:solidFill>
                  <a:srgbClr val="000000"/>
                </a:solidFill>
              </a:rPr>
              <a:t> (1 m) </a:t>
            </a:r>
            <a:r>
              <a:rPr lang="en-US" altLang="en-SI" sz="1800">
                <a:solidFill>
                  <a:srgbClr val="000000"/>
                </a:solidFill>
              </a:rPr>
              <a:t>and had heads the size of grapefruit. They coexisted with modern humans for thousands of years yet appear to be more closely akin to a long-extinct human ancestor. </a:t>
            </a:r>
            <a:endParaRPr lang="sl-SI" altLang="en-SI" sz="18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l-SI" altLang="en-SI" sz="18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SI" sz="1800">
                <a:solidFill>
                  <a:srgbClr val="000000"/>
                </a:solidFill>
              </a:rPr>
              <a:t>Prebivalci okoliških vasi pripovedujejo zgodbe o teh „malih ljudeh“, ki so živeli v pečinah. Ženske so metale prsi čez rame. Ker so jim kradli otroke, so se njihovi predniki enkrat razjezili in jih požgali.</a:t>
            </a:r>
            <a:endParaRPr lang="en-US" altLang="en-SI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ED54DE8D-08FF-4507-A515-09D4400B1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1066800"/>
            <a:ext cx="9144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l-SI" altLang="en-SI" sz="18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D93A82-B07D-4083-921C-7E7F140C6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B9664A0D-4DB6-49A9-863A-68BBC6B46F27}" type="slidenum">
              <a:rPr lang="en-US" altLang="en-SI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>
                <a:defRPr/>
              </a:pPr>
              <a:t>6</a:t>
            </a:fld>
            <a:endParaRPr lang="en-US" altLang="en-SI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0244" name="Picture 6">
            <a:extLst>
              <a:ext uri="{FF2B5EF4-FFF2-40B4-BE49-F238E27FC236}">
                <a16:creationId xmlns:a16="http://schemas.microsoft.com/office/drawing/2014/main" id="{06D422F2-F6BA-43A1-841F-294A573BB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25538"/>
            <a:ext cx="2438400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Slika 2">
            <a:extLst>
              <a:ext uri="{FF2B5EF4-FFF2-40B4-BE49-F238E27FC236}">
                <a16:creationId xmlns:a16="http://schemas.microsoft.com/office/drawing/2014/main" id="{ABFA4F00-44E7-4A79-92B2-5D8F5E50D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3806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90F6A9E4-71B3-4A36-9DB6-E6C0A91A43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5613" y="292100"/>
            <a:ext cx="8229600" cy="5651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Brains vs. body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30AFBD0-0909-4B34-93A0-39DD549BD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1066800"/>
            <a:ext cx="9144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l-SI" altLang="en-SI" sz="1800"/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C127F0D2-C3A8-4161-837C-B700F18D5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1484313"/>
            <a:ext cx="89646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SI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2A9766-A097-45A1-85E7-4D0741462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4D7FCBFF-EFE3-4CBD-A167-DEABA6C47FFC}" type="slidenum">
              <a:rPr lang="en-US" altLang="en-SI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>
                <a:defRPr/>
              </a:pPr>
              <a:t>7</a:t>
            </a:fld>
            <a:endParaRPr lang="en-US" altLang="en-SI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270" name="Rectangle 8">
            <a:extLst>
              <a:ext uri="{FF2B5EF4-FFF2-40B4-BE49-F238E27FC236}">
                <a16:creationId xmlns:a16="http://schemas.microsoft.com/office/drawing/2014/main" id="{9ABC41AC-CEB0-4BCB-B76B-0C25BED1A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l-SI" altLang="en-SI" sz="1800"/>
          </a:p>
        </p:txBody>
      </p:sp>
      <p:pic>
        <p:nvPicPr>
          <p:cNvPr id="11271" name="Picture 10" descr="http://3.bp.blogspot.com/-lJLXWVmjll8/T1-z73oi5_I/AAAAAAAAAow/W56u2hvft8M/s1600/mammal+brain+size+and+body+weight.JPG">
            <a:extLst>
              <a:ext uri="{FF2B5EF4-FFF2-40B4-BE49-F238E27FC236}">
                <a16:creationId xmlns:a16="http://schemas.microsoft.com/office/drawing/2014/main" id="{DFDBB1A3-D131-4A64-91DD-B2D2083FD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70000"/>
            <a:ext cx="6840537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B1517507-B37E-48BD-8A1B-673D38C410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5613" y="292100"/>
            <a:ext cx="8229600" cy="5651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Brain size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45D5209-CB31-4792-BF63-B92743D3B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1066800"/>
            <a:ext cx="9144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l-SI" altLang="en-SI" sz="1800"/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222166D6-DE6B-4236-9BA2-DB67116AD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1484313"/>
            <a:ext cx="89646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SI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5F8D38-B01A-44BC-A1C2-9E8926FEB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5799CA95-5AFE-4CB5-9F8F-5F59C964331B}" type="slidenum">
              <a:rPr lang="en-US" altLang="en-SI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>
                <a:defRPr/>
              </a:pPr>
              <a:t>8</a:t>
            </a:fld>
            <a:endParaRPr lang="en-US" altLang="en-SI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2294" name="Picture 1">
            <a:extLst>
              <a:ext uri="{FF2B5EF4-FFF2-40B4-BE49-F238E27FC236}">
                <a16:creationId xmlns:a16="http://schemas.microsoft.com/office/drawing/2014/main" id="{8E513FEA-7860-4600-9E2A-A74A4BBAB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65213"/>
            <a:ext cx="3744912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5" descr="Description: D:\Users\Mezi\Pictures\imagesCA236XOW.jpg">
            <a:extLst>
              <a:ext uri="{FF2B5EF4-FFF2-40B4-BE49-F238E27FC236}">
                <a16:creationId xmlns:a16="http://schemas.microsoft.com/office/drawing/2014/main" id="{A717E164-5750-40AF-8499-000BD1508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3141663"/>
            <a:ext cx="3386138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51C17DA7-3E1E-4F71-8364-488E9223CE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5613" y="292100"/>
            <a:ext cx="8229600" cy="5651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Brain size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329D2FD-0A3A-4990-8AB7-310BC9300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1066800"/>
            <a:ext cx="9144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l-SI" altLang="en-SI" sz="1800"/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B879D5D2-77F4-45CE-843A-931F0BB29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1484313"/>
            <a:ext cx="89646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SI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EAC1B1-718B-4995-9566-8EB70C80C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4569C6F7-8E47-4A9E-93FA-8BA4FA86177A}" type="slidenum">
              <a:rPr lang="en-US" altLang="en-SI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>
                <a:defRPr/>
              </a:pPr>
              <a:t>9</a:t>
            </a:fld>
            <a:endParaRPr lang="en-US" altLang="en-SI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3318" name="Picture 2" descr="Description: D:\Users\Mezi\Pictures\brainEvolution456.jpg">
            <a:extLst>
              <a:ext uri="{FF2B5EF4-FFF2-40B4-BE49-F238E27FC236}">
                <a16:creationId xmlns:a16="http://schemas.microsoft.com/office/drawing/2014/main" id="{5CB05766-95A8-40D0-9E1E-8FA90A948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066800"/>
            <a:ext cx="5649913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262"/>
  <p:tag name="HOTSPOTTYPE" val="DefinedInNavigator"/>
  <p:tag name="DEFINEDINNAVIGATOR" val="True"/>
</p:tagLst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5219</TotalTime>
  <Words>673</Words>
  <Application>Microsoft Office PowerPoint</Application>
  <PresentationFormat>Diaprojekcija na zaslonu (4:3)</PresentationFormat>
  <Paragraphs>85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9" baseType="lpstr">
      <vt:lpstr>Tahoma</vt:lpstr>
      <vt:lpstr>Arial</vt:lpstr>
      <vt:lpstr>Wingdings</vt:lpstr>
      <vt:lpstr>Times New Roman</vt:lpstr>
      <vt:lpstr>Calibri</vt:lpstr>
      <vt:lpstr>SL Dutch</vt:lpstr>
      <vt:lpstr>Ocean</vt:lpstr>
      <vt:lpstr>KOGNITIVNA (R)EVOLUCIJA,  INTELIGENCA IN ORODJA  COGNITIVE ®EVOLUTION, INTELLIGENCE AND TOOLS</vt:lpstr>
      <vt:lpstr>What is intelligent?  </vt:lpstr>
      <vt:lpstr>When is intelligence beneficial?  </vt:lpstr>
      <vt:lpstr>Human evolution</vt:lpstr>
      <vt:lpstr>Dwarf humans </vt:lpstr>
      <vt:lpstr>PowerPointova predstavitev</vt:lpstr>
      <vt:lpstr>Brains vs. body</vt:lpstr>
      <vt:lpstr>Brain size</vt:lpstr>
      <vt:lpstr>Brain size</vt:lpstr>
      <vt:lpstr>DISCUSSION</vt:lpstr>
      <vt:lpstr>DISCUSSION</vt:lpstr>
      <vt:lpstr>DISCUSSION</vt:lpstr>
    </vt:vector>
  </TitlesOfParts>
  <Company>Gams Family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Slovenijo v informacijsko družbo</dc:title>
  <dc:creator>Gams</dc:creator>
  <cp:lastModifiedBy>mezi</cp:lastModifiedBy>
  <cp:revision>160</cp:revision>
  <dcterms:created xsi:type="dcterms:W3CDTF">2000-03-19T21:32:30Z</dcterms:created>
  <dcterms:modified xsi:type="dcterms:W3CDTF">2023-11-27T22:17:19Z</dcterms:modified>
</cp:coreProperties>
</file>