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40"/>
  </p:notesMasterIdLst>
  <p:handoutMasterIdLst>
    <p:handoutMasterId r:id="rId41"/>
  </p:handoutMasterIdLst>
  <p:sldIdLst>
    <p:sldId id="303" r:id="rId2"/>
    <p:sldId id="368" r:id="rId3"/>
    <p:sldId id="399" r:id="rId4"/>
    <p:sldId id="377" r:id="rId5"/>
    <p:sldId id="378" r:id="rId6"/>
    <p:sldId id="360" r:id="rId7"/>
    <p:sldId id="403" r:id="rId8"/>
    <p:sldId id="402" r:id="rId9"/>
    <p:sldId id="404" r:id="rId10"/>
    <p:sldId id="405" r:id="rId11"/>
    <p:sldId id="406" r:id="rId12"/>
    <p:sldId id="400" r:id="rId13"/>
    <p:sldId id="401" r:id="rId14"/>
    <p:sldId id="382" r:id="rId15"/>
    <p:sldId id="392" r:id="rId16"/>
    <p:sldId id="393" r:id="rId17"/>
    <p:sldId id="383" r:id="rId18"/>
    <p:sldId id="394" r:id="rId19"/>
    <p:sldId id="395" r:id="rId20"/>
    <p:sldId id="398" r:id="rId21"/>
    <p:sldId id="397" r:id="rId22"/>
    <p:sldId id="396" r:id="rId23"/>
    <p:sldId id="390" r:id="rId24"/>
    <p:sldId id="384" r:id="rId25"/>
    <p:sldId id="385" r:id="rId26"/>
    <p:sldId id="388" r:id="rId27"/>
    <p:sldId id="387" r:id="rId28"/>
    <p:sldId id="389" r:id="rId29"/>
    <p:sldId id="391" r:id="rId30"/>
    <p:sldId id="386" r:id="rId31"/>
    <p:sldId id="370" r:id="rId32"/>
    <p:sldId id="371" r:id="rId33"/>
    <p:sldId id="375" r:id="rId34"/>
    <p:sldId id="374" r:id="rId35"/>
    <p:sldId id="369" r:id="rId36"/>
    <p:sldId id="376" r:id="rId37"/>
    <p:sldId id="373" r:id="rId38"/>
    <p:sldId id="380" r:id="rId39"/>
  </p:sldIdLst>
  <p:sldSz cx="9144000" cy="6858000" type="screen4x3"/>
  <p:notesSz cx="6888163" cy="9623425"/>
  <p:custDataLst>
    <p:tags r:id="rId42"/>
  </p:custDataLst>
  <p:defaultTextStyle>
    <a:defPPr>
      <a:defRPr lang="en-US"/>
    </a:defPPr>
    <a:lvl1pPr algn="l" rtl="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kern="1200">
        <a:solidFill>
          <a:srgbClr val="0000CC"/>
        </a:solidFill>
        <a:latin typeface="Arial" panose="020B0604020202020204" pitchFamily="34" charset="0"/>
        <a:ea typeface="+mn-ea"/>
        <a:cs typeface="+mn-cs"/>
      </a:defRPr>
    </a:lvl1pPr>
    <a:lvl2pPr marL="457200" algn="l" rtl="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kern="1200">
        <a:solidFill>
          <a:srgbClr val="0000CC"/>
        </a:solidFill>
        <a:latin typeface="Arial" panose="020B0604020202020204" pitchFamily="34" charset="0"/>
        <a:ea typeface="+mn-ea"/>
        <a:cs typeface="+mn-cs"/>
      </a:defRPr>
    </a:lvl2pPr>
    <a:lvl3pPr marL="914400" algn="l" rtl="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kern="1200">
        <a:solidFill>
          <a:srgbClr val="0000CC"/>
        </a:solidFill>
        <a:latin typeface="Arial" panose="020B0604020202020204" pitchFamily="34" charset="0"/>
        <a:ea typeface="+mn-ea"/>
        <a:cs typeface="+mn-cs"/>
      </a:defRPr>
    </a:lvl3pPr>
    <a:lvl4pPr marL="1371600" algn="l" rtl="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kern="1200">
        <a:solidFill>
          <a:srgbClr val="0000CC"/>
        </a:solidFill>
        <a:latin typeface="Arial" panose="020B0604020202020204" pitchFamily="34" charset="0"/>
        <a:ea typeface="+mn-ea"/>
        <a:cs typeface="+mn-cs"/>
      </a:defRPr>
    </a:lvl4pPr>
    <a:lvl5pPr marL="1828800" algn="l" rtl="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kern="1200">
        <a:solidFill>
          <a:srgbClr val="0000CC"/>
        </a:solidFill>
        <a:latin typeface="Arial" panose="020B0604020202020204" pitchFamily="34" charset="0"/>
        <a:ea typeface="+mn-ea"/>
        <a:cs typeface="+mn-cs"/>
      </a:defRPr>
    </a:lvl5pPr>
    <a:lvl6pPr marL="2286000" algn="l" defTabSz="914400" rtl="0" eaLnBrk="1" latinLnBrk="0" hangingPunct="1">
      <a:defRPr kumimoji="1" sz="3200" b="1" kern="1200">
        <a:solidFill>
          <a:srgbClr val="0000CC"/>
        </a:solidFill>
        <a:latin typeface="Arial" panose="020B0604020202020204" pitchFamily="34" charset="0"/>
        <a:ea typeface="+mn-ea"/>
        <a:cs typeface="+mn-cs"/>
      </a:defRPr>
    </a:lvl6pPr>
    <a:lvl7pPr marL="2743200" algn="l" defTabSz="914400" rtl="0" eaLnBrk="1" latinLnBrk="0" hangingPunct="1">
      <a:defRPr kumimoji="1" sz="3200" b="1" kern="1200">
        <a:solidFill>
          <a:srgbClr val="0000CC"/>
        </a:solidFill>
        <a:latin typeface="Arial" panose="020B0604020202020204" pitchFamily="34" charset="0"/>
        <a:ea typeface="+mn-ea"/>
        <a:cs typeface="+mn-cs"/>
      </a:defRPr>
    </a:lvl7pPr>
    <a:lvl8pPr marL="3200400" algn="l" defTabSz="914400" rtl="0" eaLnBrk="1" latinLnBrk="0" hangingPunct="1">
      <a:defRPr kumimoji="1" sz="3200" b="1" kern="1200">
        <a:solidFill>
          <a:srgbClr val="0000CC"/>
        </a:solidFill>
        <a:latin typeface="Arial" panose="020B0604020202020204" pitchFamily="34" charset="0"/>
        <a:ea typeface="+mn-ea"/>
        <a:cs typeface="+mn-cs"/>
      </a:defRPr>
    </a:lvl8pPr>
    <a:lvl9pPr marL="3657600" algn="l" defTabSz="914400" rtl="0" eaLnBrk="1" latinLnBrk="0" hangingPunct="1">
      <a:defRPr kumimoji="1" sz="3200" b="1" kern="1200">
        <a:solidFill>
          <a:srgbClr val="0000CC"/>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CC6600"/>
    <a:srgbClr val="996633"/>
    <a:srgbClr val="993300"/>
    <a:srgbClr val="FFCC99"/>
    <a:srgbClr val="0000CC"/>
    <a:srgbClr val="FF00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4853" autoAdjust="0"/>
  </p:normalViewPr>
  <p:slideViewPr>
    <p:cSldViewPr>
      <p:cViewPr varScale="1">
        <p:scale>
          <a:sx n="113" d="100"/>
          <a:sy n="113" d="100"/>
        </p:scale>
        <p:origin x="1080" y="114"/>
      </p:cViewPr>
      <p:guideLst>
        <p:guide orient="horz" pos="211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Lst>
  </p:outlineViewPr>
  <p:notesTextViewPr>
    <p:cViewPr>
      <p:scale>
        <a:sx n="100" d="100"/>
        <a:sy n="100" d="100"/>
      </p:scale>
      <p:origin x="0" y="0"/>
    </p:cViewPr>
  </p:notesTextViewPr>
  <p:sorterViewPr>
    <p:cViewPr>
      <p:scale>
        <a:sx n="100" d="100"/>
        <a:sy n="100" d="100"/>
      </p:scale>
      <p:origin x="0" y="77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22.xml"/><Relationship Id="rId34" Type="http://schemas.openxmlformats.org/officeDocument/2006/relationships/slide" Target="slides/slide37.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33" Type="http://schemas.openxmlformats.org/officeDocument/2006/relationships/slide" Target="slides/slide36.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32" Type="http://schemas.openxmlformats.org/officeDocument/2006/relationships/slide" Target="slides/slide35.xml"/><Relationship Id="rId5" Type="http://schemas.openxmlformats.org/officeDocument/2006/relationships/slide" Target="slides/slide5.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1.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4.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8"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6EEAF3E-CE50-414B-9E3A-12F154F0A4DA}"/>
              </a:ext>
            </a:extLst>
          </p:cNvPr>
          <p:cNvSpPr>
            <a:spLocks noGrp="1" noChangeArrowheads="1"/>
          </p:cNvSpPr>
          <p:nvPr>
            <p:ph type="hdr" sz="quarter"/>
          </p:nvPr>
        </p:nvSpPr>
        <p:spPr bwMode="auto">
          <a:xfrm>
            <a:off x="0" y="0"/>
            <a:ext cx="29845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kumimoji="0" sz="1200" b="0">
                <a:solidFill>
                  <a:schemeClr val="tx1"/>
                </a:solidFill>
                <a:latin typeface="Times New Roman" pitchFamily="18" charset="0"/>
              </a:defRPr>
            </a:lvl1pPr>
          </a:lstStyle>
          <a:p>
            <a:pPr>
              <a:defRPr/>
            </a:pPr>
            <a:r>
              <a:rPr lang="en-GB"/>
              <a:t>Matjaž Gams</a:t>
            </a:r>
          </a:p>
        </p:txBody>
      </p:sp>
      <p:sp>
        <p:nvSpPr>
          <p:cNvPr id="12291" name="Rectangle 3">
            <a:extLst>
              <a:ext uri="{FF2B5EF4-FFF2-40B4-BE49-F238E27FC236}">
                <a16:creationId xmlns:a16="http://schemas.microsoft.com/office/drawing/2014/main" id="{14DBDFAC-456D-4063-9937-0F7DE8DC3A68}"/>
              </a:ext>
            </a:extLst>
          </p:cNvPr>
          <p:cNvSpPr>
            <a:spLocks noGrp="1" noChangeArrowheads="1"/>
          </p:cNvSpPr>
          <p:nvPr>
            <p:ph type="dt" sz="quarter" idx="1"/>
          </p:nvPr>
        </p:nvSpPr>
        <p:spPr bwMode="auto">
          <a:xfrm>
            <a:off x="3903663" y="0"/>
            <a:ext cx="2984500" cy="481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0" sz="1200" b="0">
                <a:solidFill>
                  <a:schemeClr val="tx1"/>
                </a:solidFill>
                <a:latin typeface="Times New Roman" pitchFamily="18" charset="0"/>
              </a:defRPr>
            </a:lvl1pPr>
          </a:lstStyle>
          <a:p>
            <a:pPr>
              <a:defRPr/>
            </a:pPr>
            <a:endParaRPr lang="en-GB"/>
          </a:p>
        </p:txBody>
      </p:sp>
      <p:sp>
        <p:nvSpPr>
          <p:cNvPr id="12292" name="Rectangle 4">
            <a:extLst>
              <a:ext uri="{FF2B5EF4-FFF2-40B4-BE49-F238E27FC236}">
                <a16:creationId xmlns:a16="http://schemas.microsoft.com/office/drawing/2014/main" id="{534E6AFB-38D3-435F-AEAE-27DA2AACDB9D}"/>
              </a:ext>
            </a:extLst>
          </p:cNvPr>
          <p:cNvSpPr>
            <a:spLocks noGrp="1" noChangeArrowheads="1"/>
          </p:cNvSpPr>
          <p:nvPr>
            <p:ph type="ftr" sz="quarter" idx="2"/>
          </p:nvPr>
        </p:nvSpPr>
        <p:spPr bwMode="auto">
          <a:xfrm>
            <a:off x="0" y="9142413"/>
            <a:ext cx="2984500" cy="4810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kumimoji="0" sz="1200" b="0">
                <a:solidFill>
                  <a:schemeClr val="tx1"/>
                </a:solidFill>
                <a:latin typeface="Times New Roman" pitchFamily="18" charset="0"/>
              </a:defRPr>
            </a:lvl1pPr>
          </a:lstStyle>
          <a:p>
            <a:pPr>
              <a:defRPr/>
            </a:pPr>
            <a:r>
              <a:rPr lang="en-GB"/>
              <a:t>Slovenijo v informacijsko družbo</a:t>
            </a:r>
          </a:p>
        </p:txBody>
      </p:sp>
      <p:sp>
        <p:nvSpPr>
          <p:cNvPr id="12293" name="Rectangle 5">
            <a:extLst>
              <a:ext uri="{FF2B5EF4-FFF2-40B4-BE49-F238E27FC236}">
                <a16:creationId xmlns:a16="http://schemas.microsoft.com/office/drawing/2014/main" id="{8CBBA7F9-6B6A-43CC-A172-0BE2EC92D308}"/>
              </a:ext>
            </a:extLst>
          </p:cNvPr>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kumimoji="0" sz="1200" b="0">
                <a:solidFill>
                  <a:schemeClr val="tx1"/>
                </a:solidFill>
                <a:latin typeface="Times New Roman" panose="02020603050405020304" pitchFamily="18" charset="0"/>
              </a:defRPr>
            </a:lvl1pPr>
          </a:lstStyle>
          <a:p>
            <a:fld id="{0D8C2AAD-A588-4D38-8B3E-5F0EF226C8F3}" type="slidenum">
              <a:rPr lang="en-GB" altLang="en-SI"/>
              <a:pPr/>
              <a:t>‹#›</a:t>
            </a:fld>
            <a:endParaRPr lang="en-GB" altLang="en-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E8A5FD-8D23-4FBD-9864-15D7445E3949}"/>
              </a:ext>
            </a:extLst>
          </p:cNvPr>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nSpc>
                <a:spcPct val="100000"/>
              </a:lnSpc>
              <a:spcBef>
                <a:spcPct val="0"/>
              </a:spcBef>
              <a:buClrTx/>
              <a:buSzTx/>
              <a:buFontTx/>
              <a:buNone/>
              <a:defRPr sz="1000" b="0" i="1">
                <a:solidFill>
                  <a:schemeClr val="tx1"/>
                </a:solidFill>
                <a:latin typeface="Arial" charset="0"/>
              </a:defRPr>
            </a:lvl1pPr>
          </a:lstStyle>
          <a:p>
            <a:pPr>
              <a:defRPr/>
            </a:pPr>
            <a:r>
              <a:rPr lang="en-US"/>
              <a:t>*</a:t>
            </a:r>
            <a:endParaRPr lang="en-US" sz="1200"/>
          </a:p>
        </p:txBody>
      </p:sp>
      <p:sp>
        <p:nvSpPr>
          <p:cNvPr id="2051" name="Rectangle 3">
            <a:extLst>
              <a:ext uri="{FF2B5EF4-FFF2-40B4-BE49-F238E27FC236}">
                <a16:creationId xmlns:a16="http://schemas.microsoft.com/office/drawing/2014/main" id="{4F85E3FC-9F57-41BD-A313-C0B2ED337321}"/>
              </a:ext>
            </a:extLst>
          </p:cNvPr>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lnSpc>
                <a:spcPct val="100000"/>
              </a:lnSpc>
              <a:spcBef>
                <a:spcPct val="0"/>
              </a:spcBef>
              <a:buClrTx/>
              <a:buSzTx/>
              <a:buFontTx/>
              <a:buNone/>
              <a:defRPr sz="1000" b="0" i="1">
                <a:solidFill>
                  <a:schemeClr val="tx1"/>
                </a:solidFill>
                <a:latin typeface="Arial" charset="0"/>
              </a:defRPr>
            </a:lvl1pPr>
          </a:lstStyle>
          <a:p>
            <a:pPr>
              <a:defRPr/>
            </a:pPr>
            <a:r>
              <a:rPr lang="en-US"/>
              <a:t>07/16/96</a:t>
            </a:r>
            <a:endParaRPr lang="en-US" sz="1200"/>
          </a:p>
        </p:txBody>
      </p:sp>
      <p:sp>
        <p:nvSpPr>
          <p:cNvPr id="41988" name="Rectangle 4">
            <a:extLst>
              <a:ext uri="{FF2B5EF4-FFF2-40B4-BE49-F238E27FC236}">
                <a16:creationId xmlns:a16="http://schemas.microsoft.com/office/drawing/2014/main" id="{86814194-28D1-4DFB-B821-8C8D103F28E3}"/>
              </a:ext>
            </a:extLst>
          </p:cNvPr>
          <p:cNvSpPr>
            <a:spLocks noChangeArrowheads="1"/>
          </p:cNvSpPr>
          <p:nvPr>
            <p:ph type="sldImg" idx="2"/>
          </p:nvPr>
        </p:nvSpPr>
        <p:spPr bwMode="auto">
          <a:xfrm>
            <a:off x="1036638" y="720725"/>
            <a:ext cx="4813300" cy="3609975"/>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71E363A7-0F81-4FB2-8060-5AA26B9D6491}"/>
              </a:ext>
            </a:extLst>
          </p:cNvPr>
          <p:cNvSpPr>
            <a:spLocks noGrp="1" noChangeArrowheads="1"/>
          </p:cNvSpPr>
          <p:nvPr>
            <p:ph type="body" sz="quarter" idx="3"/>
          </p:nvPr>
        </p:nvSpPr>
        <p:spPr bwMode="auto">
          <a:xfrm>
            <a:off x="917575" y="4570413"/>
            <a:ext cx="5053013" cy="43322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B733C467-72C9-4BB5-8DB9-698CB94F26CC}"/>
              </a:ext>
            </a:extLst>
          </p:cNvPr>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nSpc>
                <a:spcPct val="100000"/>
              </a:lnSpc>
              <a:spcBef>
                <a:spcPct val="0"/>
              </a:spcBef>
              <a:buClrTx/>
              <a:buSzTx/>
              <a:buFontTx/>
              <a:buNone/>
              <a:defRPr sz="1000" b="0" i="1">
                <a:solidFill>
                  <a:schemeClr val="tx1"/>
                </a:solidFill>
                <a:latin typeface="Arial" charset="0"/>
              </a:defRPr>
            </a:lvl1pPr>
          </a:lstStyle>
          <a:p>
            <a:pPr>
              <a:defRPr/>
            </a:pPr>
            <a:r>
              <a:rPr lang="en-US"/>
              <a:t>*</a:t>
            </a:r>
            <a:endParaRPr lang="en-US" sz="1200"/>
          </a:p>
        </p:txBody>
      </p:sp>
      <p:sp>
        <p:nvSpPr>
          <p:cNvPr id="2055" name="Rectangle 7">
            <a:extLst>
              <a:ext uri="{FF2B5EF4-FFF2-40B4-BE49-F238E27FC236}">
                <a16:creationId xmlns:a16="http://schemas.microsoft.com/office/drawing/2014/main" id="{EF1BA7F3-65CF-4235-B1F4-F42F5C88F83A}"/>
              </a:ext>
            </a:extLst>
          </p:cNvPr>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lnSpc>
                <a:spcPct val="100000"/>
              </a:lnSpc>
              <a:spcBef>
                <a:spcPct val="0"/>
              </a:spcBef>
              <a:buClrTx/>
              <a:buSzTx/>
              <a:buFontTx/>
              <a:buNone/>
              <a:defRPr sz="1000" b="0" i="1">
                <a:solidFill>
                  <a:schemeClr val="tx1"/>
                </a:solidFill>
                <a:latin typeface="Arial" charset="0"/>
              </a:defRPr>
            </a:lvl1pPr>
          </a:lstStyle>
          <a:p>
            <a:pPr>
              <a:defRPr/>
            </a:pPr>
            <a:r>
              <a:rPr lang="en-US"/>
              <a:t>##</a:t>
            </a:r>
            <a:endParaRPr lang="en-US" sz="120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0CE305D-E874-4837-90FF-11BD542932FF}"/>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D79FA2EC-78D5-4EB8-8597-9EDAEAC33E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en-SI">
              <a:latin typeface="Arial" panose="020B0604020202020204" pitchFamily="34" charset="0"/>
            </a:endParaRPr>
          </a:p>
        </p:txBody>
      </p:sp>
      <p:sp>
        <p:nvSpPr>
          <p:cNvPr id="43012" name="Header Placeholder 3">
            <a:extLst>
              <a:ext uri="{FF2B5EF4-FFF2-40B4-BE49-F238E27FC236}">
                <a16:creationId xmlns:a16="http://schemas.microsoft.com/office/drawing/2014/main" id="{D8E5FB9F-1E08-4C3B-8B19-BB56918C58E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
        <p:nvSpPr>
          <p:cNvPr id="43013" name="Date Placeholder 4">
            <a:extLst>
              <a:ext uri="{FF2B5EF4-FFF2-40B4-BE49-F238E27FC236}">
                <a16:creationId xmlns:a16="http://schemas.microsoft.com/office/drawing/2014/main" id="{19D3BA5B-944D-4BD1-B1C2-9C8DD13D5F0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07/16/96</a:t>
            </a:r>
            <a:endParaRPr lang="en-US" altLang="en-SI" sz="1200" b="0">
              <a:solidFill>
                <a:schemeClr val="tx1"/>
              </a:solidFill>
            </a:endParaRPr>
          </a:p>
        </p:txBody>
      </p:sp>
      <p:sp>
        <p:nvSpPr>
          <p:cNvPr id="43014" name="Footer Placeholder 5">
            <a:extLst>
              <a:ext uri="{FF2B5EF4-FFF2-40B4-BE49-F238E27FC236}">
                <a16:creationId xmlns:a16="http://schemas.microsoft.com/office/drawing/2014/main" id="{1617CACD-DB68-4E33-AB5E-654E116D286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
        <p:nvSpPr>
          <p:cNvPr id="43015" name="Slide Number Placeholder 6">
            <a:extLst>
              <a:ext uri="{FF2B5EF4-FFF2-40B4-BE49-F238E27FC236}">
                <a16:creationId xmlns:a16="http://schemas.microsoft.com/office/drawing/2014/main" id="{34E3ABE7-4593-46D2-AA1D-A75D6F12AA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9D6E876-F038-40EA-AA10-A8DA973192D6}"/>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5AB17549-79E8-41C7-9FB6-439CE460E3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en-SI">
              <a:latin typeface="Arial" panose="020B0604020202020204" pitchFamily="34" charset="0"/>
            </a:endParaRPr>
          </a:p>
        </p:txBody>
      </p:sp>
      <p:sp>
        <p:nvSpPr>
          <p:cNvPr id="44036" name="Header Placeholder 3">
            <a:extLst>
              <a:ext uri="{FF2B5EF4-FFF2-40B4-BE49-F238E27FC236}">
                <a16:creationId xmlns:a16="http://schemas.microsoft.com/office/drawing/2014/main" id="{96E32641-46C5-465D-9DEF-173DADA611D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
        <p:nvSpPr>
          <p:cNvPr id="44037" name="Date Placeholder 4">
            <a:extLst>
              <a:ext uri="{FF2B5EF4-FFF2-40B4-BE49-F238E27FC236}">
                <a16:creationId xmlns:a16="http://schemas.microsoft.com/office/drawing/2014/main" id="{4B3F2BE6-68D4-484A-8D78-B02805FC2BE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07/16/96</a:t>
            </a:r>
            <a:endParaRPr lang="en-US" altLang="en-SI" sz="1200" b="0">
              <a:solidFill>
                <a:schemeClr val="tx1"/>
              </a:solidFill>
            </a:endParaRPr>
          </a:p>
        </p:txBody>
      </p:sp>
      <p:sp>
        <p:nvSpPr>
          <p:cNvPr id="44038" name="Footer Placeholder 5">
            <a:extLst>
              <a:ext uri="{FF2B5EF4-FFF2-40B4-BE49-F238E27FC236}">
                <a16:creationId xmlns:a16="http://schemas.microsoft.com/office/drawing/2014/main" id="{202F98D6-CB03-4EF4-89A9-75DB6D5CFF1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
        <p:nvSpPr>
          <p:cNvPr id="44039" name="Slide Number Placeholder 6">
            <a:extLst>
              <a:ext uri="{FF2B5EF4-FFF2-40B4-BE49-F238E27FC236}">
                <a16:creationId xmlns:a16="http://schemas.microsoft.com/office/drawing/2014/main" id="{D6DAB7C6-9DA8-4387-8769-EFCDE3B0E7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CB181E1-4088-46E2-A918-D692427B60C6}"/>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7E1E7477-27BA-4EA4-9C32-BEF7778F0E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en-SI">
              <a:latin typeface="Arial" panose="020B0604020202020204" pitchFamily="34" charset="0"/>
            </a:endParaRPr>
          </a:p>
        </p:txBody>
      </p:sp>
      <p:sp>
        <p:nvSpPr>
          <p:cNvPr id="45060" name="Header Placeholder 3">
            <a:extLst>
              <a:ext uri="{FF2B5EF4-FFF2-40B4-BE49-F238E27FC236}">
                <a16:creationId xmlns:a16="http://schemas.microsoft.com/office/drawing/2014/main" id="{72619178-141F-4EA9-AD0F-A99830B437D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
        <p:nvSpPr>
          <p:cNvPr id="45061" name="Date Placeholder 4">
            <a:extLst>
              <a:ext uri="{FF2B5EF4-FFF2-40B4-BE49-F238E27FC236}">
                <a16:creationId xmlns:a16="http://schemas.microsoft.com/office/drawing/2014/main" id="{BAC503A9-2D34-42EC-84F6-4908CD98729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07/16/96</a:t>
            </a:r>
            <a:endParaRPr lang="en-US" altLang="en-SI" sz="1200" b="0">
              <a:solidFill>
                <a:schemeClr val="tx1"/>
              </a:solidFill>
            </a:endParaRPr>
          </a:p>
        </p:txBody>
      </p:sp>
      <p:sp>
        <p:nvSpPr>
          <p:cNvPr id="45062" name="Footer Placeholder 5">
            <a:extLst>
              <a:ext uri="{FF2B5EF4-FFF2-40B4-BE49-F238E27FC236}">
                <a16:creationId xmlns:a16="http://schemas.microsoft.com/office/drawing/2014/main" id="{BCD3C97A-FDCC-4451-ADE4-AE9FB88C2FD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
        <p:nvSpPr>
          <p:cNvPr id="45063" name="Slide Number Placeholder 6">
            <a:extLst>
              <a:ext uri="{FF2B5EF4-FFF2-40B4-BE49-F238E27FC236}">
                <a16:creationId xmlns:a16="http://schemas.microsoft.com/office/drawing/2014/main" id="{173D6A2F-9B34-4FBB-93E2-2B14A2B0F5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r>
              <a:rPr lang="en-US" altLang="en-SI" sz="1000" b="0">
                <a:solidFill>
                  <a:schemeClr val="tx1"/>
                </a:solidFill>
              </a:rPr>
              <a:t>##</a:t>
            </a:r>
            <a:endParaRPr lang="en-US" altLang="en-SI"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926270E-E9D2-486D-A5BF-B8E8E9183DEA}"/>
              </a:ext>
            </a:extLst>
          </p:cNvPr>
          <p:cNvSpPr>
            <a:spLocks noGrp="1"/>
          </p:cNvSpPr>
          <p:nvPr>
            <p:ph type="dt" sz="half" idx="10"/>
          </p:nvPr>
        </p:nvSpPr>
        <p:spPr/>
        <p:txBody>
          <a:bodyPr/>
          <a:lstStyle>
            <a:lvl1pPr>
              <a:defRPr/>
            </a:lvl1pPr>
          </a:lstStyle>
          <a:p>
            <a:pPr>
              <a:defRPr/>
            </a:pPr>
            <a:fld id="{29EAB982-3E95-498F-9600-A5BD186E2A46}" type="datetime1">
              <a:rPr lang="en-US"/>
              <a:pPr>
                <a:defRPr/>
              </a:pPr>
              <a:t>11/27/2023</a:t>
            </a:fld>
            <a:endParaRPr lang="en-US"/>
          </a:p>
        </p:txBody>
      </p:sp>
      <p:sp>
        <p:nvSpPr>
          <p:cNvPr id="5" name="Footer Placeholder 4">
            <a:extLst>
              <a:ext uri="{FF2B5EF4-FFF2-40B4-BE49-F238E27FC236}">
                <a16:creationId xmlns:a16="http://schemas.microsoft.com/office/drawing/2014/main" id="{A18DF4DB-F810-4E53-928F-E22999E98B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E8AD52-959E-4462-9A10-456A7C362E5C}"/>
              </a:ext>
            </a:extLst>
          </p:cNvPr>
          <p:cNvSpPr>
            <a:spLocks noGrp="1"/>
          </p:cNvSpPr>
          <p:nvPr>
            <p:ph type="sldNum" sz="quarter" idx="12"/>
          </p:nvPr>
        </p:nvSpPr>
        <p:spPr/>
        <p:txBody>
          <a:bodyPr/>
          <a:lstStyle>
            <a:lvl2pPr lvl="1">
              <a:defRPr/>
            </a:lvl2pPr>
          </a:lstStyle>
          <a:p>
            <a:pPr lvl="1"/>
            <a:fld id="{D6E59F7E-F61D-46C5-BB33-83B84E07B1A7}" type="slidenum">
              <a:rPr lang="en-US" altLang="en-SI"/>
              <a:pPr lvl="1"/>
              <a:t>‹#›</a:t>
            </a:fld>
            <a:endParaRPr lang="en-US" altLang="en-SI"/>
          </a:p>
        </p:txBody>
      </p:sp>
    </p:spTree>
    <p:extLst>
      <p:ext uri="{BB962C8B-B14F-4D97-AF65-F5344CB8AC3E}">
        <p14:creationId xmlns:p14="http://schemas.microsoft.com/office/powerpoint/2010/main" val="4196360592"/>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223DD-DF2A-4169-92CC-96D11B0C0D84}"/>
              </a:ext>
            </a:extLst>
          </p:cNvPr>
          <p:cNvSpPr>
            <a:spLocks noGrp="1"/>
          </p:cNvSpPr>
          <p:nvPr>
            <p:ph type="dt" sz="half" idx="10"/>
          </p:nvPr>
        </p:nvSpPr>
        <p:spPr/>
        <p:txBody>
          <a:bodyPr/>
          <a:lstStyle>
            <a:lvl1pPr>
              <a:defRPr/>
            </a:lvl1pPr>
          </a:lstStyle>
          <a:p>
            <a:pPr>
              <a:defRPr/>
            </a:pPr>
            <a:fld id="{FC238CC9-4358-4F7B-8B34-F1FBDE5F68A8}" type="datetimeFigureOut">
              <a:rPr lang="sl-SI"/>
              <a:pPr>
                <a:defRPr/>
              </a:pPr>
              <a:t>27. 11. 2023</a:t>
            </a:fld>
            <a:endParaRPr lang="en-US"/>
          </a:p>
        </p:txBody>
      </p:sp>
      <p:sp>
        <p:nvSpPr>
          <p:cNvPr id="5" name="Footer Placeholder 4">
            <a:extLst>
              <a:ext uri="{FF2B5EF4-FFF2-40B4-BE49-F238E27FC236}">
                <a16:creationId xmlns:a16="http://schemas.microsoft.com/office/drawing/2014/main" id="{70C35C65-6B81-41C2-824B-9D3906AD7E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80BFC7-D7A1-40A6-8F01-B0A5E7B5C504}"/>
              </a:ext>
            </a:extLst>
          </p:cNvPr>
          <p:cNvSpPr>
            <a:spLocks noGrp="1"/>
          </p:cNvSpPr>
          <p:nvPr>
            <p:ph type="sldNum" sz="quarter" idx="12"/>
          </p:nvPr>
        </p:nvSpPr>
        <p:spPr/>
        <p:txBody>
          <a:bodyPr/>
          <a:lstStyle>
            <a:lvl1pPr>
              <a:defRPr/>
            </a:lvl1pPr>
          </a:lstStyle>
          <a:p>
            <a:fld id="{DB01E5BF-C47F-402E-A010-72B1485A7F77}" type="slidenum">
              <a:rPr lang="en-US" altLang="en-SI"/>
              <a:pPr/>
              <a:t>‹#›</a:t>
            </a:fld>
            <a:endParaRPr lang="en-US" altLang="en-SI"/>
          </a:p>
        </p:txBody>
      </p:sp>
    </p:spTree>
    <p:extLst>
      <p:ext uri="{BB962C8B-B14F-4D97-AF65-F5344CB8AC3E}">
        <p14:creationId xmlns:p14="http://schemas.microsoft.com/office/powerpoint/2010/main" val="242910093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1AE02-9D3E-47C7-B44D-7485CE06370A}"/>
              </a:ext>
            </a:extLst>
          </p:cNvPr>
          <p:cNvSpPr>
            <a:spLocks noGrp="1"/>
          </p:cNvSpPr>
          <p:nvPr>
            <p:ph type="dt" sz="half" idx="10"/>
          </p:nvPr>
        </p:nvSpPr>
        <p:spPr/>
        <p:txBody>
          <a:bodyPr/>
          <a:lstStyle>
            <a:lvl1pPr>
              <a:defRPr/>
            </a:lvl1pPr>
          </a:lstStyle>
          <a:p>
            <a:pPr>
              <a:defRPr/>
            </a:pPr>
            <a:fld id="{524771EC-D1CD-44C5-BA25-223E85896E38}" type="datetimeFigureOut">
              <a:rPr lang="sl-SI"/>
              <a:pPr>
                <a:defRPr/>
              </a:pPr>
              <a:t>27. 11. 2023</a:t>
            </a:fld>
            <a:endParaRPr lang="en-US"/>
          </a:p>
        </p:txBody>
      </p:sp>
      <p:sp>
        <p:nvSpPr>
          <p:cNvPr id="5" name="Footer Placeholder 4">
            <a:extLst>
              <a:ext uri="{FF2B5EF4-FFF2-40B4-BE49-F238E27FC236}">
                <a16:creationId xmlns:a16="http://schemas.microsoft.com/office/drawing/2014/main" id="{F1F04229-EE5D-4975-853B-42869442E0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95CC05-5A1B-4C98-9FB3-4D90D9B1EF04}"/>
              </a:ext>
            </a:extLst>
          </p:cNvPr>
          <p:cNvSpPr>
            <a:spLocks noGrp="1"/>
          </p:cNvSpPr>
          <p:nvPr>
            <p:ph type="sldNum" sz="quarter" idx="12"/>
          </p:nvPr>
        </p:nvSpPr>
        <p:spPr/>
        <p:txBody>
          <a:bodyPr/>
          <a:lstStyle>
            <a:lvl1pPr>
              <a:defRPr/>
            </a:lvl1pPr>
          </a:lstStyle>
          <a:p>
            <a:fld id="{8AD24106-8D45-4692-8B7A-9AD4CF856F2C}" type="slidenum">
              <a:rPr lang="en-US" altLang="en-SI"/>
              <a:pPr/>
              <a:t>‹#›</a:t>
            </a:fld>
            <a:endParaRPr lang="en-US" altLang="en-SI"/>
          </a:p>
        </p:txBody>
      </p:sp>
    </p:spTree>
    <p:extLst>
      <p:ext uri="{BB962C8B-B14F-4D97-AF65-F5344CB8AC3E}">
        <p14:creationId xmlns:p14="http://schemas.microsoft.com/office/powerpoint/2010/main" val="2819073111"/>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41DCA-7752-4591-872A-B760130DE7B1}"/>
              </a:ext>
            </a:extLst>
          </p:cNvPr>
          <p:cNvSpPr>
            <a:spLocks noGrp="1"/>
          </p:cNvSpPr>
          <p:nvPr>
            <p:ph type="dt" sz="half" idx="10"/>
          </p:nvPr>
        </p:nvSpPr>
        <p:spPr/>
        <p:txBody>
          <a:bodyPr/>
          <a:lstStyle>
            <a:lvl1pPr>
              <a:defRPr/>
            </a:lvl1pPr>
          </a:lstStyle>
          <a:p>
            <a:pPr>
              <a:defRPr/>
            </a:pPr>
            <a:fld id="{A201BC68-F842-4969-BD36-01C5B7D53A8E}" type="datetimeFigureOut">
              <a:rPr lang="sl-SI"/>
              <a:pPr>
                <a:defRPr/>
              </a:pPr>
              <a:t>27. 11. 2023</a:t>
            </a:fld>
            <a:endParaRPr lang="en-US"/>
          </a:p>
        </p:txBody>
      </p:sp>
      <p:sp>
        <p:nvSpPr>
          <p:cNvPr id="5" name="Footer Placeholder 4">
            <a:extLst>
              <a:ext uri="{FF2B5EF4-FFF2-40B4-BE49-F238E27FC236}">
                <a16:creationId xmlns:a16="http://schemas.microsoft.com/office/drawing/2014/main" id="{F869067C-7300-4CF6-A99B-D4212827C7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0B8B89-E265-4D58-94B1-1F1168455E03}"/>
              </a:ext>
            </a:extLst>
          </p:cNvPr>
          <p:cNvSpPr>
            <a:spLocks noGrp="1"/>
          </p:cNvSpPr>
          <p:nvPr>
            <p:ph type="sldNum" sz="quarter" idx="12"/>
          </p:nvPr>
        </p:nvSpPr>
        <p:spPr/>
        <p:txBody>
          <a:bodyPr/>
          <a:lstStyle>
            <a:lvl1pPr>
              <a:defRPr/>
            </a:lvl1pPr>
          </a:lstStyle>
          <a:p>
            <a:fld id="{21DB7986-320C-44A7-BE78-D9611D52D847}" type="slidenum">
              <a:rPr lang="en-US" altLang="en-SI"/>
              <a:pPr/>
              <a:t>‹#›</a:t>
            </a:fld>
            <a:endParaRPr lang="en-US" altLang="en-SI"/>
          </a:p>
        </p:txBody>
      </p:sp>
    </p:spTree>
    <p:extLst>
      <p:ext uri="{BB962C8B-B14F-4D97-AF65-F5344CB8AC3E}">
        <p14:creationId xmlns:p14="http://schemas.microsoft.com/office/powerpoint/2010/main" val="741192414"/>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AC6AB3-F484-431D-963F-A1FD163EE567}"/>
              </a:ext>
            </a:extLst>
          </p:cNvPr>
          <p:cNvSpPr>
            <a:spLocks noGrp="1"/>
          </p:cNvSpPr>
          <p:nvPr>
            <p:ph type="dt" sz="half" idx="10"/>
          </p:nvPr>
        </p:nvSpPr>
        <p:spPr/>
        <p:txBody>
          <a:bodyPr/>
          <a:lstStyle>
            <a:lvl1pPr>
              <a:defRPr/>
            </a:lvl1pPr>
          </a:lstStyle>
          <a:p>
            <a:pPr>
              <a:defRPr/>
            </a:pPr>
            <a:fld id="{A5702D53-D088-4097-A165-C82FAE6C9BD5}" type="datetimeFigureOut">
              <a:rPr lang="sl-SI"/>
              <a:pPr>
                <a:defRPr/>
              </a:pPr>
              <a:t>27. 11. 2023</a:t>
            </a:fld>
            <a:endParaRPr lang="en-US"/>
          </a:p>
        </p:txBody>
      </p:sp>
      <p:sp>
        <p:nvSpPr>
          <p:cNvPr id="5" name="Footer Placeholder 4">
            <a:extLst>
              <a:ext uri="{FF2B5EF4-FFF2-40B4-BE49-F238E27FC236}">
                <a16:creationId xmlns:a16="http://schemas.microsoft.com/office/drawing/2014/main" id="{047D5367-6211-421D-A21C-48DDE47A7A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C5076D-6D93-4A70-868C-817C185CE129}"/>
              </a:ext>
            </a:extLst>
          </p:cNvPr>
          <p:cNvSpPr>
            <a:spLocks noGrp="1"/>
          </p:cNvSpPr>
          <p:nvPr>
            <p:ph type="sldNum" sz="quarter" idx="12"/>
          </p:nvPr>
        </p:nvSpPr>
        <p:spPr/>
        <p:txBody>
          <a:bodyPr/>
          <a:lstStyle>
            <a:lvl1pPr>
              <a:defRPr/>
            </a:lvl1pPr>
          </a:lstStyle>
          <a:p>
            <a:fld id="{0AB01B2E-020C-4D3A-B4DE-08C2DAA97BC6}" type="slidenum">
              <a:rPr lang="en-US" altLang="en-SI"/>
              <a:pPr/>
              <a:t>‹#›</a:t>
            </a:fld>
            <a:endParaRPr lang="en-US" altLang="en-SI"/>
          </a:p>
        </p:txBody>
      </p:sp>
    </p:spTree>
    <p:extLst>
      <p:ext uri="{BB962C8B-B14F-4D97-AF65-F5344CB8AC3E}">
        <p14:creationId xmlns:p14="http://schemas.microsoft.com/office/powerpoint/2010/main" val="241127660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964EE8-9FA2-47AF-B250-3828CB246898}"/>
              </a:ext>
            </a:extLst>
          </p:cNvPr>
          <p:cNvSpPr>
            <a:spLocks noGrp="1"/>
          </p:cNvSpPr>
          <p:nvPr>
            <p:ph type="dt" sz="half" idx="10"/>
          </p:nvPr>
        </p:nvSpPr>
        <p:spPr/>
        <p:txBody>
          <a:bodyPr/>
          <a:lstStyle>
            <a:lvl1pPr>
              <a:defRPr/>
            </a:lvl1pPr>
          </a:lstStyle>
          <a:p>
            <a:pPr>
              <a:defRPr/>
            </a:pPr>
            <a:fld id="{BF7B7980-A6E9-4114-B2D7-7FB0C8B3B941}" type="datetimeFigureOut">
              <a:rPr lang="sl-SI"/>
              <a:pPr>
                <a:defRPr/>
              </a:pPr>
              <a:t>27. 11. 2023</a:t>
            </a:fld>
            <a:endParaRPr lang="en-US"/>
          </a:p>
        </p:txBody>
      </p:sp>
      <p:sp>
        <p:nvSpPr>
          <p:cNvPr id="6" name="Footer Placeholder 4">
            <a:extLst>
              <a:ext uri="{FF2B5EF4-FFF2-40B4-BE49-F238E27FC236}">
                <a16:creationId xmlns:a16="http://schemas.microsoft.com/office/drawing/2014/main" id="{5B3419D0-4A15-4B23-9868-8E96B6FFAE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F8C21D-00FC-43B2-A173-7D8F1B3C0515}"/>
              </a:ext>
            </a:extLst>
          </p:cNvPr>
          <p:cNvSpPr>
            <a:spLocks noGrp="1"/>
          </p:cNvSpPr>
          <p:nvPr>
            <p:ph type="sldNum" sz="quarter" idx="12"/>
          </p:nvPr>
        </p:nvSpPr>
        <p:spPr/>
        <p:txBody>
          <a:bodyPr/>
          <a:lstStyle>
            <a:lvl1pPr>
              <a:defRPr/>
            </a:lvl1pPr>
          </a:lstStyle>
          <a:p>
            <a:fld id="{281F59C9-E20E-4462-AB18-210A17A9A9D0}" type="slidenum">
              <a:rPr lang="en-US" altLang="en-SI"/>
              <a:pPr/>
              <a:t>‹#›</a:t>
            </a:fld>
            <a:endParaRPr lang="en-US" altLang="en-SI"/>
          </a:p>
        </p:txBody>
      </p:sp>
    </p:spTree>
    <p:extLst>
      <p:ext uri="{BB962C8B-B14F-4D97-AF65-F5344CB8AC3E}">
        <p14:creationId xmlns:p14="http://schemas.microsoft.com/office/powerpoint/2010/main" val="3215054080"/>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7D1855F-FD79-4E2C-9506-5F12F0AA0CC7}"/>
              </a:ext>
            </a:extLst>
          </p:cNvPr>
          <p:cNvSpPr>
            <a:spLocks noGrp="1"/>
          </p:cNvSpPr>
          <p:nvPr>
            <p:ph type="dt" sz="half" idx="10"/>
          </p:nvPr>
        </p:nvSpPr>
        <p:spPr/>
        <p:txBody>
          <a:bodyPr/>
          <a:lstStyle>
            <a:lvl1pPr>
              <a:defRPr/>
            </a:lvl1pPr>
          </a:lstStyle>
          <a:p>
            <a:pPr>
              <a:defRPr/>
            </a:pPr>
            <a:fld id="{AF17C8A1-E020-4D88-8B24-D8D2DF265104}" type="datetimeFigureOut">
              <a:rPr lang="sl-SI"/>
              <a:pPr>
                <a:defRPr/>
              </a:pPr>
              <a:t>27. 11. 2023</a:t>
            </a:fld>
            <a:endParaRPr lang="en-US"/>
          </a:p>
        </p:txBody>
      </p:sp>
      <p:sp>
        <p:nvSpPr>
          <p:cNvPr id="8" name="Footer Placeholder 4">
            <a:extLst>
              <a:ext uri="{FF2B5EF4-FFF2-40B4-BE49-F238E27FC236}">
                <a16:creationId xmlns:a16="http://schemas.microsoft.com/office/drawing/2014/main" id="{69CD8ACD-17C6-4619-9AC0-79D2DC00BE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02BE734-CDD1-4332-BD77-E6BDE856BE8B}"/>
              </a:ext>
            </a:extLst>
          </p:cNvPr>
          <p:cNvSpPr>
            <a:spLocks noGrp="1"/>
          </p:cNvSpPr>
          <p:nvPr>
            <p:ph type="sldNum" sz="quarter" idx="12"/>
          </p:nvPr>
        </p:nvSpPr>
        <p:spPr/>
        <p:txBody>
          <a:bodyPr/>
          <a:lstStyle>
            <a:lvl1pPr>
              <a:defRPr/>
            </a:lvl1pPr>
          </a:lstStyle>
          <a:p>
            <a:fld id="{9AAD8A5A-ADC5-41B4-88F9-1B18585FD30D}" type="slidenum">
              <a:rPr lang="en-US" altLang="en-SI"/>
              <a:pPr/>
              <a:t>‹#›</a:t>
            </a:fld>
            <a:endParaRPr lang="en-US" altLang="en-SI"/>
          </a:p>
        </p:txBody>
      </p:sp>
    </p:spTree>
    <p:extLst>
      <p:ext uri="{BB962C8B-B14F-4D97-AF65-F5344CB8AC3E}">
        <p14:creationId xmlns:p14="http://schemas.microsoft.com/office/powerpoint/2010/main" val="152380303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E5854C4-CC83-420F-B2B0-09B02C6A44AE}"/>
              </a:ext>
            </a:extLst>
          </p:cNvPr>
          <p:cNvSpPr>
            <a:spLocks noGrp="1"/>
          </p:cNvSpPr>
          <p:nvPr>
            <p:ph type="dt" sz="half" idx="10"/>
          </p:nvPr>
        </p:nvSpPr>
        <p:spPr/>
        <p:txBody>
          <a:bodyPr/>
          <a:lstStyle>
            <a:lvl1pPr>
              <a:defRPr/>
            </a:lvl1pPr>
          </a:lstStyle>
          <a:p>
            <a:pPr>
              <a:defRPr/>
            </a:pPr>
            <a:fld id="{FD0CB8BB-FC3C-4413-A90E-9A28D53E5B36}" type="datetimeFigureOut">
              <a:rPr lang="sl-SI"/>
              <a:pPr>
                <a:defRPr/>
              </a:pPr>
              <a:t>27. 11. 2023</a:t>
            </a:fld>
            <a:endParaRPr lang="en-US"/>
          </a:p>
        </p:txBody>
      </p:sp>
      <p:sp>
        <p:nvSpPr>
          <p:cNvPr id="4" name="Footer Placeholder 4">
            <a:extLst>
              <a:ext uri="{FF2B5EF4-FFF2-40B4-BE49-F238E27FC236}">
                <a16:creationId xmlns:a16="http://schemas.microsoft.com/office/drawing/2014/main" id="{D11A0FF4-381A-4479-8AE2-7066C4F4526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302A2E-A1C0-4BFD-AC1E-B48123BAF772}"/>
              </a:ext>
            </a:extLst>
          </p:cNvPr>
          <p:cNvSpPr>
            <a:spLocks noGrp="1"/>
          </p:cNvSpPr>
          <p:nvPr>
            <p:ph type="sldNum" sz="quarter" idx="12"/>
          </p:nvPr>
        </p:nvSpPr>
        <p:spPr/>
        <p:txBody>
          <a:bodyPr/>
          <a:lstStyle>
            <a:lvl1pPr>
              <a:defRPr/>
            </a:lvl1pPr>
          </a:lstStyle>
          <a:p>
            <a:fld id="{7632ECE5-864F-466B-9AF7-108AB2135DED}" type="slidenum">
              <a:rPr lang="en-US" altLang="en-SI"/>
              <a:pPr/>
              <a:t>‹#›</a:t>
            </a:fld>
            <a:endParaRPr lang="en-US" altLang="en-SI"/>
          </a:p>
        </p:txBody>
      </p:sp>
    </p:spTree>
    <p:extLst>
      <p:ext uri="{BB962C8B-B14F-4D97-AF65-F5344CB8AC3E}">
        <p14:creationId xmlns:p14="http://schemas.microsoft.com/office/powerpoint/2010/main" val="2017280849"/>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03BC10-9638-410C-BBEB-14796C5B614B}"/>
              </a:ext>
            </a:extLst>
          </p:cNvPr>
          <p:cNvSpPr>
            <a:spLocks noGrp="1"/>
          </p:cNvSpPr>
          <p:nvPr>
            <p:ph type="dt" sz="half" idx="10"/>
          </p:nvPr>
        </p:nvSpPr>
        <p:spPr/>
        <p:txBody>
          <a:bodyPr/>
          <a:lstStyle>
            <a:lvl1pPr>
              <a:defRPr/>
            </a:lvl1pPr>
          </a:lstStyle>
          <a:p>
            <a:pPr>
              <a:defRPr/>
            </a:pPr>
            <a:fld id="{8C4572A9-EB0B-4250-BB44-0305C0E02330}" type="datetimeFigureOut">
              <a:rPr lang="sl-SI"/>
              <a:pPr>
                <a:defRPr/>
              </a:pPr>
              <a:t>27. 11. 2023</a:t>
            </a:fld>
            <a:endParaRPr lang="en-US"/>
          </a:p>
        </p:txBody>
      </p:sp>
      <p:sp>
        <p:nvSpPr>
          <p:cNvPr id="3" name="Footer Placeholder 4">
            <a:extLst>
              <a:ext uri="{FF2B5EF4-FFF2-40B4-BE49-F238E27FC236}">
                <a16:creationId xmlns:a16="http://schemas.microsoft.com/office/drawing/2014/main" id="{700C9FE8-8FD7-4E40-AE70-370EA9533F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B3338BD-2478-4CBD-B201-4C183F45A48D}"/>
              </a:ext>
            </a:extLst>
          </p:cNvPr>
          <p:cNvSpPr>
            <a:spLocks noGrp="1"/>
          </p:cNvSpPr>
          <p:nvPr>
            <p:ph type="sldNum" sz="quarter" idx="12"/>
          </p:nvPr>
        </p:nvSpPr>
        <p:spPr/>
        <p:txBody>
          <a:bodyPr/>
          <a:lstStyle>
            <a:lvl1pPr>
              <a:defRPr/>
            </a:lvl1pPr>
          </a:lstStyle>
          <a:p>
            <a:fld id="{4D57B499-B448-4CBE-A24D-691D9C67C2DE}" type="slidenum">
              <a:rPr lang="en-US" altLang="en-SI"/>
              <a:pPr/>
              <a:t>‹#›</a:t>
            </a:fld>
            <a:endParaRPr lang="en-US" altLang="en-SI"/>
          </a:p>
        </p:txBody>
      </p:sp>
    </p:spTree>
    <p:extLst>
      <p:ext uri="{BB962C8B-B14F-4D97-AF65-F5344CB8AC3E}">
        <p14:creationId xmlns:p14="http://schemas.microsoft.com/office/powerpoint/2010/main" val="190138257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900B28-2222-4254-95C1-44D91B291F15}"/>
              </a:ext>
            </a:extLst>
          </p:cNvPr>
          <p:cNvSpPr>
            <a:spLocks noGrp="1"/>
          </p:cNvSpPr>
          <p:nvPr>
            <p:ph type="dt" sz="half" idx="10"/>
          </p:nvPr>
        </p:nvSpPr>
        <p:spPr/>
        <p:txBody>
          <a:bodyPr/>
          <a:lstStyle>
            <a:lvl1pPr>
              <a:defRPr/>
            </a:lvl1pPr>
          </a:lstStyle>
          <a:p>
            <a:pPr>
              <a:defRPr/>
            </a:pPr>
            <a:fld id="{FFF8B6D7-B330-4036-9364-6A46F9CFF4D7}" type="datetimeFigureOut">
              <a:rPr lang="sl-SI"/>
              <a:pPr>
                <a:defRPr/>
              </a:pPr>
              <a:t>27. 11. 2023</a:t>
            </a:fld>
            <a:endParaRPr lang="en-US"/>
          </a:p>
        </p:txBody>
      </p:sp>
      <p:sp>
        <p:nvSpPr>
          <p:cNvPr id="6" name="Footer Placeholder 4">
            <a:extLst>
              <a:ext uri="{FF2B5EF4-FFF2-40B4-BE49-F238E27FC236}">
                <a16:creationId xmlns:a16="http://schemas.microsoft.com/office/drawing/2014/main" id="{5156518C-28F0-4254-859F-263768E375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255746-CE14-49E1-AC28-217C5F87170D}"/>
              </a:ext>
            </a:extLst>
          </p:cNvPr>
          <p:cNvSpPr>
            <a:spLocks noGrp="1"/>
          </p:cNvSpPr>
          <p:nvPr>
            <p:ph type="sldNum" sz="quarter" idx="12"/>
          </p:nvPr>
        </p:nvSpPr>
        <p:spPr/>
        <p:txBody>
          <a:bodyPr/>
          <a:lstStyle>
            <a:lvl1pPr>
              <a:defRPr/>
            </a:lvl1pPr>
          </a:lstStyle>
          <a:p>
            <a:fld id="{7D7BAA78-4FA3-4F25-9285-EBDFB9B7A35A}" type="slidenum">
              <a:rPr lang="en-US" altLang="en-SI"/>
              <a:pPr/>
              <a:t>‹#›</a:t>
            </a:fld>
            <a:endParaRPr lang="en-US" altLang="en-SI"/>
          </a:p>
        </p:txBody>
      </p:sp>
    </p:spTree>
    <p:extLst>
      <p:ext uri="{BB962C8B-B14F-4D97-AF65-F5344CB8AC3E}">
        <p14:creationId xmlns:p14="http://schemas.microsoft.com/office/powerpoint/2010/main" val="1720857861"/>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F6AB57-3526-4896-AE0B-06F2847ADD21}"/>
              </a:ext>
            </a:extLst>
          </p:cNvPr>
          <p:cNvSpPr>
            <a:spLocks noGrp="1"/>
          </p:cNvSpPr>
          <p:nvPr>
            <p:ph type="dt" sz="half" idx="10"/>
          </p:nvPr>
        </p:nvSpPr>
        <p:spPr/>
        <p:txBody>
          <a:bodyPr/>
          <a:lstStyle>
            <a:lvl1pPr>
              <a:defRPr/>
            </a:lvl1pPr>
          </a:lstStyle>
          <a:p>
            <a:pPr>
              <a:defRPr/>
            </a:pPr>
            <a:fld id="{542394AE-180F-40B7-99DF-80475682BD2C}" type="datetimeFigureOut">
              <a:rPr lang="sl-SI"/>
              <a:pPr>
                <a:defRPr/>
              </a:pPr>
              <a:t>27. 11. 2023</a:t>
            </a:fld>
            <a:endParaRPr lang="en-US"/>
          </a:p>
        </p:txBody>
      </p:sp>
      <p:sp>
        <p:nvSpPr>
          <p:cNvPr id="6" name="Footer Placeholder 4">
            <a:extLst>
              <a:ext uri="{FF2B5EF4-FFF2-40B4-BE49-F238E27FC236}">
                <a16:creationId xmlns:a16="http://schemas.microsoft.com/office/drawing/2014/main" id="{A4A81240-5BAD-4344-AD54-009A8E15D0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09FDB9-3711-455E-A626-92D3055F1512}"/>
              </a:ext>
            </a:extLst>
          </p:cNvPr>
          <p:cNvSpPr>
            <a:spLocks noGrp="1"/>
          </p:cNvSpPr>
          <p:nvPr>
            <p:ph type="sldNum" sz="quarter" idx="12"/>
          </p:nvPr>
        </p:nvSpPr>
        <p:spPr/>
        <p:txBody>
          <a:bodyPr/>
          <a:lstStyle>
            <a:lvl1pPr>
              <a:defRPr/>
            </a:lvl1pPr>
          </a:lstStyle>
          <a:p>
            <a:fld id="{6D3F9946-1C2D-4E14-9833-4885F3760780}" type="slidenum">
              <a:rPr lang="en-US" altLang="en-SI"/>
              <a:pPr/>
              <a:t>‹#›</a:t>
            </a:fld>
            <a:endParaRPr lang="en-US" altLang="en-SI"/>
          </a:p>
        </p:txBody>
      </p:sp>
    </p:spTree>
    <p:extLst>
      <p:ext uri="{BB962C8B-B14F-4D97-AF65-F5344CB8AC3E}">
        <p14:creationId xmlns:p14="http://schemas.microsoft.com/office/powerpoint/2010/main" val="87319306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8289790-DD4F-4717-966B-4DF54AFBD47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SI"/>
              <a:t>Click to edit Master title style</a:t>
            </a:r>
          </a:p>
        </p:txBody>
      </p:sp>
      <p:sp>
        <p:nvSpPr>
          <p:cNvPr id="1027" name="Text Placeholder 2">
            <a:extLst>
              <a:ext uri="{FF2B5EF4-FFF2-40B4-BE49-F238E27FC236}">
                <a16:creationId xmlns:a16="http://schemas.microsoft.com/office/drawing/2014/main" id="{2DBCC1E8-C07A-4CF8-8D33-BB63D5CFF05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I"/>
              <a:t>Click to edit Master text styles</a:t>
            </a:r>
          </a:p>
          <a:p>
            <a:pPr lvl="1"/>
            <a:r>
              <a:rPr lang="en-US" altLang="en-SI"/>
              <a:t>Second level</a:t>
            </a:r>
          </a:p>
          <a:p>
            <a:pPr lvl="2"/>
            <a:r>
              <a:rPr lang="en-US" altLang="en-SI"/>
              <a:t>Third level</a:t>
            </a:r>
          </a:p>
          <a:p>
            <a:pPr lvl="3"/>
            <a:r>
              <a:rPr lang="en-US" altLang="en-SI"/>
              <a:t>Fourth level</a:t>
            </a:r>
          </a:p>
          <a:p>
            <a:pPr lvl="4"/>
            <a:r>
              <a:rPr lang="en-US" altLang="en-SI"/>
              <a:t>Fifth level</a:t>
            </a:r>
          </a:p>
        </p:txBody>
      </p:sp>
      <p:sp>
        <p:nvSpPr>
          <p:cNvPr id="4" name="Date Placeholder 3">
            <a:extLst>
              <a:ext uri="{FF2B5EF4-FFF2-40B4-BE49-F238E27FC236}">
                <a16:creationId xmlns:a16="http://schemas.microsoft.com/office/drawing/2014/main" id="{0E44E8E4-C31E-48CF-AC54-06D7CC931CF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fld id="{A6141DAB-705E-4271-B222-1E2698728E93}" type="datetimeFigureOut">
              <a:rPr lang="sl-SI"/>
              <a:pPr>
                <a:defRPr/>
              </a:pPr>
              <a:t>27. 11. 2023</a:t>
            </a:fld>
            <a:endParaRPr lang="en-US"/>
          </a:p>
        </p:txBody>
      </p:sp>
      <p:sp>
        <p:nvSpPr>
          <p:cNvPr id="5" name="Footer Placeholder 4">
            <a:extLst>
              <a:ext uri="{FF2B5EF4-FFF2-40B4-BE49-F238E27FC236}">
                <a16:creationId xmlns:a16="http://schemas.microsoft.com/office/drawing/2014/main" id="{B6558C56-2B57-4770-B28E-CAE26D35F458}"/>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73CF4D8-0844-47E0-836E-A08075D3CB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2129D53-90CB-49E0-8C54-8634604A6B24}" type="slidenum">
              <a:rPr lang="en-US" altLang="en-SI"/>
              <a:pPr/>
              <a:t>‹#›</a:t>
            </a:fld>
            <a:endParaRPr lang="en-US" altLang="en-SI"/>
          </a:p>
        </p:txBody>
      </p:sp>
    </p:spTree>
  </p:cSld>
  <p:clrMap bg1="lt1" tx1="dk1" bg2="lt2" tx2="dk2" accent1="accent1" accent2="accent2" accent3="accent3" accent4="accent4" accent5="accent5" accent6="accent6" hlink="hlink" folHlink="folHlink"/>
  <p:sldLayoutIdLst>
    <p:sldLayoutId id="2147483937"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spd="med">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Roger_Penrose" TargetMode="External"/><Relationship Id="rId3" Type="http://schemas.openxmlformats.org/officeDocument/2006/relationships/hyperlink" Target="http://en.wikipedia.org/wiki/Real_numbers" TargetMode="External"/><Relationship Id="rId7" Type="http://schemas.openxmlformats.org/officeDocument/2006/relationships/hyperlink" Target="http://en.wikipedia.org/wiki/John_Lucas_(philosopher)" TargetMode="External"/><Relationship Id="rId2" Type="http://schemas.openxmlformats.org/officeDocument/2006/relationships/hyperlink" Target="http://en.wikipedia.org/w/index.php?title=Non-recursive_functions&amp;action=edit&amp;redlink=1" TargetMode="External"/><Relationship Id="rId1" Type="http://schemas.openxmlformats.org/officeDocument/2006/relationships/slideLayout" Target="../slideLayouts/slideLayout1.xml"/><Relationship Id="rId6" Type="http://schemas.openxmlformats.org/officeDocument/2006/relationships/hyperlink" Target="http://en.wikipedia.org/wiki/Quantum_mechanics" TargetMode="External"/><Relationship Id="rId5" Type="http://schemas.openxmlformats.org/officeDocument/2006/relationships/hyperlink" Target="http://en.wikipedia.org/wiki/Hypercomputation" TargetMode="External"/><Relationship Id="rId4" Type="http://schemas.openxmlformats.org/officeDocument/2006/relationships/hyperlink" Target="http://en.wikipedia.org/wiki/Computable_numb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Philosophy_of_artificial_intelligence" TargetMode="External"/><Relationship Id="rId7" Type="http://schemas.openxmlformats.org/officeDocument/2006/relationships/hyperlink" Target="http://en.wikipedia.org/wiki/Necessary" TargetMode="External"/><Relationship Id="rId2" Type="http://schemas.openxmlformats.org/officeDocument/2006/relationships/hyperlink" Target="http://en.wikipedia.org/wiki/Formal_system" TargetMode="External"/><Relationship Id="rId1" Type="http://schemas.openxmlformats.org/officeDocument/2006/relationships/slideLayout" Target="../slideLayouts/slideLayout1.xml"/><Relationship Id="rId6" Type="http://schemas.openxmlformats.org/officeDocument/2006/relationships/hyperlink" Target="http://en.wikipedia.org/wiki/Sufficient" TargetMode="External"/><Relationship Id="rId5" Type="http://schemas.openxmlformats.org/officeDocument/2006/relationships/hyperlink" Target="http://en.wikipedia.org/wiki/Herbert_Simon" TargetMode="External"/><Relationship Id="rId4" Type="http://schemas.openxmlformats.org/officeDocument/2006/relationships/hyperlink" Target="http://en.wikipedia.org/wiki/Allen_Newel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John_Haugeland" TargetMode="External"/><Relationship Id="rId13" Type="http://schemas.openxmlformats.org/officeDocument/2006/relationships/hyperlink" Target="http://en.wikipedia.org/wiki/Rodney_Brooks" TargetMode="External"/><Relationship Id="rId18" Type="http://schemas.openxmlformats.org/officeDocument/2006/relationships/hyperlink" Target="http://en.wikipedia.org/wiki/Control_engineering" TargetMode="External"/><Relationship Id="rId3" Type="http://schemas.openxmlformats.org/officeDocument/2006/relationships/hyperlink" Target="http://en.wikipedia.org/wiki/Artificial_intelligence#Approaches_to_AI" TargetMode="External"/><Relationship Id="rId7" Type="http://schemas.openxmlformats.org/officeDocument/2006/relationships/hyperlink" Target="http://en.wikipedia.org/wiki/Herbert_Simon" TargetMode="External"/><Relationship Id="rId12" Type="http://schemas.openxmlformats.org/officeDocument/2006/relationships/hyperlink" Target="http://en.wikipedia.org/wiki/Roboticist" TargetMode="External"/><Relationship Id="rId17" Type="http://schemas.openxmlformats.org/officeDocument/2006/relationships/hyperlink" Target="http://en.wikipedia.org/wiki/Machine_learning" TargetMode="External"/><Relationship Id="rId2" Type="http://schemas.openxmlformats.org/officeDocument/2006/relationships/hyperlink" Target="http://en.wikipedia.org/wiki/Artificial_intelligence" TargetMode="External"/><Relationship Id="rId16" Type="http://schemas.openxmlformats.org/officeDocument/2006/relationships/hyperlink" Target="http://en.wikipedia.org/wiki/Optimization_(mathematics)" TargetMode="External"/><Relationship Id="rId1" Type="http://schemas.openxmlformats.org/officeDocument/2006/relationships/slideLayout" Target="../slideLayouts/slideLayout1.xml"/><Relationship Id="rId6" Type="http://schemas.openxmlformats.org/officeDocument/2006/relationships/hyperlink" Target="http://en.wikipedia.org/wiki/Alan_Newell" TargetMode="External"/><Relationship Id="rId11" Type="http://schemas.openxmlformats.org/officeDocument/2006/relationships/hyperlink" Target="http://en.wikipedia.org/wiki/Artificial_intelligence#Problems_of_AI" TargetMode="External"/><Relationship Id="rId5" Type="http://schemas.openxmlformats.org/officeDocument/2006/relationships/hyperlink" Target="http://en.wikipedia.org/wiki/Physical_symbol_systems_hypothesis" TargetMode="External"/><Relationship Id="rId15" Type="http://schemas.openxmlformats.org/officeDocument/2006/relationships/hyperlink" Target="http://en.wikipedia.org/wiki/Neural_network" TargetMode="External"/><Relationship Id="rId10" Type="http://schemas.openxmlformats.org/officeDocument/2006/relationships/hyperlink" Target="http://en.wikipedia.org/wiki/Sub-symbolic" TargetMode="External"/><Relationship Id="rId4" Type="http://schemas.openxmlformats.org/officeDocument/2006/relationships/hyperlink" Target="http://en.wikipedia.org/wiki/Physical_symbol_system" TargetMode="External"/><Relationship Id="rId9" Type="http://schemas.openxmlformats.org/officeDocument/2006/relationships/hyperlink" Target="http://en.wikipedia.org/wiki/Paradigm" TargetMode="External"/><Relationship Id="rId14" Type="http://schemas.openxmlformats.org/officeDocument/2006/relationships/hyperlink" Target="http://en.wikipedia.org/wiki/Computational_intelligenc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Sentience" TargetMode="External"/><Relationship Id="rId13" Type="http://schemas.openxmlformats.org/officeDocument/2006/relationships/hyperlink" Target="http://en.wikipedia.org/wiki/Reasoning" TargetMode="External"/><Relationship Id="rId3" Type="http://schemas.openxmlformats.org/officeDocument/2006/relationships/hyperlink" Target="http://en.wikipedia.org/wiki/Intelligence_(trait)" TargetMode="External"/><Relationship Id="rId7" Type="http://schemas.openxmlformats.org/officeDocument/2006/relationships/hyperlink" Target="http://en.wikipedia.org/wiki/Consciousness" TargetMode="External"/><Relationship Id="rId12" Type="http://schemas.openxmlformats.org/officeDocument/2006/relationships/hyperlink" Target="http://en.wikipedia.org/wiki/Problem_solving" TargetMode="External"/><Relationship Id="rId2" Type="http://schemas.openxmlformats.org/officeDocument/2006/relationships/hyperlink" Target="http://en.wikipedia.org/wiki/Artificial_intelligence" TargetMode="External"/><Relationship Id="rId1" Type="http://schemas.openxmlformats.org/officeDocument/2006/relationships/slideLayout" Target="../slideLayouts/slideLayout1.xml"/><Relationship Id="rId6" Type="http://schemas.openxmlformats.org/officeDocument/2006/relationships/hyperlink" Target="#cite_note-2"/><Relationship Id="rId11" Type="http://schemas.openxmlformats.org/officeDocument/2006/relationships/hyperlink" Target="http://en.wikipedia.org/wiki/Applied_AI" TargetMode="External"/><Relationship Id="rId5" Type="http://schemas.openxmlformats.org/officeDocument/2006/relationships/hyperlink" Target="http://en.wikipedia.org/wiki/Futurist" TargetMode="External"/><Relationship Id="rId10" Type="http://schemas.openxmlformats.org/officeDocument/2006/relationships/hyperlink" Target="http://en.wikipedia.org/wiki/Self-awareness" TargetMode="External"/><Relationship Id="rId4" Type="http://schemas.openxmlformats.org/officeDocument/2006/relationships/hyperlink" Target="http://en.wikipedia.org/wiki/Science_fiction" TargetMode="External"/><Relationship Id="rId9" Type="http://schemas.openxmlformats.org/officeDocument/2006/relationships/hyperlink" Target="http://en.wikipedia.org/wiki/Sapien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Computation"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hyperlink" Target="http://en.wikipedia.org/wiki/Virtual_machine" TargetMode="External"/><Relationship Id="rId5" Type="http://schemas.openxmlformats.org/officeDocument/2006/relationships/hyperlink" Target="http://en.wikipedia.org/wiki/Agent_architecture" TargetMode="External"/><Relationship Id="rId4" Type="http://schemas.openxmlformats.org/officeDocument/2006/relationships/hyperlink" Target="http://en.wikipedia.org/wiki/Intelligence_%28trait%29"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Sociology" TargetMode="External"/><Relationship Id="rId3" Type="http://schemas.openxmlformats.org/officeDocument/2006/relationships/hyperlink" Target="http://en.wikipedia.org/wiki/Philosophy" TargetMode="External"/><Relationship Id="rId7" Type="http://schemas.openxmlformats.org/officeDocument/2006/relationships/hyperlink" Target="http://en.wikipedia.org/wiki/Computer_science" TargetMode="External"/><Relationship Id="rId2" Type="http://schemas.openxmlformats.org/officeDocument/2006/relationships/hyperlink" Target="http://en.wikipedia.org/wiki/Psychology" TargetMode="External"/><Relationship Id="rId1" Type="http://schemas.openxmlformats.org/officeDocument/2006/relationships/slideLayout" Target="../slideLayouts/slideLayout1.xml"/><Relationship Id="rId6" Type="http://schemas.openxmlformats.org/officeDocument/2006/relationships/hyperlink" Target="http://en.wikipedia.org/wiki/Anthropology" TargetMode="External"/><Relationship Id="rId11" Type="http://schemas.openxmlformats.org/officeDocument/2006/relationships/hyperlink" Target="http://en.wikipedia.org/wiki/Algorithms" TargetMode="External"/><Relationship Id="rId5" Type="http://schemas.openxmlformats.org/officeDocument/2006/relationships/hyperlink" Target="http://en.wikipedia.org/wiki/Linguistics" TargetMode="External"/><Relationship Id="rId10" Type="http://schemas.openxmlformats.org/officeDocument/2006/relationships/hyperlink" Target="http://en.wikipedia.org/wiki/Cognitive_psychology" TargetMode="External"/><Relationship Id="rId4" Type="http://schemas.openxmlformats.org/officeDocument/2006/relationships/hyperlink" Target="http://en.wikipedia.org/wiki/Neuroscience" TargetMode="External"/><Relationship Id="rId9" Type="http://schemas.openxmlformats.org/officeDocument/2006/relationships/hyperlink" Target="http://en.wikipedia.org/wiki/Biology"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en.wikipedia.org/w/index.php?title=Inner_imagery&amp;action=edit&amp;redlink=1" TargetMode="External"/><Relationship Id="rId13" Type="http://schemas.openxmlformats.org/officeDocument/2006/relationships/hyperlink" Target="http://en.wikipedia.org/wiki/Cognitive" TargetMode="External"/><Relationship Id="rId18" Type="http://schemas.openxmlformats.org/officeDocument/2006/relationships/hyperlink" Target="#CITEREFFreeman1999"/><Relationship Id="rId3" Type="http://schemas.openxmlformats.org/officeDocument/2006/relationships/hyperlink" Target="http://en.wikipedia.org/wiki/Mind" TargetMode="External"/><Relationship Id="rId7" Type="http://schemas.openxmlformats.org/officeDocument/2006/relationships/hyperlink" Target="http://en.wikipedia.org/wiki/Perception" TargetMode="External"/><Relationship Id="rId12" Type="http://schemas.openxmlformats.org/officeDocument/2006/relationships/hyperlink" Target="http://en.wikipedia.org/wiki/Emotions" TargetMode="External"/><Relationship Id="rId17" Type="http://schemas.openxmlformats.org/officeDocument/2006/relationships/hyperlink" Target="http://en.wikipedia.org/wiki/Autonomous_agent" TargetMode="External"/><Relationship Id="rId2" Type="http://schemas.openxmlformats.org/officeDocument/2006/relationships/hyperlink" Target="#CITEREFHaikonen2003"/><Relationship Id="rId16" Type="http://schemas.openxmlformats.org/officeDocument/2006/relationships/hyperlink" Target="http://en.wikipedia.org/wiki/Computer_program" TargetMode="External"/><Relationship Id="rId1" Type="http://schemas.openxmlformats.org/officeDocument/2006/relationships/slideLayout" Target="../slideLayouts/slideLayout1.xml"/><Relationship Id="rId6" Type="http://schemas.openxmlformats.org/officeDocument/2006/relationships/hyperlink" Target="http://en.wikipedia.org/wiki/Processes" TargetMode="External"/><Relationship Id="rId11" Type="http://schemas.openxmlformats.org/officeDocument/2006/relationships/hyperlink" Target="http://en.wikipedia.org/wiki/Pleasure" TargetMode="External"/><Relationship Id="rId5" Type="http://schemas.openxmlformats.org/officeDocument/2006/relationships/hyperlink" Target="http://en.wikipedia.org/wiki/Cognitive_architecture" TargetMode="External"/><Relationship Id="rId15" Type="http://schemas.openxmlformats.org/officeDocument/2006/relationships/hyperlink" Target="http://en.wikipedia.org/wiki/Algorithms" TargetMode="External"/><Relationship Id="rId10" Type="http://schemas.openxmlformats.org/officeDocument/2006/relationships/hyperlink" Target="http://en.wikipedia.org/wiki/Pain" TargetMode="External"/><Relationship Id="rId19" Type="http://schemas.openxmlformats.org/officeDocument/2006/relationships/hyperlink" Target="#CITEREFCotterill2003"/><Relationship Id="rId4" Type="http://schemas.openxmlformats.org/officeDocument/2006/relationships/hyperlink" Target="http://en.wikipedia.org/wiki/Consciousness" TargetMode="External"/><Relationship Id="rId9" Type="http://schemas.openxmlformats.org/officeDocument/2006/relationships/hyperlink" Target="http://en.wikipedia.org/w/index.php?title=Inner_speech&amp;action=edit&amp;redlink=1" TargetMode="External"/><Relationship Id="rId14" Type="http://schemas.openxmlformats.org/officeDocument/2006/relationships/hyperlink" Target="http://en.wikipedia.org/wiki/Artificial_neuron"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en.wikipedia.org/wiki/Homo_sapiens" TargetMode="External"/><Relationship Id="rId3" Type="http://schemas.openxmlformats.org/officeDocument/2006/relationships/hyperlink" Target="http://en.wikipedia.org/wiki/Computer_science" TargetMode="External"/><Relationship Id="rId7" Type="http://schemas.openxmlformats.org/officeDocument/2006/relationships/hyperlink" Target="http://en.wikipedia.org/wiki/Sapience" TargetMode="External"/><Relationship Id="rId2" Type="http://schemas.openxmlformats.org/officeDocument/2006/relationships/hyperlink" Target="http://en.wikipedia.org/wiki/Intelligence" TargetMode="External"/><Relationship Id="rId1" Type="http://schemas.openxmlformats.org/officeDocument/2006/relationships/slideLayout" Target="../slideLayouts/slideLayout1.xml"/><Relationship Id="rId6" Type="http://schemas.openxmlformats.org/officeDocument/2006/relationships/hyperlink" Target="http://en.wikipedia.org/wiki/John_McCarthy_(computer_scientist)" TargetMode="External"/><Relationship Id="rId5" Type="http://schemas.openxmlformats.org/officeDocument/2006/relationships/hyperlink" Target="#cite_note-1"/><Relationship Id="rId10" Type="http://schemas.openxmlformats.org/officeDocument/2006/relationships/hyperlink" Target="http://en.wikipedia.org/wiki/Strong_AI" TargetMode="External"/><Relationship Id="rId4" Type="http://schemas.openxmlformats.org/officeDocument/2006/relationships/hyperlink" Target="http://en.wikipedia.org/wiki/Intelligent_agent" TargetMode="External"/><Relationship Id="rId9" Type="http://schemas.openxmlformats.org/officeDocument/2006/relationships/hyperlink" Target="http://en.wikipedia.org/wiki/Mind"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cite_note-0"/><Relationship Id="rId3" Type="http://schemas.openxmlformats.org/officeDocument/2006/relationships/hyperlink" Target="http://en.wikipedia.org/wiki/Intelligence" TargetMode="External"/><Relationship Id="rId7" Type="http://schemas.openxmlformats.org/officeDocument/2006/relationships/hyperlink" Target="http://en.wikipedia.org/wiki/Visual_display_unit" TargetMode="External"/><Relationship Id="rId2" Type="http://schemas.openxmlformats.org/officeDocument/2006/relationships/hyperlink" Target="http://en.wikipedia.org/wiki/Machine" TargetMode="External"/><Relationship Id="rId1" Type="http://schemas.openxmlformats.org/officeDocument/2006/relationships/slideLayout" Target="../slideLayouts/slideLayout1.xml"/><Relationship Id="rId6" Type="http://schemas.openxmlformats.org/officeDocument/2006/relationships/hyperlink" Target="http://en.wikipedia.org/wiki/Keyboard_(computing)" TargetMode="External"/><Relationship Id="rId5" Type="http://schemas.openxmlformats.org/officeDocument/2006/relationships/hyperlink" Target="http://en.wikipedia.org/wiki/Human" TargetMode="External"/><Relationship Id="rId4" Type="http://schemas.openxmlformats.org/officeDocument/2006/relationships/hyperlink" Target="http://en.wikipedia.org/wiki/Conversa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Hugh_Loebner"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Jabberwacky" TargetMode="External"/><Relationship Id="rId2" Type="http://schemas.openxmlformats.org/officeDocument/2006/relationships/hyperlink" Target="http://en.wikipedia.org/wiki/Artificial_Linguistic_Internet_Computer_Entity" TargetMode="External"/><Relationship Id="rId1" Type="http://schemas.openxmlformats.org/officeDocument/2006/relationships/slideLayout" Target="../slideLayouts/slideLayout1.xml"/><Relationship Id="rId6" Type="http://schemas.openxmlformats.org/officeDocument/2006/relationships/hyperlink" Target="http://en.wikipedia.org/wiki/Elbot" TargetMode="External"/><Relationship Id="rId5" Type="http://schemas.openxmlformats.org/officeDocument/2006/relationships/hyperlink" Target="http://en.wikipedia.org/wiki/Artificial_Conversational_Entity_(ACE)" TargetMode="External"/><Relationship Id="rId4" Type="http://schemas.openxmlformats.org/officeDocument/2006/relationships/hyperlink" Target="http://en.wikipedia.org/wiki/Chatterbo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Chinese_room" TargetMode="External"/><Relationship Id="rId2" Type="http://schemas.openxmlformats.org/officeDocument/2006/relationships/hyperlink" Target="http://en.wikipedia.org/wiki/John_Searle" TargetMode="External"/><Relationship Id="rId1" Type="http://schemas.openxmlformats.org/officeDocument/2006/relationships/slideLayout" Target="../slideLayouts/slideLayout1.xml"/><Relationship Id="rId5" Type="http://schemas.openxmlformats.org/officeDocument/2006/relationships/hyperlink" Target="http://en.wikipedia.org/wiki/Turing_test" TargetMode="External"/><Relationship Id="rId4" Type="http://schemas.openxmlformats.org/officeDocument/2006/relationships/hyperlink" Target="http://en.wikipedia.org/wiki/Chinese_character"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Emotion" TargetMode="External"/><Relationship Id="rId3" Type="http://schemas.openxmlformats.org/officeDocument/2006/relationships/hyperlink" Target="http://en.wikipedia.org/wiki/Cognition" TargetMode="External"/><Relationship Id="rId7" Type="http://schemas.openxmlformats.org/officeDocument/2006/relationships/hyperlink" Target="http://en.wikipedia.org/wiki/Reasoning" TargetMode="External"/><Relationship Id="rId2" Type="http://schemas.openxmlformats.org/officeDocument/2006/relationships/hyperlink" Target="http://en.wikipedia.org/wiki/Cognitive_science#cite_note-1" TargetMode="External"/><Relationship Id="rId1" Type="http://schemas.openxmlformats.org/officeDocument/2006/relationships/slideLayout" Target="../slideLayouts/slideLayout1.xml"/><Relationship Id="rId6" Type="http://schemas.openxmlformats.org/officeDocument/2006/relationships/hyperlink" Target="http://en.wikipedia.org/wiki/Memory" TargetMode="External"/><Relationship Id="rId5" Type="http://schemas.openxmlformats.org/officeDocument/2006/relationships/hyperlink" Target="http://en.wikipedia.org/wiki/Language" TargetMode="External"/><Relationship Id="rId4" Type="http://schemas.openxmlformats.org/officeDocument/2006/relationships/hyperlink" Target="http://en.wikipedia.org/wiki/Percep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Algorithms" TargetMode="External"/><Relationship Id="rId2" Type="http://schemas.openxmlformats.org/officeDocument/2006/relationships/hyperlink" Target="http://en.wikipedia.org/wiki/Cognitive_psychology"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The_Society_of_Min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en.wikipedia.org/wiki/Formal_syste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en.wikipedia.org/wiki/Unified_theory_of_cognition" TargetMode="External"/><Relationship Id="rId3" Type="http://schemas.openxmlformats.org/officeDocument/2006/relationships/hyperlink" Target="http://en.wikipedia.org/wiki/Carnegie_Mellon_University" TargetMode="External"/><Relationship Id="rId7" Type="http://schemas.openxmlformats.org/officeDocument/2006/relationships/hyperlink" Target="http://en.wikipedia.org/wiki/Soar_(cognitive_architectur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en.wikipedia.org/wiki/Cognitive_architecture" TargetMode="External"/><Relationship Id="rId5" Type="http://schemas.openxmlformats.org/officeDocument/2006/relationships/hyperlink" Target="http://en.wikipedia.org/wiki/Physical_symbol_systems_hypothesis" TargetMode="External"/><Relationship Id="rId4" Type="http://schemas.openxmlformats.org/officeDocument/2006/relationships/hyperlink" Target="http://en.wikipedia.org/wiki/General_Problem_Solver"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en.wikipedia.org/wiki/Pushdown_automaton" TargetMode="External"/><Relationship Id="rId3" Type="http://schemas.openxmlformats.org/officeDocument/2006/relationships/hyperlink" Target="http://en.wikipedia.org/wiki/Recursively_enumerable_language" TargetMode="External"/><Relationship Id="rId7" Type="http://schemas.openxmlformats.org/officeDocument/2006/relationships/hyperlink" Target="http://en.wikipedia.org/wiki/Context-free_grammar" TargetMode="External"/><Relationship Id="rId2" Type="http://schemas.openxmlformats.org/officeDocument/2006/relationships/hyperlink" Target="http://en.wikipedia.org/wiki/Generative_grammar" TargetMode="External"/><Relationship Id="rId1" Type="http://schemas.openxmlformats.org/officeDocument/2006/relationships/slideLayout" Target="../slideLayouts/slideLayout1.xml"/><Relationship Id="rId6" Type="http://schemas.openxmlformats.org/officeDocument/2006/relationships/hyperlink" Target="http://en.wikipedia.org/wiki/Linear_bounded_automaton" TargetMode="External"/><Relationship Id="rId5" Type="http://schemas.openxmlformats.org/officeDocument/2006/relationships/hyperlink" Target="http://en.wikipedia.org/wiki/Context-sensitive_grammar" TargetMode="External"/><Relationship Id="rId10" Type="http://schemas.openxmlformats.org/officeDocument/2006/relationships/hyperlink" Target="http://en.wikipedia.org/wiki/Finite_state_automaton" TargetMode="External"/><Relationship Id="rId4" Type="http://schemas.openxmlformats.org/officeDocument/2006/relationships/hyperlink" Target="http://en.wikipedia.org/wiki/Turing_machine" TargetMode="External"/><Relationship Id="rId9" Type="http://schemas.openxmlformats.org/officeDocument/2006/relationships/hyperlink" Target="http://en.wikipedia.org/wiki/Regular_gramma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Multiple_Drafts_Model" TargetMode="External"/><Relationship Id="rId2" Type="http://schemas.openxmlformats.org/officeDocument/2006/relationships/hyperlink" Target="http://en.wikipedia.org/wiki/Neural_Darwinism" TargetMode="External"/><Relationship Id="rId1" Type="http://schemas.openxmlformats.org/officeDocument/2006/relationships/slideLayout" Target="../slideLayouts/slideLayout1.xml"/><Relationship Id="rId4" Type="http://schemas.openxmlformats.org/officeDocument/2006/relationships/hyperlink" Target="http://en.wikipedia.org/wiki/Cartesian_theater"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Dualism" TargetMode="External"/><Relationship Id="rId3" Type="http://schemas.openxmlformats.org/officeDocument/2006/relationships/hyperlink" Target="http://en.wikipedia.org/wiki/Mind-body_problem" TargetMode="External"/><Relationship Id="rId7" Type="http://schemas.openxmlformats.org/officeDocument/2006/relationships/hyperlink" Target="http://en.wikipedia.org/wiki/Functionalism" TargetMode="External"/><Relationship Id="rId2" Type="http://schemas.openxmlformats.org/officeDocument/2006/relationships/hyperlink" Target="http://en.wikipedia.org/wiki/Consciousness" TargetMode="External"/><Relationship Id="rId1" Type="http://schemas.openxmlformats.org/officeDocument/2006/relationships/slideLayout" Target="../slideLayouts/slideLayout1.xml"/><Relationship Id="rId6" Type="http://schemas.openxmlformats.org/officeDocument/2006/relationships/hyperlink" Target="http://en.wikipedia.org/wiki/Reductionism" TargetMode="External"/><Relationship Id="rId11" Type="http://schemas.openxmlformats.org/officeDocument/2006/relationships/hyperlink" Target="http://en.wikipedia.org/wiki/Monism" TargetMode="External"/><Relationship Id="rId5" Type="http://schemas.openxmlformats.org/officeDocument/2006/relationships/hyperlink" Target="http://en.wikipedia.org/wiki/Physicalism" TargetMode="External"/><Relationship Id="rId10" Type="http://schemas.openxmlformats.org/officeDocument/2006/relationships/hyperlink" Target="http://en.wikipedia.org/wiki/Dualist" TargetMode="External"/><Relationship Id="rId4" Type="http://schemas.openxmlformats.org/officeDocument/2006/relationships/hyperlink" Target="http://en.wikipedia.org/wiki/Philosophy_of_mind" TargetMode="External"/><Relationship Id="rId9" Type="http://schemas.openxmlformats.org/officeDocument/2006/relationships/hyperlink" Target="http://en.wikipedia.org/wiki/Quali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Philosophical_zombie" TargetMode="External"/><Relationship Id="rId2" Type="http://schemas.openxmlformats.org/officeDocument/2006/relationships/hyperlink" Target="http://en.wikipedia.org/wiki/Thought-experiment" TargetMode="External"/><Relationship Id="rId1" Type="http://schemas.openxmlformats.org/officeDocument/2006/relationships/slideLayout" Target="../slideLayouts/slideLayout1.xml"/><Relationship Id="rId6" Type="http://schemas.openxmlformats.org/officeDocument/2006/relationships/hyperlink" Target="http://en.wikipedia.org/wiki/Ontology" TargetMode="External"/><Relationship Id="rId5" Type="http://schemas.openxmlformats.org/officeDocument/2006/relationships/hyperlink" Target="http://en.wikipedia.org/wiki/Emergence" TargetMode="External"/><Relationship Id="rId4" Type="http://schemas.openxmlformats.org/officeDocument/2006/relationships/hyperlink" Target="http://en.wikipedia.org/wiki/Qual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pload.wikimedia.org/wikipedia/commons/d/dd/Cognitive_Science_Hexagon.sv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Property" TargetMode="External"/><Relationship Id="rId2" Type="http://schemas.openxmlformats.org/officeDocument/2006/relationships/hyperlink" Target="http://en.wikipedia.org/wiki/Computer_model" TargetMode="External"/><Relationship Id="rId1" Type="http://schemas.openxmlformats.org/officeDocument/2006/relationships/slideLayout" Target="../slideLayouts/slideLayout1.xml"/><Relationship Id="rId5" Type="http://schemas.openxmlformats.org/officeDocument/2006/relationships/hyperlink" Target="http://en.wikipedia.org/wiki/Understand" TargetMode="External"/><Relationship Id="rId4" Type="http://schemas.openxmlformats.org/officeDocument/2006/relationships/hyperlink" Target="http://en.wikipedia.org/wiki/Intelligenc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16C361E4-F81F-466D-A1AD-A25FB9684C73}"/>
              </a:ext>
            </a:extLst>
          </p:cNvPr>
          <p:cNvSpPr>
            <a:spLocks noGrp="1" noChangeArrowheads="1"/>
          </p:cNvSpPr>
          <p:nvPr>
            <p:ph type="ctrTitle"/>
          </p:nvPr>
        </p:nvSpPr>
        <p:spPr/>
        <p:txBody>
          <a:bodyPr/>
          <a:lstStyle/>
          <a:p>
            <a:pPr eaLnBrk="1" hangingPunct="1"/>
            <a:r>
              <a:rPr lang="en-US" altLang="en-SI"/>
              <a:t> </a:t>
            </a:r>
          </a:p>
        </p:txBody>
      </p:sp>
      <p:sp>
        <p:nvSpPr>
          <p:cNvPr id="63490" name="Rectangle 2">
            <a:extLst>
              <a:ext uri="{FF2B5EF4-FFF2-40B4-BE49-F238E27FC236}">
                <a16:creationId xmlns:a16="http://schemas.microsoft.com/office/drawing/2014/main" id="{8FB5AD14-695F-4E47-A273-82CF26ADF97C}"/>
              </a:ext>
            </a:extLst>
          </p:cNvPr>
          <p:cNvSpPr>
            <a:spLocks noGrp="1" noChangeArrowheads="1"/>
          </p:cNvSpPr>
          <p:nvPr>
            <p:ph type="subTitle" idx="1"/>
          </p:nvPr>
        </p:nvSpPr>
        <p:spPr>
          <a:xfrm>
            <a:off x="685800" y="4648200"/>
            <a:ext cx="7696200" cy="2057400"/>
          </a:xfrm>
          <a:noFill/>
        </p:spPr>
        <p:txBody>
          <a:bodyPr/>
          <a:lstStyle/>
          <a:p>
            <a:pPr eaLnBrk="1" hangingPunct="1"/>
            <a:endParaRPr lang="en-US" altLang="en-SI">
              <a:solidFill>
                <a:schemeClr val="tx2"/>
              </a:solidFill>
            </a:endParaRPr>
          </a:p>
          <a:p>
            <a:pPr eaLnBrk="1" hangingPunct="1"/>
            <a:r>
              <a:rPr lang="en-US" altLang="en-SI">
                <a:solidFill>
                  <a:schemeClr val="tx1"/>
                </a:solidFill>
              </a:rPr>
              <a:t>M. Gams</a:t>
            </a:r>
          </a:p>
          <a:p>
            <a:pPr eaLnBrk="1" hangingPunct="1"/>
            <a:r>
              <a:rPr lang="en-US" altLang="en-SI">
                <a:solidFill>
                  <a:schemeClr val="tx1"/>
                </a:solidFill>
              </a:rPr>
              <a:t>Institut </a:t>
            </a:r>
            <a:r>
              <a:rPr lang="sl-SI" altLang="en-SI">
                <a:solidFill>
                  <a:schemeClr val="tx1"/>
                </a:solidFill>
              </a:rPr>
              <a:t>„</a:t>
            </a:r>
            <a:r>
              <a:rPr lang="en-US" altLang="en-SI">
                <a:solidFill>
                  <a:schemeClr val="tx1"/>
                </a:solidFill>
              </a:rPr>
              <a:t>Jo</a:t>
            </a:r>
            <a:r>
              <a:rPr lang="sl-SI" altLang="en-SI">
                <a:solidFill>
                  <a:schemeClr val="tx1"/>
                </a:solidFill>
              </a:rPr>
              <a:t>ž</a:t>
            </a:r>
            <a:r>
              <a:rPr lang="en-US" altLang="en-SI">
                <a:solidFill>
                  <a:schemeClr val="tx1"/>
                </a:solidFill>
              </a:rPr>
              <a:t>ef Stefan</a:t>
            </a:r>
            <a:r>
              <a:rPr lang="sl-SI" altLang="en-SI">
                <a:solidFill>
                  <a:schemeClr val="tx1"/>
                </a:solidFill>
              </a:rPr>
              <a:t>“</a:t>
            </a:r>
            <a:endParaRPr lang="en-US" altLang="en-SI">
              <a:solidFill>
                <a:schemeClr val="tx1"/>
              </a:solidFill>
            </a:endParaRPr>
          </a:p>
        </p:txBody>
      </p:sp>
      <p:sp>
        <p:nvSpPr>
          <p:cNvPr id="3076" name="Text Box 7">
            <a:extLst>
              <a:ext uri="{FF2B5EF4-FFF2-40B4-BE49-F238E27FC236}">
                <a16:creationId xmlns:a16="http://schemas.microsoft.com/office/drawing/2014/main" id="{ACB955FB-DFA6-4D09-AE79-CCECA8C804C1}"/>
              </a:ext>
            </a:extLst>
          </p:cNvPr>
          <p:cNvSpPr txBox="1">
            <a:spLocks noChangeArrowheads="1"/>
          </p:cNvSpPr>
          <p:nvPr/>
        </p:nvSpPr>
        <p:spPr bwMode="auto">
          <a:xfrm>
            <a:off x="400050" y="620713"/>
            <a:ext cx="86868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COGNITIVE SCIENCE I</a:t>
            </a:r>
          </a:p>
          <a:p>
            <a:pPr algn="ctr">
              <a:spcBef>
                <a:spcPct val="50000"/>
              </a:spcBef>
            </a:pPr>
            <a:r>
              <a:rPr lang="en-US" altLang="en-SI" sz="7200"/>
              <a:t>KOGNITIVNA ZNANOST I</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DB9A909C-7A90-4131-AAC4-5C29F046476C}"/>
              </a:ext>
            </a:extLst>
          </p:cNvPr>
          <p:cNvSpPr>
            <a:spLocks noGrp="1" noChangeArrowheads="1"/>
          </p:cNvSpPr>
          <p:nvPr>
            <p:ph type="ctrTitle"/>
          </p:nvPr>
        </p:nvSpPr>
        <p:spPr>
          <a:xfrm>
            <a:off x="928688" y="214313"/>
            <a:ext cx="7262812" cy="857250"/>
          </a:xfrm>
        </p:spPr>
        <p:txBody>
          <a:bodyPr/>
          <a:lstStyle/>
          <a:p>
            <a:pPr eaLnBrk="1" hangingPunct="1"/>
            <a:r>
              <a:rPr lang="sl-SI" altLang="en-SI" b="1"/>
              <a:t>Human  brain - neurons</a:t>
            </a:r>
            <a:endParaRPr lang="en-US" altLang="en-SI"/>
          </a:p>
        </p:txBody>
      </p:sp>
      <p:pic>
        <p:nvPicPr>
          <p:cNvPr id="12291" name="Picture 2" descr="https://encrypted-tbn2.gstatic.com/images?q=tbn:ANd9GcS0HiCSFItIm0kZ1NfOXKxY3I86DBWtM2l6_VpjPcsW64NyDRfQ6Q">
            <a:extLst>
              <a:ext uri="{FF2B5EF4-FFF2-40B4-BE49-F238E27FC236}">
                <a16:creationId xmlns:a16="http://schemas.microsoft.com/office/drawing/2014/main" id="{B92C6AC3-D591-4B4A-8434-3539342B7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838"/>
            <a:ext cx="9144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A6256FA-54B1-401A-BF40-9BF73ECB6EBA}"/>
              </a:ext>
            </a:extLst>
          </p:cNvPr>
          <p:cNvSpPr>
            <a:spLocks noGrp="1" noChangeArrowheads="1"/>
          </p:cNvSpPr>
          <p:nvPr>
            <p:ph type="subTitle" idx="1"/>
          </p:nvPr>
        </p:nvSpPr>
        <p:spPr>
          <a:xfrm>
            <a:off x="0" y="1214438"/>
            <a:ext cx="8715375" cy="5491162"/>
          </a:xfrm>
        </p:spPr>
        <p:txBody>
          <a:bodyPr/>
          <a:lstStyle/>
          <a:p>
            <a:pPr marL="742950" indent="-742950" algn="l" eaLnBrk="1" hangingPunct="1">
              <a:lnSpc>
                <a:spcPct val="80000"/>
              </a:lnSpc>
              <a:buFont typeface="Wingdings" panose="05000000000000000000" pitchFamily="2" charset="2"/>
              <a:buChar char="Ø"/>
            </a:pPr>
            <a:r>
              <a:rPr lang="sl-SI" altLang="en-SI" sz="3300">
                <a:solidFill>
                  <a:srgbClr val="898989"/>
                </a:solidFill>
              </a:rPr>
              <a:t>Fruit fly        100.000       10</a:t>
            </a:r>
            <a:r>
              <a:rPr lang="sl-SI" altLang="en-SI" sz="3300" baseline="30000">
                <a:solidFill>
                  <a:srgbClr val="898989"/>
                </a:solidFill>
              </a:rPr>
              <a:t>7</a:t>
            </a:r>
          </a:p>
          <a:p>
            <a:pPr marL="742950" indent="-742950" algn="l" eaLnBrk="1" hangingPunct="1">
              <a:lnSpc>
                <a:spcPct val="80000"/>
              </a:lnSpc>
              <a:buFont typeface="Wingdings" panose="05000000000000000000" pitchFamily="2" charset="2"/>
              <a:buChar char="Ø"/>
            </a:pPr>
            <a:r>
              <a:rPr lang="sl-SI" altLang="en-SI" sz="3300">
                <a:solidFill>
                  <a:srgbClr val="898989"/>
                </a:solidFill>
              </a:rPr>
              <a:t>Honeybee   1.000.000    10</a:t>
            </a:r>
            <a:r>
              <a:rPr lang="sl-SI" altLang="en-SI" sz="3300" baseline="30000">
                <a:solidFill>
                  <a:srgbClr val="898989"/>
                </a:solidFill>
              </a:rPr>
              <a:t>9</a:t>
            </a:r>
          </a:p>
          <a:p>
            <a:pPr marL="742950" indent="-742950" algn="l" eaLnBrk="1" hangingPunct="1">
              <a:lnSpc>
                <a:spcPct val="80000"/>
              </a:lnSpc>
              <a:buFont typeface="Wingdings" panose="05000000000000000000" pitchFamily="2" charset="2"/>
              <a:buChar char="Ø"/>
            </a:pPr>
            <a:r>
              <a:rPr lang="sl-SI" altLang="en-SI" sz="3300">
                <a:solidFill>
                  <a:srgbClr val="898989"/>
                </a:solidFill>
              </a:rPr>
              <a:t>Mouse       75.000.000     10</a:t>
            </a:r>
            <a:r>
              <a:rPr lang="sl-SI" altLang="en-SI" sz="3300" baseline="30000">
                <a:solidFill>
                  <a:srgbClr val="898989"/>
                </a:solidFill>
              </a:rPr>
              <a:t>11</a:t>
            </a:r>
          </a:p>
          <a:p>
            <a:pPr marL="742950" indent="-742950" algn="l" eaLnBrk="1" hangingPunct="1">
              <a:lnSpc>
                <a:spcPct val="80000"/>
              </a:lnSpc>
              <a:buFont typeface="Wingdings" panose="05000000000000000000" pitchFamily="2" charset="2"/>
              <a:buChar char="Ø"/>
            </a:pPr>
            <a:r>
              <a:rPr lang="sl-SI" altLang="en-SI" sz="3300">
                <a:solidFill>
                  <a:srgbClr val="898989"/>
                </a:solidFill>
              </a:rPr>
              <a:t>Cat           1.000.000.000    10</a:t>
            </a:r>
            <a:r>
              <a:rPr lang="sl-SI" altLang="en-SI" sz="3300" baseline="30000">
                <a:solidFill>
                  <a:srgbClr val="898989"/>
                </a:solidFill>
              </a:rPr>
              <a:t>12</a:t>
            </a:r>
          </a:p>
          <a:p>
            <a:pPr marL="742950" indent="-742950" algn="l" eaLnBrk="1" hangingPunct="1">
              <a:lnSpc>
                <a:spcPct val="80000"/>
              </a:lnSpc>
              <a:buFont typeface="Wingdings" panose="05000000000000000000" pitchFamily="2" charset="2"/>
              <a:buChar char="Ø"/>
            </a:pPr>
            <a:r>
              <a:rPr lang="sl-SI" altLang="en-SI" sz="3300">
                <a:solidFill>
                  <a:srgbClr val="898989"/>
                </a:solidFill>
              </a:rPr>
              <a:t>Human   85.000.000.000   10</a:t>
            </a:r>
            <a:r>
              <a:rPr lang="sl-SI" altLang="en-SI" sz="3300" baseline="30000">
                <a:solidFill>
                  <a:srgbClr val="898989"/>
                </a:solidFill>
              </a:rPr>
              <a:t>14</a:t>
            </a:r>
          </a:p>
          <a:p>
            <a:pPr marL="742950" indent="-742950" algn="l" eaLnBrk="1" hangingPunct="1">
              <a:lnSpc>
                <a:spcPct val="80000"/>
              </a:lnSpc>
              <a:buFont typeface="Wingdings" panose="05000000000000000000" pitchFamily="2" charset="2"/>
              <a:buChar char="Ø"/>
            </a:pPr>
            <a:endParaRPr lang="sl-SI" altLang="en-SI" sz="3300">
              <a:solidFill>
                <a:srgbClr val="898989"/>
              </a:solidFill>
            </a:endParaRPr>
          </a:p>
          <a:p>
            <a:pPr marL="742950" indent="-742950" algn="l" eaLnBrk="1" hangingPunct="1">
              <a:lnSpc>
                <a:spcPct val="80000"/>
              </a:lnSpc>
              <a:buFont typeface="Wingdings" panose="05000000000000000000" pitchFamily="2" charset="2"/>
              <a:buChar char="Ø"/>
            </a:pPr>
            <a:endParaRPr lang="sl-SI" altLang="en-SI" sz="3300">
              <a:solidFill>
                <a:srgbClr val="898989"/>
              </a:solidFill>
            </a:endParaRPr>
          </a:p>
          <a:p>
            <a:pPr marL="742950" indent="-742950" algn="l" eaLnBrk="1" hangingPunct="1">
              <a:lnSpc>
                <a:spcPct val="80000"/>
              </a:lnSpc>
              <a:buFont typeface="Wingdings" panose="05000000000000000000" pitchFamily="2" charset="2"/>
              <a:buChar char="Ø"/>
            </a:pPr>
            <a:r>
              <a:rPr lang="sl-SI" altLang="en-SI" sz="3300">
                <a:solidFill>
                  <a:srgbClr val="898989"/>
                </a:solidFill>
              </a:rPr>
              <a:t>10</a:t>
            </a:r>
            <a:r>
              <a:rPr lang="sl-SI" altLang="en-SI" sz="3300" baseline="30000">
                <a:solidFill>
                  <a:srgbClr val="898989"/>
                </a:solidFill>
              </a:rPr>
              <a:t>12</a:t>
            </a:r>
            <a:r>
              <a:rPr lang="sl-SI" altLang="en-SI" sz="3300">
                <a:solidFill>
                  <a:srgbClr val="898989"/>
                </a:solidFill>
              </a:rPr>
              <a:t> stars in Milky Way,  planets like Earth?</a:t>
            </a:r>
            <a:endParaRPr lang="en-US" altLang="en-SI" sz="3300">
              <a:solidFill>
                <a:srgbClr val="898989"/>
              </a:solidFill>
            </a:endParaRPr>
          </a:p>
        </p:txBody>
      </p:sp>
      <p:pic>
        <p:nvPicPr>
          <p:cNvPr id="13315" name="Picture 2">
            <a:extLst>
              <a:ext uri="{FF2B5EF4-FFF2-40B4-BE49-F238E27FC236}">
                <a16:creationId xmlns:a16="http://schemas.microsoft.com/office/drawing/2014/main" id="{FED85988-4745-4723-97E2-43E4E0E49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60350"/>
            <a:ext cx="726757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1059B4A8-3B42-4126-805D-9CD088277958}"/>
              </a:ext>
            </a:extLst>
          </p:cNvPr>
          <p:cNvSpPr>
            <a:spLocks noGrp="1" noChangeArrowheads="1"/>
          </p:cNvSpPr>
          <p:nvPr>
            <p:ph type="ctrTitle"/>
          </p:nvPr>
        </p:nvSpPr>
        <p:spPr>
          <a:xfrm>
            <a:off x="928688" y="214313"/>
            <a:ext cx="7262812" cy="857250"/>
          </a:xfrm>
        </p:spPr>
        <p:txBody>
          <a:bodyPr/>
          <a:lstStyle/>
          <a:p>
            <a:pPr eaLnBrk="1" hangingPunct="1"/>
            <a:r>
              <a:rPr lang="sl-SI" altLang="en-SI" b="1"/>
              <a:t>Computer/Human  memory</a:t>
            </a:r>
            <a:endParaRPr lang="en-US" altLang="en-SI"/>
          </a:p>
        </p:txBody>
      </p:sp>
      <p:pic>
        <p:nvPicPr>
          <p:cNvPr id="14339" name="Picture 6" descr="http://www.scientificamerican.com/media/promo/upload/computers-vs-brains_2.jpg">
            <a:extLst>
              <a:ext uri="{FF2B5EF4-FFF2-40B4-BE49-F238E27FC236}">
                <a16:creationId xmlns:a16="http://schemas.microsoft.com/office/drawing/2014/main" id="{E7965DB9-0320-4859-ADD9-803B89FDB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7100"/>
            <a:ext cx="914400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BC7055AA-6531-4778-A7D6-90A8D80FB10A}"/>
              </a:ext>
            </a:extLst>
          </p:cNvPr>
          <p:cNvSpPr>
            <a:spLocks noGrp="1" noChangeArrowheads="1"/>
          </p:cNvSpPr>
          <p:nvPr>
            <p:ph type="ctrTitle"/>
          </p:nvPr>
        </p:nvSpPr>
        <p:spPr>
          <a:xfrm>
            <a:off x="928688" y="214313"/>
            <a:ext cx="7262812" cy="857250"/>
          </a:xfrm>
        </p:spPr>
        <p:txBody>
          <a:bodyPr/>
          <a:lstStyle/>
          <a:p>
            <a:pPr eaLnBrk="1" hangingPunct="1"/>
            <a:r>
              <a:rPr lang="sl-SI" altLang="en-SI" b="1"/>
              <a:t>Computer/Human </a:t>
            </a:r>
            <a:endParaRPr lang="en-US" altLang="en-SI"/>
          </a:p>
        </p:txBody>
      </p:sp>
      <p:pic>
        <p:nvPicPr>
          <p:cNvPr id="15363" name="Picture 2" descr="http://crescentok.com/staff/jaskew/WebBased/brain3.gif">
            <a:extLst>
              <a:ext uri="{FF2B5EF4-FFF2-40B4-BE49-F238E27FC236}">
                <a16:creationId xmlns:a16="http://schemas.microsoft.com/office/drawing/2014/main" id="{018DF85C-2469-454F-89D6-D76CFEAAC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2C0EA108-CDDC-44EB-872F-58380E4B0314}"/>
              </a:ext>
            </a:extLst>
          </p:cNvPr>
          <p:cNvSpPr>
            <a:spLocks noGrp="1" noChangeArrowheads="1"/>
          </p:cNvSpPr>
          <p:nvPr>
            <p:ph type="ctrTitle"/>
          </p:nvPr>
        </p:nvSpPr>
        <p:spPr>
          <a:xfrm>
            <a:off x="928688" y="214313"/>
            <a:ext cx="7262812" cy="857250"/>
          </a:xfrm>
        </p:spPr>
        <p:txBody>
          <a:bodyPr/>
          <a:lstStyle/>
          <a:p>
            <a:pPr eaLnBrk="1" hangingPunct="1"/>
            <a:r>
              <a:rPr lang="sl-SI" altLang="en-SI"/>
              <a:t>CT THESIS</a:t>
            </a:r>
            <a:endParaRPr lang="en-US" altLang="en-SI"/>
          </a:p>
        </p:txBody>
      </p:sp>
      <p:sp>
        <p:nvSpPr>
          <p:cNvPr id="63490" name="Rectangle 2">
            <a:extLst>
              <a:ext uri="{FF2B5EF4-FFF2-40B4-BE49-F238E27FC236}">
                <a16:creationId xmlns:a16="http://schemas.microsoft.com/office/drawing/2014/main" id="{1C7A81E3-213A-4752-8E77-B6C7E340FDE3}"/>
              </a:ext>
            </a:extLst>
          </p:cNvPr>
          <p:cNvSpPr>
            <a:spLocks noGrp="1" noChangeArrowheads="1"/>
          </p:cNvSpPr>
          <p:nvPr>
            <p:ph type="subTitle" idx="1"/>
          </p:nvPr>
        </p:nvSpPr>
        <p:spPr>
          <a:xfrm>
            <a:off x="0" y="1214438"/>
            <a:ext cx="8715375" cy="5491162"/>
          </a:xfrm>
        </p:spPr>
        <p:txBody>
          <a:bodyPr/>
          <a:lstStyle/>
          <a:p>
            <a:pPr marL="742950" indent="-742950" algn="l" eaLnBrk="1" hangingPunct="1">
              <a:lnSpc>
                <a:spcPct val="80000"/>
              </a:lnSpc>
              <a:buFont typeface="Wingdings" panose="05000000000000000000" pitchFamily="2" charset="2"/>
              <a:buChar char="Ø"/>
            </a:pPr>
            <a:r>
              <a:rPr lang="en-US" altLang="en-SI" sz="3300">
                <a:solidFill>
                  <a:srgbClr val="898989"/>
                </a:solidFill>
              </a:rPr>
              <a:t>Church's thesis: "Every effectively calculable function (effectively decidable predicate) is general recursive" (Kleene 1952:300)</a:t>
            </a:r>
            <a:endParaRPr lang="sl-SI" altLang="en-SI" sz="3300">
              <a:solidFill>
                <a:srgbClr val="898989"/>
              </a:solidFill>
            </a:endParaRPr>
          </a:p>
          <a:p>
            <a:pPr marL="742950" indent="-742950" algn="l" eaLnBrk="1" hangingPunct="1">
              <a:lnSpc>
                <a:spcPct val="80000"/>
              </a:lnSpc>
              <a:buFont typeface="Wingdings" panose="05000000000000000000" pitchFamily="2" charset="2"/>
              <a:buChar char="Ø"/>
            </a:pPr>
            <a:r>
              <a:rPr lang="en-US" altLang="en-SI" sz="3300">
                <a:solidFill>
                  <a:srgbClr val="898989"/>
                </a:solidFill>
              </a:rPr>
              <a:t>Turing's thesis: "Turing's thesis that every function which would naturally be regarded as computable is computable under his definition, i.e. by one of his machines, is equivalent to Church's thesis by Theorem XXX." (Kleene 1952:376)</a:t>
            </a:r>
            <a:endParaRPr lang="sl-SI" altLang="en-SI" sz="3300">
              <a:solidFill>
                <a:srgbClr val="898989"/>
              </a:solidFill>
            </a:endParaRPr>
          </a:p>
          <a:p>
            <a:pPr marL="742950" indent="-742950" algn="l" eaLnBrk="1" hangingPunct="1">
              <a:lnSpc>
                <a:spcPct val="80000"/>
              </a:lnSpc>
              <a:buFont typeface="Wingdings" panose="05000000000000000000" pitchFamily="2" charset="2"/>
              <a:buChar char="Ø"/>
            </a:pPr>
            <a:r>
              <a:rPr lang="sl-SI" altLang="en-SI" sz="3300">
                <a:solidFill>
                  <a:srgbClr val="898989"/>
                </a:solidFill>
              </a:rPr>
              <a:t>Preprosto rečeno: Vse, kar je (simbolno) izračunljivo, je izračunljivo z algoritmom oz. Turingovim strojem. Splošno sprejeto.</a:t>
            </a:r>
          </a:p>
          <a:p>
            <a:pPr marL="742950" indent="-742950" algn="l" eaLnBrk="1" hangingPunct="1">
              <a:lnSpc>
                <a:spcPct val="80000"/>
              </a:lnSpc>
              <a:buFont typeface="Wingdings" panose="05000000000000000000" pitchFamily="2" charset="2"/>
              <a:buChar char="Ø"/>
            </a:pPr>
            <a:endParaRPr lang="en-US" altLang="en-SI" sz="3300">
              <a:solidFill>
                <a:srgbClr val="898989"/>
              </a:solidFill>
            </a:endParaRPr>
          </a:p>
        </p:txBody>
      </p:sp>
      <p:sp>
        <p:nvSpPr>
          <p:cNvPr id="16388" name="Text Box 7">
            <a:extLst>
              <a:ext uri="{FF2B5EF4-FFF2-40B4-BE49-F238E27FC236}">
                <a16:creationId xmlns:a16="http://schemas.microsoft.com/office/drawing/2014/main" id="{6FC43BEE-F761-4E66-AF73-04BBF076A713}"/>
              </a:ext>
            </a:extLst>
          </p:cNvPr>
          <p:cNvSpPr txBox="1">
            <a:spLocks noChangeArrowheads="1"/>
          </p:cNvSpPr>
          <p:nvPr/>
        </p:nvSpPr>
        <p:spPr bwMode="auto">
          <a:xfrm>
            <a:off x="228600" y="214313"/>
            <a:ext cx="8686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a:t>
            </a:r>
            <a:endParaRPr lang="en-US" altLang="en-SI" sz="72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0A5FF410-3734-423F-B543-C94B10EB639D}"/>
              </a:ext>
            </a:extLst>
          </p:cNvPr>
          <p:cNvSpPr>
            <a:spLocks noGrp="1" noChangeArrowheads="1"/>
          </p:cNvSpPr>
          <p:nvPr>
            <p:ph type="ctrTitle"/>
          </p:nvPr>
        </p:nvSpPr>
        <p:spPr>
          <a:xfrm>
            <a:off x="928688" y="214313"/>
            <a:ext cx="7262812" cy="857250"/>
          </a:xfrm>
        </p:spPr>
        <p:txBody>
          <a:bodyPr/>
          <a:lstStyle/>
          <a:p>
            <a:pPr eaLnBrk="1" hangingPunct="1"/>
            <a:r>
              <a:rPr lang="sl-SI" altLang="en-SI"/>
              <a:t>CONSEQUENCES OF CTT </a:t>
            </a:r>
            <a:endParaRPr lang="en-US" altLang="en-SI"/>
          </a:p>
        </p:txBody>
      </p:sp>
      <p:sp>
        <p:nvSpPr>
          <p:cNvPr id="63490" name="Rectangle 2">
            <a:extLst>
              <a:ext uri="{FF2B5EF4-FFF2-40B4-BE49-F238E27FC236}">
                <a16:creationId xmlns:a16="http://schemas.microsoft.com/office/drawing/2014/main" id="{40953371-987C-42C0-97D5-595A0602540E}"/>
              </a:ext>
            </a:extLst>
          </p:cNvPr>
          <p:cNvSpPr>
            <a:spLocks noGrp="1" noChangeArrowheads="1"/>
          </p:cNvSpPr>
          <p:nvPr>
            <p:ph type="subTitle" idx="1"/>
          </p:nvPr>
        </p:nvSpPr>
        <p:spPr>
          <a:xfrm>
            <a:off x="214313" y="1214438"/>
            <a:ext cx="8501062" cy="5491162"/>
          </a:xfrm>
        </p:spPr>
        <p:txBody>
          <a:bodyPr/>
          <a:lstStyle/>
          <a:p>
            <a:pPr algn="l">
              <a:lnSpc>
                <a:spcPct val="80000"/>
              </a:lnSpc>
              <a:buFont typeface="Wingdings" panose="05000000000000000000" pitchFamily="2" charset="2"/>
              <a:buChar char="Ø"/>
            </a:pPr>
            <a:r>
              <a:rPr lang="en-US" altLang="en-SI" sz="2500">
                <a:solidFill>
                  <a:srgbClr val="898989"/>
                </a:solidFill>
              </a:rPr>
              <a:t>The universe is equivalent to a Turing machine; thus, computing </a:t>
            </a:r>
            <a:r>
              <a:rPr lang="en-US" altLang="en-SI" sz="2500">
                <a:solidFill>
                  <a:srgbClr val="898989"/>
                </a:solidFill>
                <a:hlinkClick r:id="rId2" action="ppaction://hlinkfile" tooltip="Non-recursive functions (page does not exist)"/>
              </a:rPr>
              <a:t>non-recursive functions</a:t>
            </a:r>
            <a:r>
              <a:rPr lang="en-US" altLang="en-SI" sz="2500">
                <a:solidFill>
                  <a:srgbClr val="898989"/>
                </a:solidFill>
              </a:rPr>
              <a:t> is physically impossible. This has also been termed the </a:t>
            </a:r>
            <a:r>
              <a:rPr lang="en-US" altLang="en-SI" sz="2500" i="1">
                <a:solidFill>
                  <a:srgbClr val="898989"/>
                </a:solidFill>
              </a:rPr>
              <a:t>strong Church–Turing thesis</a:t>
            </a:r>
            <a:r>
              <a:rPr lang="en-US" altLang="en-SI" sz="2500">
                <a:solidFill>
                  <a:srgbClr val="898989"/>
                </a:solidFill>
              </a:rPr>
              <a:t>. </a:t>
            </a:r>
          </a:p>
          <a:p>
            <a:pPr algn="l">
              <a:lnSpc>
                <a:spcPct val="80000"/>
              </a:lnSpc>
              <a:buFont typeface="Wingdings" panose="05000000000000000000" pitchFamily="2" charset="2"/>
              <a:buChar char="Ø"/>
            </a:pPr>
            <a:r>
              <a:rPr lang="en-US" altLang="en-SI" sz="2500">
                <a:solidFill>
                  <a:srgbClr val="898989"/>
                </a:solidFill>
              </a:rPr>
              <a:t>The universe is not equivalent to a Turing machine (i.e., the laws of physics are not Turing-computable). For example, a universe in which physics involves </a:t>
            </a:r>
            <a:r>
              <a:rPr lang="en-US" altLang="en-SI" sz="2500">
                <a:solidFill>
                  <a:srgbClr val="898989"/>
                </a:solidFill>
                <a:hlinkClick r:id="rId3" action="ppaction://hlinkfile" tooltip="Real numbers"/>
              </a:rPr>
              <a:t>real numbers</a:t>
            </a:r>
            <a:r>
              <a:rPr lang="en-US" altLang="en-SI" sz="2500">
                <a:solidFill>
                  <a:srgbClr val="898989"/>
                </a:solidFill>
              </a:rPr>
              <a:t>, as opposed to </a:t>
            </a:r>
            <a:r>
              <a:rPr lang="en-US" altLang="en-SI" sz="2500">
                <a:solidFill>
                  <a:srgbClr val="898989"/>
                </a:solidFill>
                <a:hlinkClick r:id="rId4" action="ppaction://hlinkfile" tooltip="Computable number"/>
              </a:rPr>
              <a:t>computable reals</a:t>
            </a:r>
            <a:r>
              <a:rPr lang="en-US" altLang="en-SI" sz="2500">
                <a:solidFill>
                  <a:srgbClr val="898989"/>
                </a:solidFill>
              </a:rPr>
              <a:t>, might fall into this category. </a:t>
            </a:r>
          </a:p>
          <a:p>
            <a:pPr algn="l">
              <a:lnSpc>
                <a:spcPct val="80000"/>
              </a:lnSpc>
              <a:buFont typeface="Wingdings" panose="05000000000000000000" pitchFamily="2" charset="2"/>
              <a:buChar char="Ø"/>
            </a:pPr>
            <a:r>
              <a:rPr lang="en-US" altLang="en-SI" sz="2500">
                <a:solidFill>
                  <a:srgbClr val="898989"/>
                </a:solidFill>
              </a:rPr>
              <a:t>The universe is a </a:t>
            </a:r>
            <a:r>
              <a:rPr lang="en-US" altLang="en-SI" sz="2500">
                <a:solidFill>
                  <a:srgbClr val="898989"/>
                </a:solidFill>
                <a:hlinkClick r:id="rId5" action="ppaction://hlinkfile" tooltip="Hypercomputation"/>
              </a:rPr>
              <a:t>hypercomputer</a:t>
            </a:r>
            <a:r>
              <a:rPr lang="en-US" altLang="en-SI" sz="2500">
                <a:solidFill>
                  <a:srgbClr val="898989"/>
                </a:solidFill>
              </a:rPr>
              <a:t>, and it is possible to build physical devices to harness this property and calculate </a:t>
            </a:r>
            <a:r>
              <a:rPr lang="en-US" altLang="en-SI" sz="2500">
                <a:solidFill>
                  <a:srgbClr val="898989"/>
                </a:solidFill>
                <a:hlinkClick r:id="rId2" action="ppaction://hlinkfile" tooltip="Non-recursive functions (page does not exist)"/>
              </a:rPr>
              <a:t>non-recursive functions</a:t>
            </a:r>
            <a:r>
              <a:rPr lang="en-US" altLang="en-SI" sz="2500">
                <a:solidFill>
                  <a:srgbClr val="898989"/>
                </a:solidFill>
              </a:rPr>
              <a:t>. For example, it is an open question whether all </a:t>
            </a:r>
            <a:r>
              <a:rPr lang="en-US" altLang="en-SI" sz="2500">
                <a:solidFill>
                  <a:srgbClr val="898989"/>
                </a:solidFill>
                <a:hlinkClick r:id="rId6" action="ppaction://hlinkfile" tooltip="Quantum mechanics"/>
              </a:rPr>
              <a:t>quantum mechanical</a:t>
            </a:r>
            <a:r>
              <a:rPr lang="en-US" altLang="en-SI" sz="2500">
                <a:solidFill>
                  <a:srgbClr val="898989"/>
                </a:solidFill>
              </a:rPr>
              <a:t> events are Turing-computable, although it is known that rigorous models such as quantum Turing machines are equivalent to deterministic Turing machines. </a:t>
            </a:r>
            <a:r>
              <a:rPr lang="en-US" altLang="en-SI" sz="2500">
                <a:solidFill>
                  <a:srgbClr val="898989"/>
                </a:solidFill>
                <a:hlinkClick r:id="rId7" action="ppaction://hlinkfile" tooltip="John Lucas (philosopher)"/>
              </a:rPr>
              <a:t>John Lucas</a:t>
            </a:r>
            <a:r>
              <a:rPr lang="en-US" altLang="en-SI" sz="2500">
                <a:solidFill>
                  <a:srgbClr val="898989"/>
                </a:solidFill>
              </a:rPr>
              <a:t> and, more famously, </a:t>
            </a:r>
            <a:r>
              <a:rPr lang="en-US" altLang="en-SI" sz="2500">
                <a:solidFill>
                  <a:srgbClr val="898989"/>
                </a:solidFill>
                <a:hlinkClick r:id="rId8" action="ppaction://hlinkfile" tooltip="Roger Penrose"/>
              </a:rPr>
              <a:t>Roger Penrose</a:t>
            </a:r>
            <a:r>
              <a:rPr lang="en-US" altLang="en-SI" sz="2500">
                <a:solidFill>
                  <a:srgbClr val="898989"/>
                </a:solidFill>
              </a:rPr>
              <a:t> have suggested that the human mind might be the result of some kind of quantum-mechanically enhanced, "non-algorithmic" computation, although there is no scientific evidence for this proposal. </a:t>
            </a:r>
          </a:p>
          <a:p>
            <a:pPr algn="l" eaLnBrk="1" hangingPunct="1">
              <a:lnSpc>
                <a:spcPct val="80000"/>
              </a:lnSpc>
              <a:buFont typeface="Wingdings" panose="05000000000000000000" pitchFamily="2" charset="2"/>
              <a:buChar char="Ø"/>
            </a:pPr>
            <a:endParaRPr lang="en-US" altLang="en-SI" sz="25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F59A96FB-BF63-49CC-8493-209265A909CC}"/>
              </a:ext>
            </a:extLst>
          </p:cNvPr>
          <p:cNvSpPr>
            <a:spLocks noGrp="1" noChangeArrowheads="1"/>
          </p:cNvSpPr>
          <p:nvPr>
            <p:ph type="ctrTitle"/>
          </p:nvPr>
        </p:nvSpPr>
        <p:spPr>
          <a:xfrm>
            <a:off x="928688" y="214313"/>
            <a:ext cx="7262812" cy="857250"/>
          </a:xfrm>
        </p:spPr>
        <p:txBody>
          <a:bodyPr/>
          <a:lstStyle/>
          <a:p>
            <a:pPr eaLnBrk="1" hangingPunct="1"/>
            <a:r>
              <a:rPr lang="en-US" altLang="en-SI"/>
              <a:t>S</a:t>
            </a:r>
            <a:r>
              <a:rPr lang="sl-SI" altLang="en-SI"/>
              <a:t>YMBOL SYSTEM HYPOTHESIS</a:t>
            </a:r>
            <a:endParaRPr lang="en-US" altLang="en-SI"/>
          </a:p>
        </p:txBody>
      </p:sp>
      <p:sp>
        <p:nvSpPr>
          <p:cNvPr id="63490" name="Rectangle 2">
            <a:extLst>
              <a:ext uri="{FF2B5EF4-FFF2-40B4-BE49-F238E27FC236}">
                <a16:creationId xmlns:a16="http://schemas.microsoft.com/office/drawing/2014/main" id="{360EFDEE-5906-428F-BFD2-BAE049C20C34}"/>
              </a:ext>
            </a:extLst>
          </p:cNvPr>
          <p:cNvSpPr>
            <a:spLocks noGrp="1" noChangeArrowheads="1"/>
          </p:cNvSpPr>
          <p:nvPr>
            <p:ph type="subTitle" idx="1"/>
          </p:nvPr>
        </p:nvSpPr>
        <p:spPr>
          <a:xfrm>
            <a:off x="323850" y="1214438"/>
            <a:ext cx="8391525" cy="5491162"/>
          </a:xfrm>
        </p:spPr>
        <p:txBody>
          <a:bodyPr/>
          <a:lstStyle/>
          <a:p>
            <a:pPr algn="l">
              <a:buFont typeface="Wingdings" panose="05000000000000000000" pitchFamily="2" charset="2"/>
              <a:buChar char="Ø"/>
            </a:pPr>
            <a:r>
              <a:rPr lang="en-US" altLang="en-SI" sz="2600">
                <a:solidFill>
                  <a:srgbClr val="898989"/>
                </a:solidFill>
              </a:rPr>
              <a:t>A </a:t>
            </a:r>
            <a:r>
              <a:rPr lang="en-US" altLang="en-SI" sz="2600" b="1">
                <a:solidFill>
                  <a:srgbClr val="898989"/>
                </a:solidFill>
              </a:rPr>
              <a:t>physical symbol system</a:t>
            </a:r>
            <a:r>
              <a:rPr lang="en-US" altLang="en-SI" sz="2600">
                <a:solidFill>
                  <a:srgbClr val="898989"/>
                </a:solidFill>
              </a:rPr>
              <a:t> (also called a </a:t>
            </a:r>
            <a:r>
              <a:rPr lang="en-US" altLang="en-SI" sz="2600">
                <a:solidFill>
                  <a:srgbClr val="898989"/>
                </a:solidFill>
                <a:hlinkClick r:id="rId2" action="ppaction://hlinkfile" tooltip="Formal system"/>
              </a:rPr>
              <a:t>formal system</a:t>
            </a:r>
            <a:r>
              <a:rPr lang="en-US" altLang="en-SI" sz="2600">
                <a:solidFill>
                  <a:srgbClr val="898989"/>
                </a:solidFill>
              </a:rPr>
              <a:t>) takes physical patterns (symbols), combining them into structures (expressions) and manipulating them (using processes) to produce new expressions.</a:t>
            </a:r>
          </a:p>
          <a:p>
            <a:pPr algn="l">
              <a:buFont typeface="Wingdings" panose="05000000000000000000" pitchFamily="2" charset="2"/>
              <a:buChar char="Ø"/>
            </a:pPr>
            <a:r>
              <a:rPr lang="en-US" altLang="en-SI" sz="2600">
                <a:solidFill>
                  <a:srgbClr val="898989"/>
                </a:solidFill>
              </a:rPr>
              <a:t>The </a:t>
            </a:r>
            <a:r>
              <a:rPr lang="en-US" altLang="en-SI" sz="2600" b="1">
                <a:solidFill>
                  <a:srgbClr val="898989"/>
                </a:solidFill>
              </a:rPr>
              <a:t>physical symbol system hypothesis</a:t>
            </a:r>
            <a:r>
              <a:rPr lang="en-US" altLang="en-SI" sz="2600">
                <a:solidFill>
                  <a:srgbClr val="898989"/>
                </a:solidFill>
              </a:rPr>
              <a:t> (PSSH) is a position in the </a:t>
            </a:r>
            <a:r>
              <a:rPr lang="en-US" altLang="en-SI" sz="2600">
                <a:solidFill>
                  <a:srgbClr val="898989"/>
                </a:solidFill>
                <a:hlinkClick r:id="rId3" action="ppaction://hlinkfile" tooltip="Philosophy of artificial intelligence"/>
              </a:rPr>
              <a:t>philosophy of artificial intelligence</a:t>
            </a:r>
            <a:r>
              <a:rPr lang="en-US" altLang="en-SI" sz="2600">
                <a:solidFill>
                  <a:srgbClr val="898989"/>
                </a:solidFill>
              </a:rPr>
              <a:t> formulated by </a:t>
            </a:r>
            <a:r>
              <a:rPr lang="en-US" altLang="en-SI" sz="2600">
                <a:solidFill>
                  <a:srgbClr val="898989"/>
                </a:solidFill>
                <a:hlinkClick r:id="rId4" action="ppaction://hlinkfile" tooltip="Allen Newell"/>
              </a:rPr>
              <a:t>Allen Newell</a:t>
            </a:r>
            <a:r>
              <a:rPr lang="en-US" altLang="en-SI" sz="2600">
                <a:solidFill>
                  <a:srgbClr val="898989"/>
                </a:solidFill>
              </a:rPr>
              <a:t> and </a:t>
            </a:r>
            <a:r>
              <a:rPr lang="en-US" altLang="en-SI" sz="2600">
                <a:solidFill>
                  <a:srgbClr val="898989"/>
                </a:solidFill>
                <a:hlinkClick r:id="rId5" action="ppaction://hlinkfile" tooltip="Herbert Simon"/>
              </a:rPr>
              <a:t>Herbert Simon</a:t>
            </a:r>
            <a:r>
              <a:rPr lang="en-US" altLang="en-SI" sz="2600">
                <a:solidFill>
                  <a:srgbClr val="898989"/>
                </a:solidFill>
              </a:rPr>
              <a:t>. They wrote:</a:t>
            </a:r>
          </a:p>
          <a:p>
            <a:pPr algn="l">
              <a:buFont typeface="Wingdings" panose="05000000000000000000" pitchFamily="2" charset="2"/>
              <a:buChar char="Ø"/>
            </a:pPr>
            <a:r>
              <a:rPr lang="en-US" altLang="en-SI" sz="2600">
                <a:solidFill>
                  <a:srgbClr val="898989"/>
                </a:solidFill>
              </a:rPr>
              <a:t>"A physical symbol system has the </a:t>
            </a:r>
            <a:r>
              <a:rPr lang="en-US" altLang="en-SI" sz="2600">
                <a:solidFill>
                  <a:srgbClr val="898989"/>
                </a:solidFill>
                <a:hlinkClick r:id="rId6" action="ppaction://hlinkfile" tooltip="Sufficient"/>
              </a:rPr>
              <a:t>necessary and sufficient means</a:t>
            </a:r>
            <a:r>
              <a:rPr lang="en-US" altLang="en-SI" sz="2600">
                <a:solidFill>
                  <a:srgbClr val="898989"/>
                </a:solidFill>
              </a:rPr>
              <a:t> for general intelligent action."</a:t>
            </a:r>
          </a:p>
          <a:p>
            <a:pPr algn="l">
              <a:buFont typeface="Wingdings" panose="05000000000000000000" pitchFamily="2" charset="2"/>
              <a:buChar char="Ø"/>
            </a:pPr>
            <a:r>
              <a:rPr lang="en-US" altLang="en-SI" sz="2600">
                <a:solidFill>
                  <a:srgbClr val="898989"/>
                </a:solidFill>
              </a:rPr>
              <a:t>This claim implies both that human thinking is a kind of symbol manipulation (because a symbol system is </a:t>
            </a:r>
            <a:r>
              <a:rPr lang="en-US" altLang="en-SI" sz="2600">
                <a:solidFill>
                  <a:srgbClr val="898989"/>
                </a:solidFill>
                <a:hlinkClick r:id="rId7" action="ppaction://hlinkfile" tooltip="Necessary"/>
              </a:rPr>
              <a:t>necessary</a:t>
            </a:r>
            <a:r>
              <a:rPr lang="en-US" altLang="en-SI" sz="2600">
                <a:solidFill>
                  <a:srgbClr val="898989"/>
                </a:solidFill>
              </a:rPr>
              <a:t> for intelligence) and that machines can be intelligent (because a symbol system is </a:t>
            </a:r>
            <a:r>
              <a:rPr lang="en-US" altLang="en-SI" sz="2600">
                <a:solidFill>
                  <a:srgbClr val="898989"/>
                </a:solidFill>
                <a:hlinkClick r:id="rId6" action="ppaction://hlinkfile" tooltip="Sufficient"/>
              </a:rPr>
              <a:t>sufficient</a:t>
            </a:r>
            <a:r>
              <a:rPr lang="en-US" altLang="en-SI" sz="2600">
                <a:solidFill>
                  <a:srgbClr val="898989"/>
                </a:solidFill>
              </a:rPr>
              <a:t> for intelligence).</a:t>
            </a:r>
          </a:p>
          <a:p>
            <a:pPr algn="l" eaLnBrk="1" hangingPunct="1">
              <a:buFont typeface="Wingdings" panose="05000000000000000000" pitchFamily="2" charset="2"/>
              <a:buChar char="Ø"/>
            </a:pPr>
            <a:endParaRPr lang="en-US" altLang="en-SI" sz="33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EF8838AD-3DB3-47E1-8026-8BD85D7D67EE}"/>
              </a:ext>
            </a:extLst>
          </p:cNvPr>
          <p:cNvSpPr>
            <a:spLocks noGrp="1" noChangeArrowheads="1"/>
          </p:cNvSpPr>
          <p:nvPr>
            <p:ph type="ctrTitle"/>
          </p:nvPr>
        </p:nvSpPr>
        <p:spPr>
          <a:xfrm>
            <a:off x="928688" y="214313"/>
            <a:ext cx="7262812" cy="857250"/>
          </a:xfrm>
        </p:spPr>
        <p:txBody>
          <a:bodyPr/>
          <a:lstStyle/>
          <a:p>
            <a:pPr eaLnBrk="1" hangingPunct="1"/>
            <a:r>
              <a:rPr lang="en-US" altLang="en-SI"/>
              <a:t>GOFAI</a:t>
            </a:r>
          </a:p>
        </p:txBody>
      </p:sp>
      <p:sp>
        <p:nvSpPr>
          <p:cNvPr id="63490" name="Rectangle 2">
            <a:extLst>
              <a:ext uri="{FF2B5EF4-FFF2-40B4-BE49-F238E27FC236}">
                <a16:creationId xmlns:a16="http://schemas.microsoft.com/office/drawing/2014/main" id="{2BA2C9F9-8F8A-4D64-8826-014F780896C6}"/>
              </a:ext>
            </a:extLst>
          </p:cNvPr>
          <p:cNvSpPr>
            <a:spLocks noGrp="1" noChangeArrowheads="1"/>
          </p:cNvSpPr>
          <p:nvPr>
            <p:ph type="subTitle" idx="1"/>
          </p:nvPr>
        </p:nvSpPr>
        <p:spPr>
          <a:xfrm>
            <a:off x="357188" y="1214438"/>
            <a:ext cx="8358187" cy="5491162"/>
          </a:xfrm>
        </p:spPr>
        <p:txBody>
          <a:bodyPr rtlCol="0">
            <a:normAutofit fontScale="70000" lnSpcReduction="20000"/>
          </a:bodyPr>
          <a:lstStyle/>
          <a:p>
            <a:pPr algn="l">
              <a:buFont typeface="Arial" charset="0"/>
              <a:buNone/>
              <a:defRPr/>
            </a:pPr>
            <a:r>
              <a:rPr lang="en-US"/>
              <a:t>In </a:t>
            </a:r>
            <a:r>
              <a:rPr lang="en-US">
                <a:hlinkClick r:id="rId2" action="ppaction://hlinkfile" tooltip="Artificial intelligence"/>
              </a:rPr>
              <a:t>artificial intelligence</a:t>
            </a:r>
            <a:r>
              <a:rPr lang="en-US"/>
              <a:t> research, </a:t>
            </a:r>
            <a:r>
              <a:rPr lang="en-US" b="1"/>
              <a:t>GOFAI</a:t>
            </a:r>
            <a:r>
              <a:rPr lang="en-US"/>
              <a:t> ("Good Old-Fashioned Artificial Intelligence") is an </a:t>
            </a:r>
            <a:r>
              <a:rPr lang="en-US">
                <a:hlinkClick r:id="rId3" action="ppaction://hlinkfile" tooltip="Artificial intelligence"/>
              </a:rPr>
              <a:t>approach to achieving artificial intelligence</a:t>
            </a:r>
            <a:r>
              <a:rPr lang="en-US"/>
              <a:t>, based on the assumption that many aspects of intelligence can be achieved by the manipulation of </a:t>
            </a:r>
            <a:r>
              <a:rPr lang="en-US">
                <a:hlinkClick r:id="rId4" action="ppaction://hlinkfile" tooltip="Physical symbol system"/>
              </a:rPr>
              <a:t>symbols</a:t>
            </a:r>
            <a:r>
              <a:rPr lang="en-US"/>
              <a:t>, an assumption defined as the "</a:t>
            </a:r>
            <a:r>
              <a:rPr lang="en-US">
                <a:hlinkClick r:id="rId5" action="ppaction://hlinkfile" tooltip="Physical symbol systems hypothesis"/>
              </a:rPr>
              <a:t>physical symbol systems hypothesis</a:t>
            </a:r>
            <a:r>
              <a:rPr lang="en-US"/>
              <a:t>" by </a:t>
            </a:r>
            <a:r>
              <a:rPr lang="en-US">
                <a:hlinkClick r:id="rId6" action="ppaction://hlinkfile" tooltip="Alan Newell"/>
              </a:rPr>
              <a:t>Alan Newell</a:t>
            </a:r>
            <a:r>
              <a:rPr lang="en-US"/>
              <a:t> and </a:t>
            </a:r>
            <a:r>
              <a:rPr lang="en-US">
                <a:hlinkClick r:id="rId7" action="ppaction://hlinkfile" tooltip="Herbert Simon"/>
              </a:rPr>
              <a:t>Herbert Simon</a:t>
            </a:r>
            <a:r>
              <a:rPr lang="en-US"/>
              <a:t> in the middle 1960s. The term "GOFAI" was coined by </a:t>
            </a:r>
            <a:r>
              <a:rPr lang="en-US">
                <a:hlinkClick r:id="rId8" action="ppaction://hlinkfile" tooltip="John Haugeland"/>
              </a:rPr>
              <a:t>John Haugeland</a:t>
            </a:r>
            <a:r>
              <a:rPr lang="en-US"/>
              <a:t> in his 1986 book </a:t>
            </a:r>
            <a:r>
              <a:rPr lang="en-US" i="1"/>
              <a:t>Artificial Intelligence: The Very Idea</a:t>
            </a:r>
            <a:r>
              <a:rPr lang="en-US"/>
              <a:t>, which explored the philosophical implications of artificial intelligence research.</a:t>
            </a:r>
          </a:p>
          <a:p>
            <a:pPr algn="l">
              <a:buFont typeface="Arial" charset="0"/>
              <a:buNone/>
              <a:defRPr/>
            </a:pPr>
            <a:r>
              <a:rPr lang="en-US"/>
              <a:t>GOFAI was the dominant </a:t>
            </a:r>
            <a:r>
              <a:rPr lang="en-US">
                <a:hlinkClick r:id="rId9" action="ppaction://hlinkfile" tooltip="Paradigm"/>
              </a:rPr>
              <a:t>paradigm</a:t>
            </a:r>
            <a:r>
              <a:rPr lang="en-US"/>
              <a:t> of AI research from the middle fifties until the late 1980s. After that time, newer </a:t>
            </a:r>
            <a:r>
              <a:rPr lang="en-US">
                <a:hlinkClick r:id="rId10" action="ppaction://hlinkfile" tooltip="Sub-symbolic"/>
              </a:rPr>
              <a:t>sub-symbolic</a:t>
            </a:r>
            <a:r>
              <a:rPr lang="en-US"/>
              <a:t> approaches to AI became popular. Now, both approaches are in common use, often applied to different </a:t>
            </a:r>
            <a:r>
              <a:rPr lang="en-US">
                <a:hlinkClick r:id="rId11" action="ppaction://hlinkfile" tooltip="Artificial intelligence"/>
              </a:rPr>
              <a:t>problems</a:t>
            </a:r>
            <a:r>
              <a:rPr lang="en-US"/>
              <a:t>.</a:t>
            </a:r>
          </a:p>
          <a:p>
            <a:pPr algn="l">
              <a:buFont typeface="Arial" charset="0"/>
              <a:buNone/>
              <a:defRPr/>
            </a:pPr>
            <a:r>
              <a:rPr lang="en-US"/>
              <a:t>Opponents of the symbolic approach include </a:t>
            </a:r>
            <a:r>
              <a:rPr lang="en-US">
                <a:hlinkClick r:id="rId12" action="ppaction://hlinkfile" tooltip="Roboticist"/>
              </a:rPr>
              <a:t>roboticists</a:t>
            </a:r>
            <a:r>
              <a:rPr lang="en-US"/>
              <a:t> such as </a:t>
            </a:r>
            <a:r>
              <a:rPr lang="en-US">
                <a:hlinkClick r:id="rId13" action="ppaction://hlinkfile" tooltip="Rodney Brooks"/>
              </a:rPr>
              <a:t>Rodney Brooks</a:t>
            </a:r>
            <a:r>
              <a:rPr lang="en-US"/>
              <a:t>, who aims to produce autonomous robots without symbolic representation (or with only minimal representation) and </a:t>
            </a:r>
            <a:r>
              <a:rPr lang="en-US">
                <a:hlinkClick r:id="rId14" action="ppaction://hlinkfile" tooltip="Computational intelligence"/>
              </a:rPr>
              <a:t>computational intelligence</a:t>
            </a:r>
            <a:r>
              <a:rPr lang="en-US"/>
              <a:t> researchers, who apply techniques such as </a:t>
            </a:r>
            <a:r>
              <a:rPr lang="en-US">
                <a:hlinkClick r:id="rId15" action="ppaction://hlinkfile" tooltip="Neural network"/>
              </a:rPr>
              <a:t>neural networks</a:t>
            </a:r>
            <a:r>
              <a:rPr lang="en-US"/>
              <a:t> and </a:t>
            </a:r>
            <a:r>
              <a:rPr lang="en-US">
                <a:hlinkClick r:id="rId16" action="ppaction://hlinkfile" tooltip="Optimization (mathematics)"/>
              </a:rPr>
              <a:t>optimization</a:t>
            </a:r>
            <a:r>
              <a:rPr lang="en-US"/>
              <a:t> to solve problems in </a:t>
            </a:r>
            <a:r>
              <a:rPr lang="en-US">
                <a:hlinkClick r:id="rId17" action="ppaction://hlinkfile" tooltip="Machine learning"/>
              </a:rPr>
              <a:t>machine learning</a:t>
            </a:r>
            <a:r>
              <a:rPr lang="en-US"/>
              <a:t> and </a:t>
            </a:r>
            <a:r>
              <a:rPr lang="en-US">
                <a:hlinkClick r:id="rId18" action="ppaction://hlinkfile" tooltip="Control engineering"/>
              </a:rPr>
              <a:t>control engineering</a:t>
            </a:r>
            <a:r>
              <a:rPr lang="en-US"/>
              <a:t>.</a:t>
            </a:r>
          </a:p>
        </p:txBody>
      </p:sp>
      <p:sp>
        <p:nvSpPr>
          <p:cNvPr id="19460" name="Text Box 7">
            <a:extLst>
              <a:ext uri="{FF2B5EF4-FFF2-40B4-BE49-F238E27FC236}">
                <a16:creationId xmlns:a16="http://schemas.microsoft.com/office/drawing/2014/main" id="{F09236A3-C107-4CB3-9BB7-5AA589B703EA}"/>
              </a:ext>
            </a:extLst>
          </p:cNvPr>
          <p:cNvSpPr txBox="1">
            <a:spLocks noChangeArrowheads="1"/>
          </p:cNvSpPr>
          <p:nvPr/>
        </p:nvSpPr>
        <p:spPr bwMode="auto">
          <a:xfrm>
            <a:off x="228600" y="214313"/>
            <a:ext cx="8686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a:t>
            </a:r>
            <a:endParaRPr lang="en-US" altLang="en-SI" sz="72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2CC654A7-1B8C-472C-B9F3-2D36EC0E1791}"/>
              </a:ext>
            </a:extLst>
          </p:cNvPr>
          <p:cNvSpPr>
            <a:spLocks noGrp="1" noChangeArrowheads="1"/>
          </p:cNvSpPr>
          <p:nvPr>
            <p:ph type="ctrTitle"/>
          </p:nvPr>
        </p:nvSpPr>
        <p:spPr>
          <a:xfrm>
            <a:off x="928688" y="214313"/>
            <a:ext cx="7262812" cy="857250"/>
          </a:xfrm>
        </p:spPr>
        <p:txBody>
          <a:bodyPr/>
          <a:lstStyle/>
          <a:p>
            <a:pPr eaLnBrk="1" hangingPunct="1"/>
            <a:r>
              <a:rPr lang="en-US" altLang="en-SI"/>
              <a:t>STRONG AI</a:t>
            </a:r>
          </a:p>
        </p:txBody>
      </p:sp>
      <p:sp>
        <p:nvSpPr>
          <p:cNvPr id="63490" name="Rectangle 2">
            <a:extLst>
              <a:ext uri="{FF2B5EF4-FFF2-40B4-BE49-F238E27FC236}">
                <a16:creationId xmlns:a16="http://schemas.microsoft.com/office/drawing/2014/main" id="{4D3638A5-4E48-44E2-8206-3FF920768AE8}"/>
              </a:ext>
            </a:extLst>
          </p:cNvPr>
          <p:cNvSpPr>
            <a:spLocks noGrp="1" noChangeArrowheads="1"/>
          </p:cNvSpPr>
          <p:nvPr>
            <p:ph type="subTitle" idx="1"/>
          </p:nvPr>
        </p:nvSpPr>
        <p:spPr>
          <a:xfrm>
            <a:off x="428625" y="1214438"/>
            <a:ext cx="8286750" cy="5491162"/>
          </a:xfrm>
        </p:spPr>
        <p:txBody>
          <a:bodyPr rtlCol="0">
            <a:normAutofit fontScale="85000" lnSpcReduction="20000"/>
          </a:bodyPr>
          <a:lstStyle/>
          <a:p>
            <a:pPr algn="l">
              <a:buFont typeface="Arial" charset="0"/>
              <a:buNone/>
              <a:defRPr/>
            </a:pPr>
            <a:r>
              <a:rPr lang="en-US" b="1"/>
              <a:t>Strong AI</a:t>
            </a:r>
            <a:r>
              <a:rPr lang="en-US"/>
              <a:t> is </a:t>
            </a:r>
            <a:r>
              <a:rPr lang="en-US">
                <a:hlinkClick r:id="rId2" action="ppaction://hlinkfile" tooltip="Artificial intelligence"/>
              </a:rPr>
              <a:t>artificial intelligence</a:t>
            </a:r>
            <a:r>
              <a:rPr lang="en-US"/>
              <a:t> that matches or exceeds </a:t>
            </a:r>
            <a:r>
              <a:rPr lang="en-US">
                <a:hlinkClick r:id="rId3" action="ppaction://hlinkfile" tooltip="Intelligence (trait)"/>
              </a:rPr>
              <a:t>human intelligence</a:t>
            </a:r>
            <a:r>
              <a:rPr lang="en-US"/>
              <a:t> (singularity)—the intelligence of a machine that can successfully perform any intellectual task that a human being can. It is a primary goal of </a:t>
            </a:r>
            <a:r>
              <a:rPr lang="en-US">
                <a:hlinkClick r:id="rId2" action="ppaction://hlinkfile" tooltip="Artificial intelligence"/>
              </a:rPr>
              <a:t>artificial intelligence</a:t>
            </a:r>
            <a:r>
              <a:rPr lang="en-US"/>
              <a:t> research and an important topic for </a:t>
            </a:r>
            <a:r>
              <a:rPr lang="en-US">
                <a:hlinkClick r:id="rId4" action="ppaction://hlinkfile" tooltip="Science fiction"/>
              </a:rPr>
              <a:t>science fiction</a:t>
            </a:r>
            <a:r>
              <a:rPr lang="en-US"/>
              <a:t> writers and </a:t>
            </a:r>
            <a:r>
              <a:rPr lang="en-US">
                <a:hlinkClick r:id="rId5" action="ppaction://hlinkfile" tooltip="Futurist"/>
              </a:rPr>
              <a:t>futurists</a:t>
            </a:r>
            <a:r>
              <a:rPr lang="en-US"/>
              <a:t>. Strong AI is also referred to as "</a:t>
            </a:r>
            <a:r>
              <a:rPr lang="en-US" b="1"/>
              <a:t>artificial general intelligence</a:t>
            </a:r>
            <a:r>
              <a:rPr lang="en-US"/>
              <a:t>“</a:t>
            </a:r>
            <a:r>
              <a:rPr lang="en-US" baseline="30000"/>
              <a:t> </a:t>
            </a:r>
            <a:r>
              <a:rPr lang="en-US"/>
              <a:t>or as the ability to perform "general intelligent action".</a:t>
            </a:r>
            <a:r>
              <a:rPr lang="en-US" baseline="30000">
                <a:hlinkClick r:id="rId6" action="ppaction://hlinkfile"/>
              </a:rPr>
              <a:t>[3]</a:t>
            </a:r>
            <a:r>
              <a:rPr lang="en-US"/>
              <a:t> </a:t>
            </a:r>
            <a:r>
              <a:rPr lang="en-US">
                <a:hlinkClick r:id="rId4" action="ppaction://hlinkfile" tooltip="Science fiction"/>
              </a:rPr>
              <a:t>Science fiction</a:t>
            </a:r>
            <a:r>
              <a:rPr lang="en-US"/>
              <a:t>, associates strong AI with such human traits as </a:t>
            </a:r>
            <a:r>
              <a:rPr lang="en-US">
                <a:hlinkClick r:id="rId7" action="ppaction://hlinkfile" tooltip="Consciousness"/>
              </a:rPr>
              <a:t>consciousness</a:t>
            </a:r>
            <a:r>
              <a:rPr lang="en-US"/>
              <a:t>, </a:t>
            </a:r>
            <a:r>
              <a:rPr lang="en-US">
                <a:hlinkClick r:id="rId8" action="ppaction://hlinkfile" tooltip="Sentience"/>
              </a:rPr>
              <a:t>sentience</a:t>
            </a:r>
            <a:r>
              <a:rPr lang="en-US"/>
              <a:t>, </a:t>
            </a:r>
            <a:r>
              <a:rPr lang="en-US">
                <a:hlinkClick r:id="rId9" action="ppaction://hlinkfile" tooltip="Sapience"/>
              </a:rPr>
              <a:t>sapience</a:t>
            </a:r>
            <a:r>
              <a:rPr lang="en-US"/>
              <a:t> and </a:t>
            </a:r>
            <a:r>
              <a:rPr lang="en-US">
                <a:hlinkClick r:id="rId10" action="ppaction://hlinkfile" tooltip="Self-awareness"/>
              </a:rPr>
              <a:t>self-awareness</a:t>
            </a:r>
            <a:r>
              <a:rPr lang="en-US"/>
              <a:t>.</a:t>
            </a:r>
          </a:p>
          <a:p>
            <a:pPr algn="l">
              <a:buFont typeface="Arial" charset="0"/>
              <a:buNone/>
              <a:defRPr/>
            </a:pPr>
            <a:r>
              <a:rPr lang="en-US"/>
              <a:t>Some references emphasize a distinction between strong AI and "</a:t>
            </a:r>
            <a:r>
              <a:rPr lang="en-US">
                <a:hlinkClick r:id="rId11" action="ppaction://hlinkfile" tooltip="Applied AI"/>
              </a:rPr>
              <a:t>applied AI</a:t>
            </a:r>
            <a:r>
              <a:rPr lang="en-US"/>
              <a:t>" (also called "weak AI"): the use of software to study or accomplish specific </a:t>
            </a:r>
            <a:r>
              <a:rPr lang="en-US">
                <a:hlinkClick r:id="rId12" action="ppaction://hlinkfile" tooltip="Problem solving"/>
              </a:rPr>
              <a:t>problem solving</a:t>
            </a:r>
            <a:r>
              <a:rPr lang="en-US"/>
              <a:t> or </a:t>
            </a:r>
            <a:r>
              <a:rPr lang="en-US">
                <a:hlinkClick r:id="rId13" action="ppaction://hlinkfile" tooltip="Reasoning"/>
              </a:rPr>
              <a:t>reasoning</a:t>
            </a:r>
            <a:r>
              <a:rPr lang="en-US"/>
              <a:t> tasks that do not encompass (or in some cases are completely outside of) the full range of human cognitive abilities.</a:t>
            </a:r>
          </a:p>
        </p:txBody>
      </p:sp>
      <p:sp>
        <p:nvSpPr>
          <p:cNvPr id="20484" name="Text Box 7">
            <a:extLst>
              <a:ext uri="{FF2B5EF4-FFF2-40B4-BE49-F238E27FC236}">
                <a16:creationId xmlns:a16="http://schemas.microsoft.com/office/drawing/2014/main" id="{B0B15308-34C6-4377-959D-79FE910234BF}"/>
              </a:ext>
            </a:extLst>
          </p:cNvPr>
          <p:cNvSpPr txBox="1">
            <a:spLocks noChangeArrowheads="1"/>
          </p:cNvSpPr>
          <p:nvPr/>
        </p:nvSpPr>
        <p:spPr bwMode="auto">
          <a:xfrm>
            <a:off x="228600" y="214313"/>
            <a:ext cx="8686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a:t>
            </a:r>
            <a:endParaRPr lang="en-US" altLang="en-SI" sz="72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3301AE22-66F6-4FDC-B909-0590F835F0CF}"/>
              </a:ext>
            </a:extLst>
          </p:cNvPr>
          <p:cNvSpPr>
            <a:spLocks noGrp="1" noChangeArrowheads="1"/>
          </p:cNvSpPr>
          <p:nvPr>
            <p:ph type="ctrTitle"/>
          </p:nvPr>
        </p:nvSpPr>
        <p:spPr>
          <a:xfrm>
            <a:off x="1000125" y="214313"/>
            <a:ext cx="7262813" cy="857250"/>
          </a:xfrm>
        </p:spPr>
        <p:txBody>
          <a:bodyPr/>
          <a:lstStyle/>
          <a:p>
            <a:pPr eaLnBrk="1" hangingPunct="1"/>
            <a:r>
              <a:rPr lang="en-US" altLang="en-SI" sz="4000" b="1"/>
              <a:t>C</a:t>
            </a:r>
            <a:r>
              <a:rPr lang="sl-SI" altLang="en-SI" sz="4000" b="1"/>
              <a:t>ognitive architecture</a:t>
            </a:r>
            <a:endParaRPr lang="en-US" altLang="en-SI" sz="4000"/>
          </a:p>
        </p:txBody>
      </p:sp>
      <p:pic>
        <p:nvPicPr>
          <p:cNvPr id="21507" name="Picture 6" descr="http://cs.gmu.edu/%7Eeclab/images/birdview.jpg">
            <a:extLst>
              <a:ext uri="{FF2B5EF4-FFF2-40B4-BE49-F238E27FC236}">
                <a16:creationId xmlns:a16="http://schemas.microsoft.com/office/drawing/2014/main" id="{B85F0496-4305-498D-BC21-336D9ACA4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052513"/>
            <a:ext cx="437673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a:extLst>
              <a:ext uri="{FF2B5EF4-FFF2-40B4-BE49-F238E27FC236}">
                <a16:creationId xmlns:a16="http://schemas.microsoft.com/office/drawing/2014/main" id="{082849D7-3971-4431-9696-17A5AF1B119A}"/>
              </a:ext>
            </a:extLst>
          </p:cNvPr>
          <p:cNvSpPr>
            <a:spLocks noGrp="1"/>
          </p:cNvSpPr>
          <p:nvPr>
            <p:ph type="subTitle" idx="1"/>
          </p:nvPr>
        </p:nvSpPr>
        <p:spPr>
          <a:xfrm>
            <a:off x="611188" y="1412875"/>
            <a:ext cx="4176712" cy="4225925"/>
          </a:xfrm>
        </p:spPr>
        <p:txBody>
          <a:bodyPr/>
          <a:lstStyle/>
          <a:p>
            <a:pPr algn="l">
              <a:defRPr/>
            </a:pPr>
            <a:r>
              <a:rPr lang="en-US" sz="2000" dirty="0"/>
              <a:t>A </a:t>
            </a:r>
            <a:r>
              <a:rPr lang="en-US" sz="2000" b="1" dirty="0"/>
              <a:t>cognitive architecture</a:t>
            </a:r>
            <a:r>
              <a:rPr lang="en-US" sz="2000" dirty="0"/>
              <a:t> proposes (artificial) </a:t>
            </a:r>
            <a:r>
              <a:rPr lang="en-US" sz="2000" dirty="0">
                <a:hlinkClick r:id="rId3" tooltip="Computation"/>
              </a:rPr>
              <a:t>computational</a:t>
            </a:r>
            <a:r>
              <a:rPr lang="en-US" sz="2000" dirty="0"/>
              <a:t> processes that act like certain cognitive systems, most often, like a person, or acts </a:t>
            </a:r>
            <a:r>
              <a:rPr lang="en-US" sz="2000" dirty="0">
                <a:hlinkClick r:id="rId4" tooltip="Intelligence (trait)"/>
              </a:rPr>
              <a:t>intelligent</a:t>
            </a:r>
            <a:r>
              <a:rPr lang="en-US" sz="2000" dirty="0"/>
              <a:t> under some definition. Cognitive architectures form a subset of general </a:t>
            </a:r>
            <a:r>
              <a:rPr lang="en-US" sz="2000" dirty="0">
                <a:hlinkClick r:id="rId5" tooltip="Agent architecture"/>
              </a:rPr>
              <a:t>agent architectures</a:t>
            </a:r>
            <a:r>
              <a:rPr lang="en-US" sz="2000" dirty="0"/>
              <a:t>. The term 'architecture' implies an approach that attempts to model not only behavior, but also structural properties of the </a:t>
            </a:r>
            <a:r>
              <a:rPr lang="en-US" sz="2000" dirty="0" err="1"/>
              <a:t>modelled</a:t>
            </a:r>
            <a:r>
              <a:rPr lang="en-US" sz="2000" dirty="0"/>
              <a:t> system. These need not be physical properties: they can be properties of </a:t>
            </a:r>
            <a:r>
              <a:rPr lang="en-US" sz="2000" dirty="0">
                <a:hlinkClick r:id="rId6" tooltip="Virtual machine"/>
              </a:rPr>
              <a:t>virtual machines</a:t>
            </a:r>
            <a:r>
              <a:rPr lang="en-US" sz="2000" dirty="0"/>
              <a:t> implemented in physical machines (e.g. brains or computers).</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E83C59B2-342B-4556-84A0-51AB32C93A6F}"/>
              </a:ext>
            </a:extLst>
          </p:cNvPr>
          <p:cNvSpPr>
            <a:spLocks noGrp="1" noChangeArrowheads="1"/>
          </p:cNvSpPr>
          <p:nvPr>
            <p:ph type="ctrTitle"/>
          </p:nvPr>
        </p:nvSpPr>
        <p:spPr>
          <a:xfrm>
            <a:off x="928688" y="214313"/>
            <a:ext cx="7262812" cy="857250"/>
          </a:xfrm>
        </p:spPr>
        <p:txBody>
          <a:bodyPr/>
          <a:lstStyle/>
          <a:p>
            <a:pPr eaLnBrk="1" hangingPunct="1"/>
            <a:r>
              <a:rPr lang="sl-SI" altLang="en-SI"/>
              <a:t>DEFINITIONS</a:t>
            </a:r>
            <a:endParaRPr lang="en-US" altLang="en-SI"/>
          </a:p>
        </p:txBody>
      </p:sp>
      <p:sp>
        <p:nvSpPr>
          <p:cNvPr id="63490" name="Rectangle 2">
            <a:extLst>
              <a:ext uri="{FF2B5EF4-FFF2-40B4-BE49-F238E27FC236}">
                <a16:creationId xmlns:a16="http://schemas.microsoft.com/office/drawing/2014/main" id="{BE346D61-1D43-4993-BB26-E84741982742}"/>
              </a:ext>
            </a:extLst>
          </p:cNvPr>
          <p:cNvSpPr>
            <a:spLocks noGrp="1" noChangeArrowheads="1"/>
          </p:cNvSpPr>
          <p:nvPr>
            <p:ph type="subTitle" idx="1"/>
          </p:nvPr>
        </p:nvSpPr>
        <p:spPr>
          <a:xfrm>
            <a:off x="0" y="1214438"/>
            <a:ext cx="8715375" cy="5491162"/>
          </a:xfrm>
        </p:spPr>
        <p:txBody>
          <a:bodyPr>
            <a:normAutofit lnSpcReduction="10000"/>
          </a:bodyPr>
          <a:lstStyle/>
          <a:p>
            <a:pPr marL="742950" indent="-742950" eaLnBrk="1" hangingPunct="1">
              <a:buFont typeface="Wingdings" pitchFamily="2" charset="2"/>
              <a:buChar char="Ø"/>
              <a:defRPr/>
            </a:pPr>
            <a:r>
              <a:rPr lang="en-US" sz="3600" dirty="0">
                <a:solidFill>
                  <a:srgbClr val="898989"/>
                </a:solidFill>
              </a:rPr>
              <a:t> the study of the nature of intelligence</a:t>
            </a:r>
          </a:p>
          <a:p>
            <a:pPr marL="742950" indent="-742950" eaLnBrk="1" hangingPunct="1">
              <a:buFont typeface="Wingdings" pitchFamily="2" charset="2"/>
              <a:buChar char="Ø"/>
              <a:defRPr/>
            </a:pPr>
            <a:r>
              <a:rPr lang="en-US" sz="3600" dirty="0">
                <a:solidFill>
                  <a:srgbClr val="898989"/>
                </a:solidFill>
              </a:rPr>
              <a:t> multiple empirical disciplines, including </a:t>
            </a:r>
            <a:r>
              <a:rPr lang="en-US" sz="3600" dirty="0">
                <a:solidFill>
                  <a:srgbClr val="898989"/>
                </a:solidFill>
                <a:hlinkClick r:id="rId2" action="ppaction://hlinkfile" tooltip="Psychology"/>
              </a:rPr>
              <a:t>psychology</a:t>
            </a:r>
            <a:r>
              <a:rPr lang="en-US" sz="3600" dirty="0">
                <a:solidFill>
                  <a:srgbClr val="898989"/>
                </a:solidFill>
              </a:rPr>
              <a:t>, </a:t>
            </a:r>
            <a:r>
              <a:rPr lang="en-US" sz="3600" dirty="0">
                <a:solidFill>
                  <a:srgbClr val="898989"/>
                </a:solidFill>
                <a:hlinkClick r:id="rId3" action="ppaction://hlinkfile" tooltip="Philosophy"/>
              </a:rPr>
              <a:t>philosophy</a:t>
            </a:r>
            <a:r>
              <a:rPr lang="en-US" sz="3600" dirty="0">
                <a:solidFill>
                  <a:srgbClr val="898989"/>
                </a:solidFill>
              </a:rPr>
              <a:t>, </a:t>
            </a:r>
            <a:r>
              <a:rPr lang="en-US" sz="3600" dirty="0">
                <a:solidFill>
                  <a:srgbClr val="898989"/>
                </a:solidFill>
                <a:hlinkClick r:id="rId4" action="ppaction://hlinkfile" tooltip="Neuroscience"/>
              </a:rPr>
              <a:t>neuroscience</a:t>
            </a:r>
            <a:r>
              <a:rPr lang="en-US" sz="3600" dirty="0">
                <a:solidFill>
                  <a:srgbClr val="898989"/>
                </a:solidFill>
              </a:rPr>
              <a:t>, </a:t>
            </a:r>
            <a:r>
              <a:rPr lang="en-US" sz="3600" dirty="0">
                <a:solidFill>
                  <a:srgbClr val="898989"/>
                </a:solidFill>
                <a:hlinkClick r:id="rId5" action="ppaction://hlinkfile" tooltip="Linguistics"/>
              </a:rPr>
              <a:t>linguistics</a:t>
            </a:r>
            <a:r>
              <a:rPr lang="en-US" sz="3600" dirty="0">
                <a:solidFill>
                  <a:srgbClr val="898989"/>
                </a:solidFill>
              </a:rPr>
              <a:t>, </a:t>
            </a:r>
            <a:r>
              <a:rPr lang="en-US" sz="3600" dirty="0">
                <a:solidFill>
                  <a:srgbClr val="898989"/>
                </a:solidFill>
                <a:hlinkClick r:id="rId6" action="ppaction://hlinkfile" tooltip="Anthropology"/>
              </a:rPr>
              <a:t>anthropology</a:t>
            </a:r>
            <a:r>
              <a:rPr lang="en-US" sz="3600" dirty="0">
                <a:solidFill>
                  <a:srgbClr val="898989"/>
                </a:solidFill>
              </a:rPr>
              <a:t>, </a:t>
            </a:r>
            <a:r>
              <a:rPr lang="en-US" sz="3600" dirty="0">
                <a:solidFill>
                  <a:srgbClr val="898989"/>
                </a:solidFill>
                <a:hlinkClick r:id="rId7" action="ppaction://hlinkfile" tooltip="Computer science"/>
              </a:rPr>
              <a:t>computer science</a:t>
            </a:r>
            <a:r>
              <a:rPr lang="en-US" sz="3600" dirty="0">
                <a:solidFill>
                  <a:srgbClr val="898989"/>
                </a:solidFill>
              </a:rPr>
              <a:t>, AI, </a:t>
            </a:r>
            <a:r>
              <a:rPr lang="en-US" sz="3600" dirty="0">
                <a:solidFill>
                  <a:srgbClr val="898989"/>
                </a:solidFill>
                <a:hlinkClick r:id="rId8" action="ppaction://hlinkfile" tooltip="Sociology"/>
              </a:rPr>
              <a:t>sociology</a:t>
            </a:r>
            <a:r>
              <a:rPr lang="en-US" sz="3600" dirty="0">
                <a:solidFill>
                  <a:srgbClr val="898989"/>
                </a:solidFill>
              </a:rPr>
              <a:t>, </a:t>
            </a:r>
            <a:r>
              <a:rPr lang="en-US" sz="3600" dirty="0">
                <a:solidFill>
                  <a:srgbClr val="898989"/>
                </a:solidFill>
                <a:hlinkClick r:id="rId9" action="ppaction://hlinkfile" tooltip="Biology"/>
              </a:rPr>
              <a:t>biology</a:t>
            </a:r>
            <a:r>
              <a:rPr lang="sl-SI" sz="3600" dirty="0">
                <a:solidFill>
                  <a:srgbClr val="898989"/>
                </a:solidFill>
              </a:rPr>
              <a:t>, </a:t>
            </a:r>
            <a:r>
              <a:rPr lang="sl-SI" sz="3600" dirty="0" err="1">
                <a:solidFill>
                  <a:srgbClr val="898989"/>
                </a:solidFill>
              </a:rPr>
              <a:t>science</a:t>
            </a:r>
            <a:r>
              <a:rPr lang="sl-SI" sz="3600" dirty="0">
                <a:solidFill>
                  <a:srgbClr val="898989"/>
                </a:solidFill>
              </a:rPr>
              <a:t> </a:t>
            </a:r>
            <a:r>
              <a:rPr lang="sl-SI" sz="3600" dirty="0" err="1">
                <a:solidFill>
                  <a:srgbClr val="898989"/>
                </a:solidFill>
              </a:rPr>
              <a:t>of</a:t>
            </a:r>
            <a:r>
              <a:rPr lang="sl-SI" sz="3600" dirty="0">
                <a:solidFill>
                  <a:srgbClr val="898989"/>
                </a:solidFill>
              </a:rPr>
              <a:t> </a:t>
            </a:r>
            <a:r>
              <a:rPr lang="sl-SI" sz="3600" dirty="0" err="1">
                <a:solidFill>
                  <a:srgbClr val="898989"/>
                </a:solidFill>
              </a:rPr>
              <a:t>intelligence</a:t>
            </a:r>
            <a:r>
              <a:rPr lang="en-US" sz="3600" dirty="0">
                <a:solidFill>
                  <a:srgbClr val="898989"/>
                </a:solidFill>
              </a:rPr>
              <a:t> …</a:t>
            </a:r>
          </a:p>
          <a:p>
            <a:pPr marL="742950" indent="-742950" eaLnBrk="1" hangingPunct="1">
              <a:buFont typeface="Wingdings" pitchFamily="2" charset="2"/>
              <a:buChar char="Ø"/>
              <a:defRPr/>
            </a:pPr>
            <a:r>
              <a:rPr lang="en-US" sz="3600" dirty="0">
                <a:solidFill>
                  <a:srgbClr val="898989"/>
                </a:solidFill>
              </a:rPr>
              <a:t>differs from </a:t>
            </a:r>
            <a:r>
              <a:rPr lang="en-US" sz="3600" dirty="0">
                <a:solidFill>
                  <a:srgbClr val="898989"/>
                </a:solidFill>
                <a:hlinkClick r:id="rId10" action="ppaction://hlinkfile" tooltip="Cognitive psychology"/>
              </a:rPr>
              <a:t>cognitive psychology</a:t>
            </a:r>
            <a:r>
              <a:rPr lang="en-US" sz="3600" dirty="0">
                <a:solidFill>
                  <a:srgbClr val="898989"/>
                </a:solidFill>
              </a:rPr>
              <a:t> in that </a:t>
            </a:r>
            <a:r>
              <a:rPr lang="en-US" sz="3600" dirty="0">
                <a:solidFill>
                  <a:srgbClr val="898989"/>
                </a:solidFill>
                <a:hlinkClick r:id="rId11" action="ppaction://hlinkfile" tooltip="Algorithms"/>
              </a:rPr>
              <a:t>algorithms</a:t>
            </a:r>
            <a:r>
              <a:rPr lang="en-US" sz="3600" dirty="0">
                <a:solidFill>
                  <a:srgbClr val="898989"/>
                </a:solidFill>
              </a:rPr>
              <a:t> that are intended to simulate human behavior are implemented or implementable on a </a:t>
            </a:r>
            <a:r>
              <a:rPr lang="en-US" sz="3600" b="1" dirty="0">
                <a:solidFill>
                  <a:srgbClr val="898989"/>
                </a:solidFill>
              </a:rPr>
              <a:t>computer</a:t>
            </a:r>
          </a:p>
          <a:p>
            <a:pPr marL="742950" indent="-742950" eaLnBrk="1" hangingPunct="1">
              <a:buFont typeface="Wingdings" pitchFamily="2" charset="2"/>
              <a:buChar char="Ø"/>
              <a:defRPr/>
            </a:pPr>
            <a:endParaRPr lang="en-US" dirty="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87ADFEEF-4470-4134-A305-90D71CAF3EA7}"/>
              </a:ext>
            </a:extLst>
          </p:cNvPr>
          <p:cNvSpPr>
            <a:spLocks noGrp="1" noChangeArrowheads="1"/>
          </p:cNvSpPr>
          <p:nvPr>
            <p:ph type="ctrTitle"/>
          </p:nvPr>
        </p:nvSpPr>
        <p:spPr>
          <a:xfrm>
            <a:off x="1000125" y="214313"/>
            <a:ext cx="7262813" cy="857250"/>
          </a:xfrm>
        </p:spPr>
        <p:txBody>
          <a:bodyPr/>
          <a:lstStyle/>
          <a:p>
            <a:pPr eaLnBrk="1" hangingPunct="1"/>
            <a:r>
              <a:rPr lang="sl-SI" altLang="en-SI" sz="4000" b="1"/>
              <a:t>Haikonen’s cognitive architecture</a:t>
            </a:r>
            <a:endParaRPr lang="en-US" altLang="en-SI" sz="4000"/>
          </a:p>
        </p:txBody>
      </p:sp>
      <p:sp>
        <p:nvSpPr>
          <p:cNvPr id="63490" name="Rectangle 2">
            <a:extLst>
              <a:ext uri="{FF2B5EF4-FFF2-40B4-BE49-F238E27FC236}">
                <a16:creationId xmlns:a16="http://schemas.microsoft.com/office/drawing/2014/main" id="{57088519-D375-4854-8BE7-54F905432FFF}"/>
              </a:ext>
            </a:extLst>
          </p:cNvPr>
          <p:cNvSpPr>
            <a:spLocks noGrp="1" noChangeArrowheads="1"/>
          </p:cNvSpPr>
          <p:nvPr>
            <p:ph type="subTitle" idx="1"/>
          </p:nvPr>
        </p:nvSpPr>
        <p:spPr>
          <a:xfrm>
            <a:off x="0" y="1214438"/>
            <a:ext cx="8715375" cy="5491162"/>
          </a:xfrm>
        </p:spPr>
        <p:txBody>
          <a:bodyPr/>
          <a:lstStyle/>
          <a:p>
            <a:pPr marL="742950" indent="-742950" algn="l" eaLnBrk="1" hangingPunct="1">
              <a:lnSpc>
                <a:spcPct val="80000"/>
              </a:lnSpc>
              <a:buFont typeface="Wingdings" panose="05000000000000000000" pitchFamily="2" charset="2"/>
              <a:buChar char="Ø"/>
            </a:pPr>
            <a:r>
              <a:rPr lang="en-US" altLang="en-SI" sz="2000">
                <a:solidFill>
                  <a:srgbClr val="898989"/>
                </a:solidFill>
              </a:rPr>
              <a:t>Pentti </a:t>
            </a:r>
            <a:r>
              <a:rPr lang="en-US" altLang="en-SI" sz="2000">
                <a:solidFill>
                  <a:srgbClr val="898989"/>
                </a:solidFill>
                <a:hlinkClick r:id="rId2" action="ppaction://hlinkfile"/>
              </a:rPr>
              <a:t>Haikonen (2003)</a:t>
            </a:r>
            <a:r>
              <a:rPr lang="en-US" altLang="en-SI" sz="2000">
                <a:solidFill>
                  <a:srgbClr val="898989"/>
                </a:solidFill>
              </a:rPr>
              <a:t> considers classical rule-based computing inadequate: "the brain is definitely not a computer. Thinking is not an execution of programmed strings of commands. The brain is not a numerical calculator either. We do not think by numbers." Rather than trying to achieve </a:t>
            </a:r>
            <a:r>
              <a:rPr lang="en-US" altLang="en-SI" sz="2000">
                <a:solidFill>
                  <a:srgbClr val="898989"/>
                </a:solidFill>
                <a:hlinkClick r:id="rId3" action="ppaction://hlinkfile" tooltip="Mind"/>
              </a:rPr>
              <a:t>mind</a:t>
            </a:r>
            <a:r>
              <a:rPr lang="en-US" altLang="en-SI" sz="2000">
                <a:solidFill>
                  <a:srgbClr val="898989"/>
                </a:solidFill>
              </a:rPr>
              <a:t> and </a:t>
            </a:r>
            <a:r>
              <a:rPr lang="en-US" altLang="en-SI" sz="2000">
                <a:solidFill>
                  <a:srgbClr val="898989"/>
                </a:solidFill>
                <a:hlinkClick r:id="rId4" action="ppaction://hlinkfile" tooltip="Consciousness"/>
              </a:rPr>
              <a:t>consciousness</a:t>
            </a:r>
            <a:r>
              <a:rPr lang="en-US" altLang="en-SI" sz="2000">
                <a:solidFill>
                  <a:srgbClr val="898989"/>
                </a:solidFill>
              </a:rPr>
              <a:t> by identifying and implementing their underlying computational rules, Haikonen proposes "a special </a:t>
            </a:r>
            <a:r>
              <a:rPr lang="en-US" altLang="en-SI" sz="2000">
                <a:solidFill>
                  <a:srgbClr val="898989"/>
                </a:solidFill>
                <a:hlinkClick r:id="rId5" action="ppaction://hlinkfile" tooltip="Cognitive architecture"/>
              </a:rPr>
              <a:t>cognitive architecture</a:t>
            </a:r>
            <a:r>
              <a:rPr lang="en-US" altLang="en-SI" sz="2000">
                <a:solidFill>
                  <a:srgbClr val="898989"/>
                </a:solidFill>
              </a:rPr>
              <a:t> to reproduce the </a:t>
            </a:r>
            <a:r>
              <a:rPr lang="en-US" altLang="en-SI" sz="2000">
                <a:solidFill>
                  <a:srgbClr val="898989"/>
                </a:solidFill>
                <a:hlinkClick r:id="rId6" action="ppaction://hlinkfile" tooltip="Processes"/>
              </a:rPr>
              <a:t>processes</a:t>
            </a:r>
            <a:r>
              <a:rPr lang="en-US" altLang="en-SI" sz="2000">
                <a:solidFill>
                  <a:srgbClr val="898989"/>
                </a:solidFill>
              </a:rPr>
              <a:t> of </a:t>
            </a:r>
            <a:r>
              <a:rPr lang="en-US" altLang="en-SI" sz="2000">
                <a:solidFill>
                  <a:srgbClr val="898989"/>
                </a:solidFill>
                <a:hlinkClick r:id="rId7" action="ppaction://hlinkfile" tooltip="Perception"/>
              </a:rPr>
              <a:t>perception</a:t>
            </a:r>
            <a:r>
              <a:rPr lang="en-US" altLang="en-SI" sz="2000">
                <a:solidFill>
                  <a:srgbClr val="898989"/>
                </a:solidFill>
              </a:rPr>
              <a:t>, </a:t>
            </a:r>
            <a:r>
              <a:rPr lang="en-US" altLang="en-SI" sz="2000">
                <a:solidFill>
                  <a:srgbClr val="898989"/>
                </a:solidFill>
                <a:hlinkClick r:id="rId8" action="ppaction://hlinkfile" tooltip="Inner imagery (page does not exist)"/>
              </a:rPr>
              <a:t>inner imagery</a:t>
            </a:r>
            <a:r>
              <a:rPr lang="en-US" altLang="en-SI" sz="2000">
                <a:solidFill>
                  <a:srgbClr val="898989"/>
                </a:solidFill>
              </a:rPr>
              <a:t>, </a:t>
            </a:r>
            <a:r>
              <a:rPr lang="en-US" altLang="en-SI" sz="2000">
                <a:solidFill>
                  <a:srgbClr val="898989"/>
                </a:solidFill>
                <a:hlinkClick r:id="rId9" action="ppaction://hlinkfile" tooltip="Inner speech (page does not exist)"/>
              </a:rPr>
              <a:t>inner speech</a:t>
            </a:r>
            <a:r>
              <a:rPr lang="en-US" altLang="en-SI" sz="2000">
                <a:solidFill>
                  <a:srgbClr val="898989"/>
                </a:solidFill>
              </a:rPr>
              <a:t>, </a:t>
            </a:r>
            <a:r>
              <a:rPr lang="en-US" altLang="en-SI" sz="2000">
                <a:solidFill>
                  <a:srgbClr val="898989"/>
                </a:solidFill>
                <a:hlinkClick r:id="rId10" action="ppaction://hlinkfile" tooltip="Pain"/>
              </a:rPr>
              <a:t>pain</a:t>
            </a:r>
            <a:r>
              <a:rPr lang="en-US" altLang="en-SI" sz="2000">
                <a:solidFill>
                  <a:srgbClr val="898989"/>
                </a:solidFill>
              </a:rPr>
              <a:t>, </a:t>
            </a:r>
            <a:r>
              <a:rPr lang="en-US" altLang="en-SI" sz="2000">
                <a:solidFill>
                  <a:srgbClr val="898989"/>
                </a:solidFill>
                <a:hlinkClick r:id="rId11" action="ppaction://hlinkfile" tooltip="Pleasure"/>
              </a:rPr>
              <a:t>pleasure</a:t>
            </a:r>
            <a:r>
              <a:rPr lang="en-US" altLang="en-SI" sz="2000">
                <a:solidFill>
                  <a:srgbClr val="898989"/>
                </a:solidFill>
              </a:rPr>
              <a:t>, </a:t>
            </a:r>
            <a:r>
              <a:rPr lang="en-US" altLang="en-SI" sz="2000">
                <a:solidFill>
                  <a:srgbClr val="898989"/>
                </a:solidFill>
                <a:hlinkClick r:id="rId12" action="ppaction://hlinkfile" tooltip="Emotions"/>
              </a:rPr>
              <a:t>emotions</a:t>
            </a:r>
            <a:r>
              <a:rPr lang="en-US" altLang="en-SI" sz="2000">
                <a:solidFill>
                  <a:srgbClr val="898989"/>
                </a:solidFill>
              </a:rPr>
              <a:t> and the </a:t>
            </a:r>
            <a:r>
              <a:rPr lang="en-US" altLang="en-SI" sz="2000">
                <a:solidFill>
                  <a:srgbClr val="898989"/>
                </a:solidFill>
                <a:hlinkClick r:id="rId13" action="ppaction://hlinkfile" tooltip="Cognitive"/>
              </a:rPr>
              <a:t>cognitive</a:t>
            </a:r>
            <a:r>
              <a:rPr lang="en-US" altLang="en-SI" sz="2000">
                <a:solidFill>
                  <a:srgbClr val="898989"/>
                </a:solidFill>
              </a:rPr>
              <a:t> functions behind these. This bottom-up architecture would produce higher-level functions by the power of the elementary processing units, the </a:t>
            </a:r>
            <a:r>
              <a:rPr lang="en-US" altLang="en-SI" sz="2000">
                <a:solidFill>
                  <a:srgbClr val="898989"/>
                </a:solidFill>
                <a:hlinkClick r:id="rId14" action="ppaction://hlinkfile" tooltip="Artificial neuron"/>
              </a:rPr>
              <a:t>artificial neurons</a:t>
            </a:r>
            <a:r>
              <a:rPr lang="en-US" altLang="en-SI" sz="2000">
                <a:solidFill>
                  <a:srgbClr val="898989"/>
                </a:solidFill>
              </a:rPr>
              <a:t>, without </a:t>
            </a:r>
            <a:r>
              <a:rPr lang="en-US" altLang="en-SI" sz="2000">
                <a:solidFill>
                  <a:srgbClr val="898989"/>
                </a:solidFill>
                <a:hlinkClick r:id="rId15" action="ppaction://hlinkfile" tooltip="Algorithms"/>
              </a:rPr>
              <a:t>algorithms</a:t>
            </a:r>
            <a:r>
              <a:rPr lang="en-US" altLang="en-SI" sz="2000">
                <a:solidFill>
                  <a:srgbClr val="898989"/>
                </a:solidFill>
              </a:rPr>
              <a:t> or </a:t>
            </a:r>
            <a:r>
              <a:rPr lang="en-US" altLang="en-SI" sz="2000">
                <a:solidFill>
                  <a:srgbClr val="898989"/>
                </a:solidFill>
                <a:hlinkClick r:id="rId16" action="ppaction://hlinkfile" tooltip="Computer program"/>
              </a:rPr>
              <a:t>programs</a:t>
            </a:r>
            <a:r>
              <a:rPr lang="en-US" altLang="en-SI" sz="2000">
                <a:solidFill>
                  <a:srgbClr val="898989"/>
                </a:solidFill>
              </a:rPr>
              <a:t>". </a:t>
            </a:r>
          </a:p>
          <a:p>
            <a:pPr marL="742950" indent="-742950" algn="l" eaLnBrk="1" hangingPunct="1">
              <a:lnSpc>
                <a:spcPct val="80000"/>
              </a:lnSpc>
              <a:buFont typeface="Wingdings" panose="05000000000000000000" pitchFamily="2" charset="2"/>
              <a:buChar char="Ø"/>
            </a:pPr>
            <a:r>
              <a:rPr lang="en-US" altLang="en-SI" sz="2000">
                <a:solidFill>
                  <a:srgbClr val="898989"/>
                </a:solidFill>
              </a:rPr>
              <a:t>Haikonen believes that, when implemented with sufficient complexity, this architecture will develop consciousness, which he considers to be "a style and way of operation, characterized by distributed signal representation, perception process, cross-modality reporting and availability for retrospection." Haikonen is not alone in this process view of consciousness, or the view that AC will spontaneously emerge in </a:t>
            </a:r>
            <a:r>
              <a:rPr lang="en-US" altLang="en-SI" sz="2000">
                <a:solidFill>
                  <a:srgbClr val="898989"/>
                </a:solidFill>
                <a:hlinkClick r:id="rId17" action="ppaction://hlinkfile" tooltip="Autonomous agent"/>
              </a:rPr>
              <a:t>autonomous agents</a:t>
            </a:r>
            <a:r>
              <a:rPr lang="en-US" altLang="en-SI" sz="2000">
                <a:solidFill>
                  <a:srgbClr val="898989"/>
                </a:solidFill>
              </a:rPr>
              <a:t> that have a suitable neuro-inspired architecture of complexity; these are shared by many, e.g. </a:t>
            </a:r>
            <a:r>
              <a:rPr lang="en-US" altLang="en-SI" sz="2000">
                <a:solidFill>
                  <a:srgbClr val="898989"/>
                </a:solidFill>
                <a:hlinkClick r:id="rId18" action="ppaction://hlinkfile"/>
              </a:rPr>
              <a:t>Freeman (1999)</a:t>
            </a:r>
            <a:r>
              <a:rPr lang="en-US" altLang="en-SI" sz="2000">
                <a:solidFill>
                  <a:srgbClr val="898989"/>
                </a:solidFill>
              </a:rPr>
              <a:t> and </a:t>
            </a:r>
            <a:r>
              <a:rPr lang="en-US" altLang="en-SI" sz="2000">
                <a:solidFill>
                  <a:srgbClr val="898989"/>
                </a:solidFill>
                <a:hlinkClick r:id="rId19" action="ppaction://hlinkfile"/>
              </a:rPr>
              <a:t>Cotterill (2003)</a:t>
            </a:r>
            <a:r>
              <a:rPr lang="en-US" altLang="en-SI" sz="2000">
                <a:solidFill>
                  <a:srgbClr val="898989"/>
                </a:solidFill>
              </a:rPr>
              <a:t>. </a:t>
            </a:r>
            <a:endParaRPr lang="en-US" altLang="en-SI" sz="2300">
              <a:solidFill>
                <a:srgbClr val="898989"/>
              </a:solidFill>
            </a:endParaRPr>
          </a:p>
        </p:txBody>
      </p:sp>
      <p:sp>
        <p:nvSpPr>
          <p:cNvPr id="22532" name="Text Box 7">
            <a:extLst>
              <a:ext uri="{FF2B5EF4-FFF2-40B4-BE49-F238E27FC236}">
                <a16:creationId xmlns:a16="http://schemas.microsoft.com/office/drawing/2014/main" id="{77B3FEC3-1956-4F45-859B-DED93B082677}"/>
              </a:ext>
            </a:extLst>
          </p:cNvPr>
          <p:cNvSpPr txBox="1">
            <a:spLocks noChangeArrowheads="1"/>
          </p:cNvSpPr>
          <p:nvPr/>
        </p:nvSpPr>
        <p:spPr bwMode="auto">
          <a:xfrm>
            <a:off x="228600" y="214313"/>
            <a:ext cx="8686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a:t>
            </a:r>
            <a:endParaRPr lang="en-US" altLang="en-SI" sz="72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18F6D3E0-7CDC-4298-BBEE-5D4EFF592636}"/>
              </a:ext>
            </a:extLst>
          </p:cNvPr>
          <p:cNvSpPr>
            <a:spLocks noGrp="1" noChangeArrowheads="1"/>
          </p:cNvSpPr>
          <p:nvPr>
            <p:ph type="ctrTitle"/>
          </p:nvPr>
        </p:nvSpPr>
        <p:spPr>
          <a:xfrm>
            <a:off x="928688" y="214313"/>
            <a:ext cx="7262812" cy="857250"/>
          </a:xfrm>
        </p:spPr>
        <p:txBody>
          <a:bodyPr/>
          <a:lstStyle/>
          <a:p>
            <a:pPr eaLnBrk="1" hangingPunct="1"/>
            <a:r>
              <a:rPr lang="en-US" altLang="en-SI"/>
              <a:t>AI  UI</a:t>
            </a:r>
          </a:p>
        </p:txBody>
      </p:sp>
      <p:sp>
        <p:nvSpPr>
          <p:cNvPr id="63490" name="Rectangle 2">
            <a:extLst>
              <a:ext uri="{FF2B5EF4-FFF2-40B4-BE49-F238E27FC236}">
                <a16:creationId xmlns:a16="http://schemas.microsoft.com/office/drawing/2014/main" id="{495CBEF8-BAF1-47EC-979B-97E2496E07EB}"/>
              </a:ext>
            </a:extLst>
          </p:cNvPr>
          <p:cNvSpPr>
            <a:spLocks noGrp="1" noChangeArrowheads="1"/>
          </p:cNvSpPr>
          <p:nvPr>
            <p:ph type="subTitle" idx="1"/>
          </p:nvPr>
        </p:nvSpPr>
        <p:spPr>
          <a:xfrm>
            <a:off x="285750" y="1214438"/>
            <a:ext cx="8429625" cy="5491162"/>
          </a:xfrm>
        </p:spPr>
        <p:txBody>
          <a:bodyPr rtlCol="0">
            <a:normAutofit fontScale="62500" lnSpcReduction="20000"/>
          </a:bodyPr>
          <a:lstStyle/>
          <a:p>
            <a:pPr algn="l">
              <a:buFont typeface="Arial" charset="0"/>
              <a:buNone/>
              <a:defRPr/>
            </a:pPr>
            <a:r>
              <a:rPr lang="en-US" b="1"/>
              <a:t>Artificial Intelligence</a:t>
            </a:r>
            <a:r>
              <a:rPr lang="en-US"/>
              <a:t> (</a:t>
            </a:r>
            <a:r>
              <a:rPr lang="en-US" b="1"/>
              <a:t>AI</a:t>
            </a:r>
            <a:r>
              <a:rPr lang="en-US"/>
              <a:t>) is the </a:t>
            </a:r>
            <a:r>
              <a:rPr lang="en-US">
                <a:hlinkClick r:id="rId2" action="ppaction://hlinkfile" tooltip="Intelligence"/>
              </a:rPr>
              <a:t>intelligence</a:t>
            </a:r>
            <a:r>
              <a:rPr lang="en-US"/>
              <a:t> of machines and the branch of </a:t>
            </a:r>
            <a:r>
              <a:rPr lang="en-US">
                <a:hlinkClick r:id="rId3" action="ppaction://hlinkfile" tooltip="Computer science"/>
              </a:rPr>
              <a:t>computer science</a:t>
            </a:r>
            <a:r>
              <a:rPr lang="en-US"/>
              <a:t> which aims to create it. Major AI textbooks define the field as "the study and design of </a:t>
            </a:r>
            <a:r>
              <a:rPr lang="en-US">
                <a:hlinkClick r:id="rId4" action="ppaction://hlinkfile" tooltip="Intelligent agent"/>
              </a:rPr>
              <a:t>intelligent agents</a:t>
            </a:r>
            <a:r>
              <a:rPr lang="en-US"/>
              <a:t>,"where an intelligent agent is a system that perceives its environment and takes actions which maximize its chances of success.</a:t>
            </a:r>
            <a:r>
              <a:rPr lang="en-US" baseline="30000">
                <a:hlinkClick r:id="rId5" action="ppaction://hlinkfile"/>
              </a:rPr>
              <a:t>[2]</a:t>
            </a:r>
            <a:r>
              <a:rPr lang="en-US"/>
              <a:t> </a:t>
            </a:r>
            <a:r>
              <a:rPr lang="en-US">
                <a:hlinkClick r:id="rId6" action="ppaction://hlinkfile" tooltip="John McCarthy (computer scientist)"/>
              </a:rPr>
              <a:t>John McCarthy</a:t>
            </a:r>
            <a:r>
              <a:rPr lang="en-US"/>
              <a:t>, who coined the term in 1956, defines it as "the science and engineering of making intelligent machines."</a:t>
            </a:r>
          </a:p>
          <a:p>
            <a:pPr algn="l">
              <a:buFont typeface="Arial" charset="0"/>
              <a:buNone/>
              <a:defRPr/>
            </a:pPr>
            <a:r>
              <a:rPr lang="en-US"/>
              <a:t>The field was founded on the claim that a central property of human beings, intelligence—the </a:t>
            </a:r>
            <a:r>
              <a:rPr lang="en-US">
                <a:hlinkClick r:id="rId7" action="ppaction://hlinkfile" tooltip="Sapience"/>
              </a:rPr>
              <a:t>sapience</a:t>
            </a:r>
            <a:r>
              <a:rPr lang="en-US"/>
              <a:t> of </a:t>
            </a:r>
            <a:r>
              <a:rPr lang="en-US" i="1">
                <a:hlinkClick r:id="rId8" action="ppaction://hlinkfile" tooltip="Homo sapiens"/>
              </a:rPr>
              <a:t>Homo sapiens</a:t>
            </a:r>
            <a:r>
              <a:rPr lang="en-US"/>
              <a:t>—can be so precisely described that it can be simulated by a machine.This raises philosophical issues about the nature of the </a:t>
            </a:r>
            <a:r>
              <a:rPr lang="en-US">
                <a:hlinkClick r:id="rId9" action="ppaction://hlinkfile" tooltip="Mind"/>
              </a:rPr>
              <a:t>mind</a:t>
            </a:r>
            <a:r>
              <a:rPr lang="en-US"/>
              <a:t>. Artificial intelligence has been the subject of breathtaking optimism, has suffered stunning setbacks</a:t>
            </a:r>
            <a:r>
              <a:rPr lang="en-US" baseline="30000"/>
              <a:t> </a:t>
            </a:r>
            <a:r>
              <a:rPr lang="en-US"/>
              <a:t>and, today, has become an essential part of the technology industry, providing the heavy lifting for many of the most difficult problems in computer science.</a:t>
            </a:r>
          </a:p>
          <a:p>
            <a:pPr algn="l">
              <a:buFont typeface="Arial" charset="0"/>
              <a:buNone/>
              <a:defRPr/>
            </a:pPr>
            <a:r>
              <a:rPr lang="en-US"/>
              <a:t>AI research is highly technical and specialized, so much so that some critics decry the "fragmentation" of the field.</a:t>
            </a:r>
            <a:r>
              <a:rPr lang="en-US" baseline="30000"/>
              <a:t> </a:t>
            </a:r>
            <a:r>
              <a:rPr lang="en-US"/>
              <a:t>Subfields of AI are organized around particular problems, the application of particular tools and around longstanding theoretical differences of opinion. The central problems of AI include such traits as reasoning, knowledge, planning, learning, communication, perception and the ability to move and manipulate objects.</a:t>
            </a:r>
            <a:r>
              <a:rPr lang="en-US" baseline="30000"/>
              <a:t> </a:t>
            </a:r>
            <a:r>
              <a:rPr lang="en-US"/>
              <a:t>General intelligence (or "</a:t>
            </a:r>
            <a:r>
              <a:rPr lang="en-US">
                <a:hlinkClick r:id="rId10" action="ppaction://hlinkfile" tooltip="Strong AI"/>
              </a:rPr>
              <a:t>strong AI</a:t>
            </a:r>
            <a:r>
              <a:rPr lang="en-US"/>
              <a:t>") is still a long term goal of (some) research.</a:t>
            </a:r>
          </a:p>
        </p:txBody>
      </p:sp>
      <p:sp>
        <p:nvSpPr>
          <p:cNvPr id="23556" name="Text Box 7">
            <a:extLst>
              <a:ext uri="{FF2B5EF4-FFF2-40B4-BE49-F238E27FC236}">
                <a16:creationId xmlns:a16="http://schemas.microsoft.com/office/drawing/2014/main" id="{82F5D23E-8A08-49DD-96BE-D613E636485E}"/>
              </a:ext>
            </a:extLst>
          </p:cNvPr>
          <p:cNvSpPr txBox="1">
            <a:spLocks noChangeArrowheads="1"/>
          </p:cNvSpPr>
          <p:nvPr/>
        </p:nvSpPr>
        <p:spPr bwMode="auto">
          <a:xfrm>
            <a:off x="228600" y="214313"/>
            <a:ext cx="8686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a:t>
            </a:r>
            <a:endParaRPr lang="en-US" altLang="en-SI" sz="72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F3C06669-4E9B-4C77-878F-33109618AEAA}"/>
              </a:ext>
            </a:extLst>
          </p:cNvPr>
          <p:cNvSpPr>
            <a:spLocks noGrp="1" noChangeArrowheads="1"/>
          </p:cNvSpPr>
          <p:nvPr>
            <p:ph type="ctrTitle"/>
          </p:nvPr>
        </p:nvSpPr>
        <p:spPr>
          <a:xfrm>
            <a:off x="928688" y="214313"/>
            <a:ext cx="7262812" cy="857250"/>
          </a:xfrm>
        </p:spPr>
        <p:txBody>
          <a:bodyPr/>
          <a:lstStyle/>
          <a:p>
            <a:pPr eaLnBrk="1" hangingPunct="1"/>
            <a:r>
              <a:rPr lang="sl-SI" altLang="en-SI"/>
              <a:t>TURING TEST</a:t>
            </a:r>
            <a:endParaRPr lang="en-US" altLang="en-SI"/>
          </a:p>
        </p:txBody>
      </p:sp>
      <p:sp>
        <p:nvSpPr>
          <p:cNvPr id="63490" name="Rectangle 2">
            <a:extLst>
              <a:ext uri="{FF2B5EF4-FFF2-40B4-BE49-F238E27FC236}">
                <a16:creationId xmlns:a16="http://schemas.microsoft.com/office/drawing/2014/main" id="{A7659ED2-53AC-408F-BD00-E806D90F9EB9}"/>
              </a:ext>
            </a:extLst>
          </p:cNvPr>
          <p:cNvSpPr>
            <a:spLocks noGrp="1" noChangeArrowheads="1"/>
          </p:cNvSpPr>
          <p:nvPr>
            <p:ph type="subTitle" idx="1"/>
          </p:nvPr>
        </p:nvSpPr>
        <p:spPr>
          <a:xfrm>
            <a:off x="0" y="1214438"/>
            <a:ext cx="8715375" cy="5491162"/>
          </a:xfrm>
        </p:spPr>
        <p:txBody>
          <a:bodyPr/>
          <a:lstStyle/>
          <a:p>
            <a:pPr marL="742950" indent="-742950" algn="l" eaLnBrk="1" hangingPunct="1">
              <a:lnSpc>
                <a:spcPct val="80000"/>
              </a:lnSpc>
              <a:buFont typeface="Wingdings" panose="05000000000000000000" pitchFamily="2" charset="2"/>
              <a:buChar char="Ø"/>
            </a:pPr>
            <a:r>
              <a:rPr lang="en-US" altLang="en-SI" sz="3100">
                <a:solidFill>
                  <a:srgbClr val="898989"/>
                </a:solidFill>
              </a:rPr>
              <a:t>The </a:t>
            </a:r>
            <a:r>
              <a:rPr lang="en-US" altLang="en-SI" sz="3100" b="1">
                <a:solidFill>
                  <a:srgbClr val="898989"/>
                </a:solidFill>
              </a:rPr>
              <a:t>Turing test</a:t>
            </a:r>
            <a:r>
              <a:rPr lang="en-US" altLang="en-SI" sz="3100">
                <a:solidFill>
                  <a:srgbClr val="898989"/>
                </a:solidFill>
              </a:rPr>
              <a:t> is a proposal for a test of a </a:t>
            </a:r>
            <a:r>
              <a:rPr lang="en-US" altLang="en-SI" sz="3100">
                <a:solidFill>
                  <a:srgbClr val="898989"/>
                </a:solidFill>
                <a:hlinkClick r:id="rId2" action="ppaction://hlinkfile" tooltip="Machine"/>
              </a:rPr>
              <a:t>machine</a:t>
            </a:r>
            <a:r>
              <a:rPr lang="en-US" altLang="en-SI" sz="3100">
                <a:solidFill>
                  <a:srgbClr val="898989"/>
                </a:solidFill>
              </a:rPr>
              <a:t>'s ability to demonstrate </a:t>
            </a:r>
            <a:r>
              <a:rPr lang="en-US" altLang="en-SI" sz="3100">
                <a:solidFill>
                  <a:srgbClr val="898989"/>
                </a:solidFill>
                <a:hlinkClick r:id="rId3" action="ppaction://hlinkfile" tooltip="Intelligence"/>
              </a:rPr>
              <a:t>intelligence</a:t>
            </a:r>
            <a:r>
              <a:rPr lang="en-US" altLang="en-SI" sz="3100">
                <a:solidFill>
                  <a:srgbClr val="898989"/>
                </a:solidFill>
              </a:rPr>
              <a:t>. It proceeds as follows: a human judge engages in a natural language </a:t>
            </a:r>
            <a:r>
              <a:rPr lang="en-US" altLang="en-SI" sz="3100">
                <a:solidFill>
                  <a:srgbClr val="898989"/>
                </a:solidFill>
                <a:hlinkClick r:id="rId4" action="ppaction://hlinkfile" tooltip="Conversation"/>
              </a:rPr>
              <a:t>conversation</a:t>
            </a:r>
            <a:r>
              <a:rPr lang="en-US" altLang="en-SI" sz="3100">
                <a:solidFill>
                  <a:srgbClr val="898989"/>
                </a:solidFill>
              </a:rPr>
              <a:t> with one </a:t>
            </a:r>
            <a:r>
              <a:rPr lang="en-US" altLang="en-SI" sz="3100">
                <a:solidFill>
                  <a:srgbClr val="898989"/>
                </a:solidFill>
                <a:hlinkClick r:id="rId5" action="ppaction://hlinkfile" tooltip="Human"/>
              </a:rPr>
              <a:t>human</a:t>
            </a:r>
            <a:r>
              <a:rPr lang="en-US" altLang="en-SI" sz="3100">
                <a:solidFill>
                  <a:srgbClr val="898989"/>
                </a:solidFill>
              </a:rPr>
              <a:t> and one machine, each of which tries to appear human. All participants are placed in isolated locations. If the judge cannot reliably tell the machine from the human, the machine is said to have passed the test. In order to test the machine's intelligence rather than its ability to render words into audio, the conversation is limited to a text-only channel such as a </a:t>
            </a:r>
            <a:r>
              <a:rPr lang="en-US" altLang="en-SI" sz="3100">
                <a:solidFill>
                  <a:srgbClr val="898989"/>
                </a:solidFill>
                <a:hlinkClick r:id="rId6" action="ppaction://hlinkfile" tooltip="Keyboard (computing)"/>
              </a:rPr>
              <a:t>computer keyboard</a:t>
            </a:r>
            <a:r>
              <a:rPr lang="en-US" altLang="en-SI" sz="3100">
                <a:solidFill>
                  <a:srgbClr val="898989"/>
                </a:solidFill>
              </a:rPr>
              <a:t> and </a:t>
            </a:r>
            <a:r>
              <a:rPr lang="en-US" altLang="en-SI" sz="3100">
                <a:solidFill>
                  <a:srgbClr val="898989"/>
                </a:solidFill>
                <a:hlinkClick r:id="rId7" action="ppaction://hlinkfile" tooltip="Visual display unit"/>
              </a:rPr>
              <a:t>screen</a:t>
            </a:r>
            <a:r>
              <a:rPr lang="en-US" altLang="en-SI" sz="3100">
                <a:solidFill>
                  <a:srgbClr val="898989"/>
                </a:solidFill>
              </a:rPr>
              <a:t>.</a:t>
            </a:r>
            <a:r>
              <a:rPr lang="en-US" altLang="en-SI" sz="3100" baseline="30000">
                <a:solidFill>
                  <a:srgbClr val="898989"/>
                </a:solidFill>
                <a:hlinkClick r:id="rId8" action="ppaction://hlinkfile"/>
              </a:rPr>
              <a:t>[</a:t>
            </a:r>
            <a:endParaRPr lang="en-US" altLang="en-SI" sz="31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285C17B-8EF5-4DD3-AFF9-C5D6B7C15BBA}"/>
              </a:ext>
            </a:extLst>
          </p:cNvPr>
          <p:cNvSpPr>
            <a:spLocks noGrp="1" noChangeArrowheads="1"/>
          </p:cNvSpPr>
          <p:nvPr>
            <p:ph type="title"/>
          </p:nvPr>
        </p:nvSpPr>
        <p:spPr>
          <a:xfrm>
            <a:off x="390525" y="381000"/>
            <a:ext cx="8421688" cy="838200"/>
          </a:xfrm>
        </p:spPr>
        <p:txBody>
          <a:bodyPr/>
          <a:lstStyle/>
          <a:p>
            <a:r>
              <a:rPr lang="en-US" altLang="en-SI"/>
              <a:t>       </a:t>
            </a:r>
            <a:r>
              <a:rPr lang="sl-SI" altLang="en-SI"/>
              <a:t>		</a:t>
            </a:r>
            <a:r>
              <a:rPr lang="en-US" altLang="en-SI"/>
              <a:t> </a:t>
            </a:r>
            <a:r>
              <a:rPr lang="sl-SI" altLang="en-SI">
                <a:solidFill>
                  <a:schemeClr val="bg2"/>
                </a:solidFill>
              </a:rPr>
              <a:t>Turing test</a:t>
            </a:r>
            <a:endParaRPr lang="en-GB" altLang="en-SI">
              <a:solidFill>
                <a:schemeClr val="bg2"/>
              </a:solidFill>
            </a:endParaRPr>
          </a:p>
        </p:txBody>
      </p:sp>
      <p:pic>
        <p:nvPicPr>
          <p:cNvPr id="25603" name="Picture 4" descr="turing test">
            <a:extLst>
              <a:ext uri="{FF2B5EF4-FFF2-40B4-BE49-F238E27FC236}">
                <a16:creationId xmlns:a16="http://schemas.microsoft.com/office/drawing/2014/main" id="{1657AD17-184D-499B-8569-E7CE07813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587500"/>
            <a:ext cx="446405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turing">
            <a:extLst>
              <a:ext uri="{FF2B5EF4-FFF2-40B4-BE49-F238E27FC236}">
                <a16:creationId xmlns:a16="http://schemas.microsoft.com/office/drawing/2014/main" id="{023C0E5C-9587-4997-B3C1-056F6E4E0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75" y="0"/>
            <a:ext cx="15716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F7A646D2-D391-4FCE-8426-55DB95932F1D}"/>
              </a:ext>
            </a:extLst>
          </p:cNvPr>
          <p:cNvSpPr>
            <a:spLocks noGrp="1" noChangeArrowheads="1"/>
          </p:cNvSpPr>
          <p:nvPr>
            <p:ph type="ctrTitle"/>
          </p:nvPr>
        </p:nvSpPr>
        <p:spPr>
          <a:xfrm>
            <a:off x="928688" y="214313"/>
            <a:ext cx="7262812" cy="857250"/>
          </a:xfrm>
        </p:spPr>
        <p:txBody>
          <a:bodyPr/>
          <a:lstStyle/>
          <a:p>
            <a:pPr eaLnBrk="1" hangingPunct="1"/>
            <a:r>
              <a:rPr lang="sl-SI" altLang="en-SI"/>
              <a:t>TURING TEST</a:t>
            </a:r>
            <a:endParaRPr lang="en-US" altLang="en-SI"/>
          </a:p>
        </p:txBody>
      </p:sp>
      <p:sp>
        <p:nvSpPr>
          <p:cNvPr id="63490" name="Rectangle 2">
            <a:extLst>
              <a:ext uri="{FF2B5EF4-FFF2-40B4-BE49-F238E27FC236}">
                <a16:creationId xmlns:a16="http://schemas.microsoft.com/office/drawing/2014/main" id="{04ACADB6-8C77-4661-9630-E50AE94944B1}"/>
              </a:ext>
            </a:extLst>
          </p:cNvPr>
          <p:cNvSpPr>
            <a:spLocks noGrp="1" noChangeArrowheads="1"/>
          </p:cNvSpPr>
          <p:nvPr>
            <p:ph type="subTitle" idx="1"/>
          </p:nvPr>
        </p:nvSpPr>
        <p:spPr>
          <a:xfrm>
            <a:off x="0" y="1214438"/>
            <a:ext cx="8715375" cy="5491162"/>
          </a:xfrm>
        </p:spPr>
        <p:txBody>
          <a:bodyPr/>
          <a:lstStyle/>
          <a:p>
            <a:pPr marL="742950" indent="-742950" algn="l" eaLnBrk="1" hangingPunct="1">
              <a:lnSpc>
                <a:spcPct val="90000"/>
              </a:lnSpc>
              <a:buFont typeface="Wingdings" panose="05000000000000000000" pitchFamily="2" charset="2"/>
              <a:buChar char="Ø"/>
            </a:pPr>
            <a:r>
              <a:rPr lang="en-US" altLang="en-SI" sz="3000">
                <a:solidFill>
                  <a:srgbClr val="898989"/>
                </a:solidFill>
              </a:rPr>
              <a:t>TT (see Moor 2003 and Gams 2001 for references), e.g. the </a:t>
            </a:r>
            <a:r>
              <a:rPr lang="en-US" altLang="en-SI" sz="3000" i="1">
                <a:solidFill>
                  <a:srgbClr val="898989"/>
                </a:solidFill>
              </a:rPr>
              <a:t>Total Turing test (TTT</a:t>
            </a:r>
            <a:r>
              <a:rPr lang="en-US" altLang="en-SI" sz="3000">
                <a:solidFill>
                  <a:srgbClr val="898989"/>
                </a:solidFill>
              </a:rPr>
              <a:t>) in which the subject has to perform tasks in the physical world such as moving blocks. In the TTT version, the subject cannot be observed. A step further is the </a:t>
            </a:r>
            <a:r>
              <a:rPr lang="en-US" altLang="en-SI" sz="3000" i="1">
                <a:solidFill>
                  <a:srgbClr val="898989"/>
                </a:solidFill>
              </a:rPr>
              <a:t>Totally total Turing test (TTTT</a:t>
            </a:r>
            <a:r>
              <a:rPr lang="en-US" altLang="en-SI" sz="3000">
                <a:solidFill>
                  <a:srgbClr val="898989"/>
                </a:solidFill>
              </a:rPr>
              <a:t>), in which one has visual and physical access to the being/machine in question. In other words, you can pinch it and observe the reaction. In yet another version, all tests, including molecular analyses, are allowed. In </a:t>
            </a:r>
            <a:r>
              <a:rPr lang="en-US" altLang="en-SI" sz="3000" i="1">
                <a:solidFill>
                  <a:srgbClr val="898989"/>
                </a:solidFill>
              </a:rPr>
              <a:t>Truly total TT (TRTT</a:t>
            </a:r>
            <a:r>
              <a:rPr lang="en-US" altLang="en-SI" sz="3000">
                <a:solidFill>
                  <a:srgbClr val="898989"/>
                </a:solidFill>
              </a:rPr>
              <a:t>) the interrogator observes not only one subject, but also the historical record of a population. </a:t>
            </a:r>
            <a:endParaRPr lang="en-US" altLang="en-SI" sz="33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1F813F9D-A4E6-4FEB-BA16-2A04F7295159}"/>
              </a:ext>
            </a:extLst>
          </p:cNvPr>
          <p:cNvSpPr>
            <a:spLocks noGrp="1" noChangeArrowheads="1"/>
          </p:cNvSpPr>
          <p:nvPr>
            <p:ph type="ctrTitle"/>
          </p:nvPr>
        </p:nvSpPr>
        <p:spPr>
          <a:xfrm>
            <a:off x="928688" y="214313"/>
            <a:ext cx="7262812" cy="857250"/>
          </a:xfrm>
        </p:spPr>
        <p:txBody>
          <a:bodyPr/>
          <a:lstStyle/>
          <a:p>
            <a:pPr eaLnBrk="1" hangingPunct="1"/>
            <a:r>
              <a:rPr lang="sl-SI" altLang="en-SI" sz="3600"/>
              <a:t>TURING TEST</a:t>
            </a:r>
            <a:r>
              <a:rPr lang="en-US" altLang="en-SI" sz="3600"/>
              <a:t> - </a:t>
            </a:r>
            <a:r>
              <a:rPr lang="sl-SI" altLang="en-SI" sz="3600" b="1"/>
              <a:t>Loebner Prize</a:t>
            </a:r>
            <a:endParaRPr lang="en-US" altLang="en-SI" sz="3600"/>
          </a:p>
        </p:txBody>
      </p:sp>
      <p:sp>
        <p:nvSpPr>
          <p:cNvPr id="63490" name="Rectangle 2">
            <a:extLst>
              <a:ext uri="{FF2B5EF4-FFF2-40B4-BE49-F238E27FC236}">
                <a16:creationId xmlns:a16="http://schemas.microsoft.com/office/drawing/2014/main" id="{594CCB9A-ADFD-4764-BB71-8CA87E8F8B65}"/>
              </a:ext>
            </a:extLst>
          </p:cNvPr>
          <p:cNvSpPr>
            <a:spLocks noGrp="1" noChangeArrowheads="1"/>
          </p:cNvSpPr>
          <p:nvPr>
            <p:ph type="subTitle" idx="1"/>
          </p:nvPr>
        </p:nvSpPr>
        <p:spPr>
          <a:xfrm>
            <a:off x="500063" y="1000125"/>
            <a:ext cx="8643937" cy="5634038"/>
          </a:xfrm>
        </p:spPr>
        <p:txBody>
          <a:bodyPr/>
          <a:lstStyle/>
          <a:p>
            <a:pPr algn="l"/>
            <a:r>
              <a:rPr lang="sl-SI" altLang="en-SI" sz="1800">
                <a:solidFill>
                  <a:srgbClr val="898989"/>
                </a:solidFill>
              </a:rPr>
              <a:t>First in </a:t>
            </a:r>
            <a:r>
              <a:rPr lang="en-US" altLang="en-SI" sz="1800">
                <a:solidFill>
                  <a:srgbClr val="898989"/>
                </a:solidFill>
              </a:rPr>
              <a:t>1991</a:t>
            </a:r>
            <a:r>
              <a:rPr lang="sl-SI" altLang="en-SI" sz="1800">
                <a:solidFill>
                  <a:srgbClr val="898989"/>
                </a:solidFill>
              </a:rPr>
              <a:t>, </a:t>
            </a:r>
            <a:r>
              <a:rPr lang="en-US" altLang="en-SI" sz="1800">
                <a:solidFill>
                  <a:srgbClr val="898989"/>
                </a:solidFill>
                <a:hlinkClick r:id="rId2" action="ppaction://hlinkfile" tooltip="Hugh Loebner"/>
              </a:rPr>
              <a:t>Hugh Loebner</a:t>
            </a:r>
            <a:r>
              <a:rPr lang="sl-SI" altLang="en-SI" sz="1800">
                <a:solidFill>
                  <a:srgbClr val="898989"/>
                </a:solidFill>
              </a:rPr>
              <a:t> to foster AI</a:t>
            </a:r>
            <a:r>
              <a:rPr lang="en-US" altLang="en-SI" sz="1800">
                <a:solidFill>
                  <a:srgbClr val="898989"/>
                </a:solidFill>
              </a:rPr>
              <a:t>; The first winner won, at least in part, because it was able to "imitate human typing errors“</a:t>
            </a:r>
            <a:r>
              <a:rPr lang="sl-SI" altLang="en-SI" sz="1800">
                <a:solidFill>
                  <a:srgbClr val="898989"/>
                </a:solidFill>
              </a:rPr>
              <a:t> and </a:t>
            </a:r>
            <a:r>
              <a:rPr lang="en-US" altLang="en-SI" sz="1800">
                <a:solidFill>
                  <a:srgbClr val="898989"/>
                </a:solidFill>
              </a:rPr>
              <a:t>the unsophisticated interrogators were easily fool</a:t>
            </a:r>
            <a:r>
              <a:rPr lang="sl-SI" altLang="en-SI" sz="1800">
                <a:solidFill>
                  <a:srgbClr val="898989"/>
                </a:solidFill>
              </a:rPr>
              <a:t>ed. </a:t>
            </a:r>
            <a:br>
              <a:rPr lang="sl-SI" altLang="en-SI" sz="1800">
                <a:solidFill>
                  <a:srgbClr val="898989"/>
                </a:solidFill>
              </a:rPr>
            </a:br>
            <a:endParaRPr lang="en-US" altLang="en-SI" sz="1800">
              <a:solidFill>
                <a:srgbClr val="898989"/>
              </a:solidFill>
            </a:endParaRPr>
          </a:p>
          <a:p>
            <a:pPr algn="l"/>
            <a:r>
              <a:rPr lang="en-US" altLang="en-SI" sz="1800">
                <a:solidFill>
                  <a:srgbClr val="898989"/>
                </a:solidFill>
              </a:rPr>
              <a:t>Q: Do you want to have sex with me? </a:t>
            </a:r>
            <a:r>
              <a:rPr lang="sl-SI" altLang="en-SI" sz="1800">
                <a:solidFill>
                  <a:srgbClr val="898989"/>
                </a:solidFill>
              </a:rPr>
              <a:t> </a:t>
            </a:r>
            <a:r>
              <a:rPr lang="en-US" altLang="en-SI" sz="1800">
                <a:solidFill>
                  <a:srgbClr val="898989"/>
                </a:solidFill>
              </a:rPr>
              <a:t> ELIZA: Please go on. </a:t>
            </a:r>
            <a:endParaRPr lang="sl-SI" altLang="en-SI" sz="1800">
              <a:solidFill>
                <a:srgbClr val="898989"/>
              </a:solidFill>
            </a:endParaRPr>
          </a:p>
          <a:p>
            <a:pPr algn="l"/>
            <a:endParaRPr lang="sl-SI" altLang="en-SI" sz="1800">
              <a:solidFill>
                <a:srgbClr val="898989"/>
              </a:solidFill>
            </a:endParaRPr>
          </a:p>
          <a:p>
            <a:pPr algn="l"/>
            <a:r>
              <a:rPr lang="sl-SI" altLang="en-SI" sz="1800">
                <a:solidFill>
                  <a:srgbClr val="898989"/>
                </a:solidFill>
              </a:rPr>
              <a:t>(Zdenek 2003):</a:t>
            </a:r>
          </a:p>
          <a:p>
            <a:pPr algn="l"/>
            <a:r>
              <a:rPr lang="en-US" altLang="en-SI" sz="1800">
                <a:solidFill>
                  <a:srgbClr val="898989"/>
                </a:solidFill>
              </a:rPr>
              <a:t>Judge: Do you know Lincoln’s first name?</a:t>
            </a:r>
            <a:endParaRPr lang="sl-SI" altLang="en-SI" sz="1800">
              <a:solidFill>
                <a:srgbClr val="898989"/>
              </a:solidFill>
            </a:endParaRPr>
          </a:p>
          <a:p>
            <a:pPr algn="l"/>
            <a:r>
              <a:rPr lang="en-US" altLang="en-SI" sz="1800">
                <a:solidFill>
                  <a:srgbClr val="898989"/>
                </a:solidFill>
              </a:rPr>
              <a:t>X: Beats me.</a:t>
            </a:r>
            <a:endParaRPr lang="sl-SI" altLang="en-SI" sz="1800">
              <a:solidFill>
                <a:srgbClr val="898989"/>
              </a:solidFill>
            </a:endParaRPr>
          </a:p>
          <a:p>
            <a:pPr algn="l"/>
            <a:r>
              <a:rPr lang="en-US" altLang="en-SI" sz="1800">
                <a:solidFill>
                  <a:srgbClr val="898989"/>
                </a:solidFill>
              </a:rPr>
              <a:t>Judge: You are a disgrace to your country. You are American, right?</a:t>
            </a:r>
            <a:endParaRPr lang="sl-SI" altLang="en-SI" sz="1800">
              <a:solidFill>
                <a:srgbClr val="898989"/>
              </a:solidFill>
            </a:endParaRPr>
          </a:p>
          <a:p>
            <a:pPr algn="l"/>
            <a:r>
              <a:rPr lang="en-US" altLang="en-SI" sz="1800">
                <a:solidFill>
                  <a:srgbClr val="898989"/>
                </a:solidFill>
              </a:rPr>
              <a:t>X: What do you mean?</a:t>
            </a:r>
            <a:endParaRPr lang="sl-SI" altLang="en-SI" sz="1800">
              <a:solidFill>
                <a:srgbClr val="898989"/>
              </a:solidFill>
            </a:endParaRPr>
          </a:p>
          <a:p>
            <a:pPr algn="l"/>
            <a:r>
              <a:rPr lang="en-US" altLang="en-SI" sz="1800">
                <a:solidFill>
                  <a:srgbClr val="898989"/>
                </a:solidFill>
              </a:rPr>
              <a:t>Judge: I mean, you were born in the United States?</a:t>
            </a:r>
            <a:endParaRPr lang="sl-SI" altLang="en-SI" sz="1800">
              <a:solidFill>
                <a:srgbClr val="898989"/>
              </a:solidFill>
            </a:endParaRPr>
          </a:p>
          <a:p>
            <a:pPr algn="l"/>
            <a:r>
              <a:rPr lang="en-US" altLang="en-SI" sz="1800">
                <a:solidFill>
                  <a:srgbClr val="898989"/>
                </a:solidFill>
              </a:rPr>
              <a:t>X: What? Maybe I just got too much on my mind. I got real trouble at work. I think I’m going to get fired. </a:t>
            </a:r>
            <a:endParaRPr lang="sl-SI" altLang="en-SI" sz="1800">
              <a:solidFill>
                <a:srgbClr val="898989"/>
              </a:solidFill>
            </a:endParaRPr>
          </a:p>
          <a:p>
            <a:pPr algn="l"/>
            <a:r>
              <a:rPr lang="en-US" altLang="en-SI" sz="1800">
                <a:solidFill>
                  <a:srgbClr val="898989"/>
                </a:solidFill>
              </a:rPr>
              <a:t>Judge: Maybe you have too little on your mind. You moron. </a:t>
            </a:r>
            <a:endParaRPr lang="sl-SI" altLang="en-SI" sz="1800">
              <a:solidFill>
                <a:srgbClr val="898989"/>
              </a:solidFill>
            </a:endParaRPr>
          </a:p>
          <a:p>
            <a:pPr algn="l"/>
            <a:r>
              <a:rPr lang="en-US" altLang="en-SI" sz="1800">
                <a:solidFill>
                  <a:srgbClr val="898989"/>
                </a:solidFill>
              </a:rPr>
              <a:t>X: What?</a:t>
            </a:r>
            <a:endParaRPr lang="sl-SI" altLang="en-SI" sz="1800">
              <a:solidFill>
                <a:srgbClr val="898989"/>
              </a:solidFill>
            </a:endParaRPr>
          </a:p>
          <a:p>
            <a:pPr algn="l"/>
            <a:r>
              <a:rPr lang="en-US" altLang="en-SI" sz="1800">
                <a:solidFill>
                  <a:srgbClr val="898989"/>
                </a:solidFill>
              </a:rPr>
              <a:t>Judge: I just said that you have too little on your mind. You are a moron.</a:t>
            </a:r>
            <a:endParaRPr lang="sl-SI" altLang="en-SI" sz="1800">
              <a:solidFill>
                <a:srgbClr val="898989"/>
              </a:solidFill>
            </a:endParaRPr>
          </a:p>
          <a:p>
            <a:pPr algn="l"/>
            <a:r>
              <a:rPr lang="en-US" altLang="en-SI" sz="1800">
                <a:solidFill>
                  <a:srgbClr val="898989"/>
                </a:solidFill>
              </a:rPr>
              <a:t>X: I don’t know.</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BE7EE657-EB34-4674-9A95-990EC3719DF3}"/>
              </a:ext>
            </a:extLst>
          </p:cNvPr>
          <p:cNvSpPr>
            <a:spLocks noGrp="1" noChangeArrowheads="1"/>
          </p:cNvSpPr>
          <p:nvPr>
            <p:ph type="ctrTitle"/>
          </p:nvPr>
        </p:nvSpPr>
        <p:spPr>
          <a:xfrm>
            <a:off x="928688" y="214313"/>
            <a:ext cx="7262812" cy="857250"/>
          </a:xfrm>
        </p:spPr>
        <p:txBody>
          <a:bodyPr/>
          <a:lstStyle/>
          <a:p>
            <a:pPr eaLnBrk="1" hangingPunct="1"/>
            <a:r>
              <a:rPr lang="sl-SI" altLang="en-SI" sz="3600"/>
              <a:t>TURINGOV TEST</a:t>
            </a:r>
            <a:r>
              <a:rPr lang="en-US" altLang="en-SI" sz="3600"/>
              <a:t> - </a:t>
            </a:r>
            <a:r>
              <a:rPr lang="sl-SI" altLang="en-SI" sz="3600" b="1"/>
              <a:t>Loebner Prize</a:t>
            </a:r>
            <a:endParaRPr lang="en-US" altLang="en-SI" sz="3600"/>
          </a:p>
        </p:txBody>
      </p:sp>
      <p:sp>
        <p:nvSpPr>
          <p:cNvPr id="63490" name="Rectangle 2">
            <a:extLst>
              <a:ext uri="{FF2B5EF4-FFF2-40B4-BE49-F238E27FC236}">
                <a16:creationId xmlns:a16="http://schemas.microsoft.com/office/drawing/2014/main" id="{9269FD9C-709F-4BBC-A71E-B6BFB6CDC5B7}"/>
              </a:ext>
            </a:extLst>
          </p:cNvPr>
          <p:cNvSpPr>
            <a:spLocks noGrp="1" noChangeArrowheads="1"/>
          </p:cNvSpPr>
          <p:nvPr>
            <p:ph type="subTitle" idx="1"/>
          </p:nvPr>
        </p:nvSpPr>
        <p:spPr>
          <a:xfrm>
            <a:off x="500063" y="1143000"/>
            <a:ext cx="8143875" cy="5491163"/>
          </a:xfrm>
        </p:spPr>
        <p:txBody>
          <a:bodyPr/>
          <a:lstStyle/>
          <a:p>
            <a:pPr algn="l"/>
            <a:r>
              <a:rPr lang="en-US" altLang="en-SI" sz="1800">
                <a:solidFill>
                  <a:srgbClr val="898989"/>
                </a:solidFill>
              </a:rPr>
              <a:t>The silver (audio) and gold (audio and visual) prizes have never been won. However, the competition has awarded the bronze medal every year for the computer system that, in the judges' opinions, demonstrates the "most human" conversational behavior among that year's entries. </a:t>
            </a:r>
            <a:r>
              <a:rPr lang="en-US" altLang="en-SI" sz="1800">
                <a:solidFill>
                  <a:srgbClr val="898989"/>
                </a:solidFill>
                <a:hlinkClick r:id="rId2" action="ppaction://hlinkfile" tooltip="Artificial Linguistic Internet Computer Entity"/>
              </a:rPr>
              <a:t>Artificial Linguistic Internet Computer Entity</a:t>
            </a:r>
            <a:r>
              <a:rPr lang="en-US" altLang="en-SI" sz="1800">
                <a:solidFill>
                  <a:srgbClr val="898989"/>
                </a:solidFill>
              </a:rPr>
              <a:t> (A.L.I.C.E.) has won the bronze award on three occasions in recent times (2000, 2001, 2004). Learning AI </a:t>
            </a:r>
            <a:r>
              <a:rPr lang="en-US" altLang="en-SI" sz="1800">
                <a:solidFill>
                  <a:srgbClr val="898989"/>
                </a:solidFill>
                <a:hlinkClick r:id="rId3" action="ppaction://hlinkfile" tooltip="Jabberwacky"/>
              </a:rPr>
              <a:t>Jabberwacky</a:t>
            </a:r>
            <a:r>
              <a:rPr lang="en-US" altLang="en-SI" sz="1800">
                <a:solidFill>
                  <a:srgbClr val="898989"/>
                </a:solidFill>
              </a:rPr>
              <a:t> won in 2005 and 2006. </a:t>
            </a:r>
            <a:endParaRPr lang="sl-SI" altLang="en-SI" sz="1800">
              <a:solidFill>
                <a:srgbClr val="898989"/>
              </a:solidFill>
            </a:endParaRPr>
          </a:p>
          <a:p>
            <a:pPr algn="l"/>
            <a:r>
              <a:rPr lang="en-US" altLang="en-SI" sz="1800">
                <a:solidFill>
                  <a:srgbClr val="898989"/>
                </a:solidFill>
              </a:rPr>
              <a:t>The Loebner Prize tests conversational intelligence; winners are typically </a:t>
            </a:r>
            <a:r>
              <a:rPr lang="en-US" altLang="en-SI" sz="1800">
                <a:solidFill>
                  <a:srgbClr val="898989"/>
                </a:solidFill>
                <a:hlinkClick r:id="rId4" action="ppaction://hlinkfile" tooltip="Chatterbot"/>
              </a:rPr>
              <a:t>chatterbot</a:t>
            </a:r>
            <a:r>
              <a:rPr lang="en-US" altLang="en-SI" sz="1800">
                <a:solidFill>
                  <a:srgbClr val="898989"/>
                </a:solidFill>
              </a:rPr>
              <a:t> programs, or </a:t>
            </a:r>
            <a:r>
              <a:rPr lang="en-US" altLang="en-SI" sz="1800">
                <a:solidFill>
                  <a:srgbClr val="898989"/>
                </a:solidFill>
                <a:hlinkClick r:id="rId5" action="ppaction://hlinkfile" tooltip="Artificial Conversational Entity (ACE)"/>
              </a:rPr>
              <a:t>Artificial Conversational Entities (ACE)s</a:t>
            </a:r>
            <a:r>
              <a:rPr lang="en-US" altLang="en-SI" sz="1800">
                <a:solidFill>
                  <a:srgbClr val="898989"/>
                </a:solidFill>
              </a:rPr>
              <a:t>. Early Loebner Prizes ruled restricted conversations: each entry and hidden-human conversed on a single topic, thus the interrogators were restricted to one line of questioning per entity interaction. The restricted conversation rule was lifted for the 1995 Loebner Prize. </a:t>
            </a:r>
            <a:r>
              <a:rPr lang="sl-SI" altLang="en-SI" sz="1800">
                <a:solidFill>
                  <a:srgbClr val="898989"/>
                </a:solidFill>
              </a:rPr>
              <a:t>In</a:t>
            </a:r>
            <a:r>
              <a:rPr lang="en-US" altLang="en-SI" sz="1800">
                <a:solidFill>
                  <a:srgbClr val="898989"/>
                </a:solidFill>
              </a:rPr>
              <a:t> 2003, each interrogator was allowed five minutes to interact with an entity, machine or hidden-human. Between 2004 and 2007 the interaction time allowed in Loebner Prizes was more than twenty minutes. In 2008 the interrogation duration allowed was five minutes per pair</a:t>
            </a:r>
            <a:r>
              <a:rPr lang="sl-SI" altLang="en-SI" sz="1800">
                <a:solidFill>
                  <a:srgbClr val="898989"/>
                </a:solidFill>
              </a:rPr>
              <a:t>. Th</a:t>
            </a:r>
            <a:r>
              <a:rPr lang="en-US" altLang="en-SI" sz="1800">
                <a:solidFill>
                  <a:srgbClr val="898989"/>
                </a:solidFill>
              </a:rPr>
              <a:t>e 2008 winning entry, </a:t>
            </a:r>
            <a:r>
              <a:rPr lang="en-US" altLang="en-SI" sz="1800">
                <a:solidFill>
                  <a:srgbClr val="898989"/>
                </a:solidFill>
                <a:hlinkClick r:id="rId6" action="ppaction://hlinkfile" tooltip="Elbot"/>
              </a:rPr>
              <a:t>Elbot</a:t>
            </a:r>
            <a:r>
              <a:rPr lang="en-US" altLang="en-SI" sz="1800">
                <a:solidFill>
                  <a:srgbClr val="898989"/>
                </a:solidFill>
              </a:rPr>
              <a:t>  personality is that of a robot yet it deceived three human judges</a:t>
            </a:r>
            <a:r>
              <a:rPr lang="sl-SI" altLang="en-SI" sz="1800">
                <a:solidFill>
                  <a:srgbClr val="898989"/>
                </a:solidFill>
              </a:rPr>
              <a:t>.</a:t>
            </a:r>
            <a:endParaRPr lang="en-US" altLang="en-SI" sz="1800">
              <a:solidFill>
                <a:srgbClr val="898989"/>
              </a:solidFill>
            </a:endParaRPr>
          </a:p>
        </p:txBody>
      </p:sp>
      <p:sp>
        <p:nvSpPr>
          <p:cNvPr id="28676" name="Text Box 7">
            <a:extLst>
              <a:ext uri="{FF2B5EF4-FFF2-40B4-BE49-F238E27FC236}">
                <a16:creationId xmlns:a16="http://schemas.microsoft.com/office/drawing/2014/main" id="{96533643-E02D-4239-A863-D272ABB68C4B}"/>
              </a:ext>
            </a:extLst>
          </p:cNvPr>
          <p:cNvSpPr txBox="1">
            <a:spLocks noChangeArrowheads="1"/>
          </p:cNvSpPr>
          <p:nvPr/>
        </p:nvSpPr>
        <p:spPr bwMode="auto">
          <a:xfrm>
            <a:off x="228600" y="214313"/>
            <a:ext cx="8686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a:t>
            </a:r>
            <a:endParaRPr lang="en-US" altLang="en-SI" sz="72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62E2D002-4AD3-42F3-98CE-6172BE413202}"/>
              </a:ext>
            </a:extLst>
          </p:cNvPr>
          <p:cNvSpPr>
            <a:spLocks noGrp="1" noChangeArrowheads="1"/>
          </p:cNvSpPr>
          <p:nvPr>
            <p:ph type="ctrTitle"/>
          </p:nvPr>
        </p:nvSpPr>
        <p:spPr>
          <a:xfrm>
            <a:off x="928688" y="214313"/>
            <a:ext cx="7262812" cy="857250"/>
          </a:xfrm>
        </p:spPr>
        <p:txBody>
          <a:bodyPr/>
          <a:lstStyle/>
          <a:p>
            <a:pPr eaLnBrk="1" hangingPunct="1"/>
            <a:r>
              <a:rPr lang="sl-SI" altLang="en-SI"/>
              <a:t>TURING TEST</a:t>
            </a:r>
            <a:r>
              <a:rPr lang="en-US" altLang="en-SI"/>
              <a:t> - VER</a:t>
            </a:r>
            <a:r>
              <a:rPr lang="sl-SI" altLang="en-SI"/>
              <a:t>SIONS</a:t>
            </a:r>
            <a:endParaRPr lang="en-US" altLang="en-SI"/>
          </a:p>
        </p:txBody>
      </p:sp>
      <p:sp>
        <p:nvSpPr>
          <p:cNvPr id="63490" name="Rectangle 2">
            <a:extLst>
              <a:ext uri="{FF2B5EF4-FFF2-40B4-BE49-F238E27FC236}">
                <a16:creationId xmlns:a16="http://schemas.microsoft.com/office/drawing/2014/main" id="{9B929184-957C-4BE0-A81E-76268FCDA04A}"/>
              </a:ext>
            </a:extLst>
          </p:cNvPr>
          <p:cNvSpPr>
            <a:spLocks noGrp="1" noChangeArrowheads="1"/>
          </p:cNvSpPr>
          <p:nvPr>
            <p:ph type="subTitle" idx="1"/>
          </p:nvPr>
        </p:nvSpPr>
        <p:spPr>
          <a:xfrm>
            <a:off x="0" y="1214438"/>
            <a:ext cx="8715375" cy="5491162"/>
          </a:xfrm>
        </p:spPr>
        <p:txBody>
          <a:bodyPr/>
          <a:lstStyle/>
          <a:p>
            <a:pPr marL="742950" indent="-742950" algn="l" eaLnBrk="1" hangingPunct="1">
              <a:buFont typeface="Wingdings" panose="05000000000000000000" pitchFamily="2" charset="2"/>
              <a:buChar char="Ø"/>
            </a:pPr>
            <a:r>
              <a:rPr lang="en-US" altLang="en-SI">
                <a:solidFill>
                  <a:srgbClr val="898989"/>
                </a:solidFill>
              </a:rPr>
              <a:t>TT originalno seksualna igrica imitacije</a:t>
            </a:r>
          </a:p>
          <a:p>
            <a:pPr marL="742950" indent="-742950" algn="l" eaLnBrk="1" hangingPunct="1">
              <a:buFont typeface="Wingdings" panose="05000000000000000000" pitchFamily="2" charset="2"/>
              <a:buChar char="Ø"/>
            </a:pPr>
            <a:r>
              <a:rPr lang="en-US" altLang="en-SI" i="1">
                <a:solidFill>
                  <a:srgbClr val="898989"/>
                </a:solidFill>
              </a:rPr>
              <a:t>Inverted </a:t>
            </a:r>
            <a:r>
              <a:rPr lang="sl-SI" altLang="en-SI" i="1">
                <a:solidFill>
                  <a:srgbClr val="898989"/>
                </a:solidFill>
              </a:rPr>
              <a:t> (reversed) </a:t>
            </a:r>
            <a:r>
              <a:rPr lang="en-US" altLang="en-SI" i="1">
                <a:solidFill>
                  <a:srgbClr val="898989"/>
                </a:solidFill>
              </a:rPr>
              <a:t>TT</a:t>
            </a:r>
            <a:r>
              <a:rPr lang="en-US" altLang="en-SI">
                <a:solidFill>
                  <a:srgbClr val="898989"/>
                </a:solidFill>
              </a:rPr>
              <a:t> is passed when a machine can distinguish humans and computers in a TT.</a:t>
            </a:r>
            <a:endParaRPr lang="sl-SI" altLang="en-SI">
              <a:solidFill>
                <a:srgbClr val="898989"/>
              </a:solidFill>
            </a:endParaRPr>
          </a:p>
          <a:p>
            <a:pPr marL="742950" indent="-742950" algn="l" eaLnBrk="1" hangingPunct="1">
              <a:buFont typeface="Wingdings" panose="05000000000000000000" pitchFamily="2" charset="2"/>
              <a:buChar char="Ø"/>
            </a:pPr>
            <a:r>
              <a:rPr lang="sl-SI" altLang="en-SI">
                <a:solidFill>
                  <a:srgbClr val="898989"/>
                </a:solidFill>
              </a:rPr>
              <a:t>Immortality (identity) test – if another person is as the same (copied into a computer)</a:t>
            </a:r>
          </a:p>
          <a:p>
            <a:pPr marL="742950" indent="-742950" algn="l" eaLnBrk="1" hangingPunct="1">
              <a:buFont typeface="Wingdings" panose="05000000000000000000" pitchFamily="2" charset="2"/>
              <a:buChar char="Ø"/>
            </a:pPr>
            <a:r>
              <a:rPr lang="sl-SI" altLang="en-SI">
                <a:solidFill>
                  <a:srgbClr val="898989"/>
                </a:solidFill>
              </a:rPr>
              <a:t>CAPTCHA – zapackane črke, ločevanje med ljudmi in računalniki (implikacija – prave umetne inteligence ni?)</a:t>
            </a:r>
            <a:endParaRPr lang="en-US" altLang="en-SI">
              <a:solidFill>
                <a:srgbClr val="898989"/>
              </a:solidFill>
            </a:endParaRPr>
          </a:p>
          <a:p>
            <a:pPr marL="742950" indent="-742950" algn="l" eaLnBrk="1" hangingPunct="1">
              <a:buFont typeface="Wingdings" panose="05000000000000000000" pitchFamily="2" charset="2"/>
              <a:buChar char="Ø"/>
            </a:pPr>
            <a:r>
              <a:rPr lang="sl-SI" altLang="en-SI">
                <a:solidFill>
                  <a:srgbClr val="898989"/>
                </a:solidFill>
              </a:rPr>
              <a:t>Časovno omejena in z verjetnostjo (Michie)</a:t>
            </a:r>
            <a:endParaRPr lang="en-US" altLang="en-SI">
              <a:solidFill>
                <a:srgbClr val="898989"/>
              </a:solidFill>
            </a:endParaRPr>
          </a:p>
          <a:p>
            <a:pPr marL="742950" indent="-742950" algn="l" eaLnBrk="1" hangingPunct="1"/>
            <a:endParaRPr lang="en-US" altLang="en-SI" sz="36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A6552C7F-9C4E-46DA-82CA-7D0D49C5FC3C}"/>
              </a:ext>
            </a:extLst>
          </p:cNvPr>
          <p:cNvSpPr>
            <a:spLocks noGrp="1" noChangeArrowheads="1"/>
          </p:cNvSpPr>
          <p:nvPr>
            <p:ph type="ctrTitle"/>
          </p:nvPr>
        </p:nvSpPr>
        <p:spPr>
          <a:xfrm>
            <a:off x="928688" y="214313"/>
            <a:ext cx="7262812" cy="857250"/>
          </a:xfrm>
        </p:spPr>
        <p:txBody>
          <a:bodyPr/>
          <a:lstStyle/>
          <a:p>
            <a:pPr eaLnBrk="1" hangingPunct="1"/>
            <a:r>
              <a:rPr lang="sl-SI" altLang="en-SI"/>
              <a:t>SEARLOV CHINESE ROOM </a:t>
            </a:r>
            <a:endParaRPr lang="en-US" altLang="en-SI"/>
          </a:p>
        </p:txBody>
      </p:sp>
      <p:sp>
        <p:nvSpPr>
          <p:cNvPr id="63490" name="Rectangle 2">
            <a:extLst>
              <a:ext uri="{FF2B5EF4-FFF2-40B4-BE49-F238E27FC236}">
                <a16:creationId xmlns:a16="http://schemas.microsoft.com/office/drawing/2014/main" id="{8E0E615E-41E1-4026-893E-36B9AB12F514}"/>
              </a:ext>
            </a:extLst>
          </p:cNvPr>
          <p:cNvSpPr>
            <a:spLocks noGrp="1" noChangeArrowheads="1"/>
          </p:cNvSpPr>
          <p:nvPr>
            <p:ph type="subTitle" idx="1"/>
          </p:nvPr>
        </p:nvSpPr>
        <p:spPr>
          <a:xfrm>
            <a:off x="500063" y="1071563"/>
            <a:ext cx="8286750" cy="5634037"/>
          </a:xfrm>
        </p:spPr>
        <p:txBody>
          <a:bodyPr/>
          <a:lstStyle/>
          <a:p>
            <a:pPr algn="l">
              <a:lnSpc>
                <a:spcPct val="80000"/>
              </a:lnSpc>
            </a:pPr>
            <a:r>
              <a:rPr lang="en-US" altLang="en-SI" sz="2500">
                <a:solidFill>
                  <a:srgbClr val="898989"/>
                </a:solidFill>
                <a:hlinkClick r:id="rId2" action="ppaction://hlinkfile" tooltip="John Searle"/>
              </a:rPr>
              <a:t>John Searle</a:t>
            </a:r>
            <a:r>
              <a:rPr lang="en-US" altLang="en-SI" sz="2500">
                <a:solidFill>
                  <a:srgbClr val="898989"/>
                </a:solidFill>
              </a:rPr>
              <a:t>'s 1980 paper proposed an argument against the Turing Test known as the "</a:t>
            </a:r>
            <a:r>
              <a:rPr lang="en-US" altLang="en-SI" sz="2500">
                <a:solidFill>
                  <a:srgbClr val="898989"/>
                </a:solidFill>
                <a:hlinkClick r:id="rId3" action="ppaction://hlinkfile" tooltip="Chinese room"/>
              </a:rPr>
              <a:t>Chinese room</a:t>
            </a:r>
            <a:r>
              <a:rPr lang="en-US" altLang="en-SI" sz="2500">
                <a:solidFill>
                  <a:srgbClr val="898989"/>
                </a:solidFill>
              </a:rPr>
              <a:t>" thought experiment. </a:t>
            </a:r>
            <a:r>
              <a:rPr lang="sl-SI" altLang="en-SI" sz="2500">
                <a:solidFill>
                  <a:srgbClr val="898989"/>
                </a:solidFill>
              </a:rPr>
              <a:t>Searle in a room </a:t>
            </a:r>
            <a:r>
              <a:rPr lang="en-US" altLang="en-SI" sz="2500">
                <a:solidFill>
                  <a:srgbClr val="898989"/>
                </a:solidFill>
              </a:rPr>
              <a:t>takes </a:t>
            </a:r>
            <a:r>
              <a:rPr lang="en-US" altLang="en-SI" sz="2500">
                <a:solidFill>
                  <a:srgbClr val="898989"/>
                </a:solidFill>
                <a:hlinkClick r:id="rId4" action="ppaction://hlinkfile" tooltip="Chinese character"/>
              </a:rPr>
              <a:t>Chinese characters</a:t>
            </a:r>
            <a:r>
              <a:rPr lang="en-US" altLang="en-SI" sz="2500">
                <a:solidFill>
                  <a:srgbClr val="898989"/>
                </a:solidFill>
              </a:rPr>
              <a:t> as input and, by following the instructions of a </a:t>
            </a:r>
            <a:r>
              <a:rPr lang="sl-SI" altLang="en-SI" sz="2500">
                <a:solidFill>
                  <a:srgbClr val="898989"/>
                </a:solidFill>
              </a:rPr>
              <a:t>book or a program</a:t>
            </a:r>
            <a:r>
              <a:rPr lang="en-US" altLang="en-SI" sz="2500">
                <a:solidFill>
                  <a:srgbClr val="898989"/>
                </a:solidFill>
              </a:rPr>
              <a:t>, produces other Chinese characters, which it presents as output. Suppose, says Searle, that this computer performs its task so convincingly that it comfortably passes the </a:t>
            </a:r>
            <a:r>
              <a:rPr lang="en-US" altLang="en-SI" sz="2500">
                <a:solidFill>
                  <a:srgbClr val="898989"/>
                </a:solidFill>
                <a:hlinkClick r:id="rId5" action="ppaction://hlinkfile" tooltip="Turing test"/>
              </a:rPr>
              <a:t>Turing test</a:t>
            </a:r>
            <a:r>
              <a:rPr lang="sl-SI" altLang="en-SI" sz="2500">
                <a:solidFill>
                  <a:srgbClr val="898989"/>
                </a:solidFill>
              </a:rPr>
              <a:t>, yet there is no understanding in a room.</a:t>
            </a:r>
          </a:p>
          <a:p>
            <a:pPr algn="l">
              <a:lnSpc>
                <a:spcPct val="80000"/>
              </a:lnSpc>
            </a:pPr>
            <a:r>
              <a:rPr lang="en-US" altLang="en-SI" sz="2500">
                <a:solidFill>
                  <a:srgbClr val="898989"/>
                </a:solidFill>
              </a:rPr>
              <a:t>Searle argued that software (such as ELIZA) could pass the Turing Test simply by manipulating symbols of which they had no understanding. Without understanding, they could not be described as "thinking" in the same sense people do. Therefore—Searle concludes—the Turing Test cannot prove that a machine can think, contrary to Turing's original proposal.</a:t>
            </a:r>
            <a:br>
              <a:rPr lang="sl-SI" altLang="en-SI" sz="2500">
                <a:solidFill>
                  <a:srgbClr val="898989"/>
                </a:solidFill>
              </a:rPr>
            </a:br>
            <a:r>
              <a:rPr lang="sl-SI" altLang="en-SI" sz="2500">
                <a:solidFill>
                  <a:srgbClr val="898989"/>
                </a:solidFill>
              </a:rPr>
              <a:t>Komentar: Brez razumevanja ne moreš res kvalitetno prevajati.</a:t>
            </a:r>
            <a:endParaRPr lang="en-US" altLang="en-SI" sz="2500">
              <a:solidFill>
                <a:srgbClr val="898989"/>
              </a:solidFill>
            </a:endParaRPr>
          </a:p>
          <a:p>
            <a:pPr algn="l" eaLnBrk="1" hangingPunct="1">
              <a:lnSpc>
                <a:spcPct val="80000"/>
              </a:lnSpc>
            </a:pPr>
            <a:endParaRPr lang="en-US" altLang="en-SI" sz="28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EACAAF5-2D28-4195-AECD-C052EA5084A0}"/>
              </a:ext>
            </a:extLst>
          </p:cNvPr>
          <p:cNvSpPr>
            <a:spLocks noGrp="1" noChangeArrowheads="1"/>
          </p:cNvSpPr>
          <p:nvPr>
            <p:ph type="title"/>
          </p:nvPr>
        </p:nvSpPr>
        <p:spPr>
          <a:xfrm>
            <a:off x="390525" y="381000"/>
            <a:ext cx="8421688" cy="838200"/>
          </a:xfrm>
        </p:spPr>
        <p:txBody>
          <a:bodyPr/>
          <a:lstStyle/>
          <a:p>
            <a:r>
              <a:rPr lang="en-US" altLang="en-SI"/>
              <a:t>        </a:t>
            </a:r>
            <a:r>
              <a:rPr lang="sl-SI" altLang="en-SI"/>
              <a:t>    </a:t>
            </a:r>
            <a:r>
              <a:rPr lang="sl-SI" altLang="en-SI">
                <a:solidFill>
                  <a:schemeClr val="bg2"/>
                </a:solidFill>
              </a:rPr>
              <a:t>Searlova Kitajska soba</a:t>
            </a:r>
            <a:r>
              <a:rPr lang="en-US" altLang="en-SI">
                <a:solidFill>
                  <a:schemeClr val="bg2"/>
                </a:solidFill>
              </a:rPr>
              <a:t> 		  </a:t>
            </a:r>
            <a:endParaRPr lang="en-GB" altLang="en-SI">
              <a:solidFill>
                <a:schemeClr val="bg2"/>
              </a:solidFill>
            </a:endParaRPr>
          </a:p>
        </p:txBody>
      </p:sp>
      <p:pic>
        <p:nvPicPr>
          <p:cNvPr id="31747" name="Picture 4" descr="searle">
            <a:extLst>
              <a:ext uri="{FF2B5EF4-FFF2-40B4-BE49-F238E27FC236}">
                <a16:creationId xmlns:a16="http://schemas.microsoft.com/office/drawing/2014/main" id="{EA2AC946-323E-4837-B8F4-9C579B995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89138"/>
            <a:ext cx="68357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15E0A64D-6657-4E84-A703-104BC9E775B3}"/>
              </a:ext>
            </a:extLst>
          </p:cNvPr>
          <p:cNvSpPr>
            <a:spLocks noGrp="1" noChangeArrowheads="1"/>
          </p:cNvSpPr>
          <p:nvPr>
            <p:ph type="ctrTitle"/>
          </p:nvPr>
        </p:nvSpPr>
        <p:spPr>
          <a:xfrm>
            <a:off x="928688" y="214313"/>
            <a:ext cx="7262812" cy="857250"/>
          </a:xfrm>
        </p:spPr>
        <p:txBody>
          <a:bodyPr/>
          <a:lstStyle/>
          <a:p>
            <a:pPr eaLnBrk="1" hangingPunct="1"/>
            <a:r>
              <a:rPr lang="sl-SI" altLang="en-SI"/>
              <a:t>Wikipedia</a:t>
            </a:r>
            <a:endParaRPr lang="en-US" altLang="en-SI"/>
          </a:p>
        </p:txBody>
      </p:sp>
      <p:sp>
        <p:nvSpPr>
          <p:cNvPr id="63490" name="Rectangle 2">
            <a:extLst>
              <a:ext uri="{FF2B5EF4-FFF2-40B4-BE49-F238E27FC236}">
                <a16:creationId xmlns:a16="http://schemas.microsoft.com/office/drawing/2014/main" id="{1A56ACCC-ABD0-488C-B7E2-8D0986C7DF02}"/>
              </a:ext>
            </a:extLst>
          </p:cNvPr>
          <p:cNvSpPr>
            <a:spLocks noGrp="1" noChangeArrowheads="1"/>
          </p:cNvSpPr>
          <p:nvPr>
            <p:ph type="subTitle" idx="1"/>
          </p:nvPr>
        </p:nvSpPr>
        <p:spPr>
          <a:xfrm>
            <a:off x="0" y="1214438"/>
            <a:ext cx="8715375" cy="5491162"/>
          </a:xfrm>
        </p:spPr>
        <p:txBody>
          <a:bodyPr>
            <a:normAutofit/>
          </a:bodyPr>
          <a:lstStyle/>
          <a:p>
            <a:pPr marL="742950" indent="-742950" algn="l" eaLnBrk="1" hangingPunct="1">
              <a:buFont typeface="Wingdings" pitchFamily="2" charset="2"/>
              <a:buChar char="Ø"/>
              <a:defRPr/>
            </a:pPr>
            <a:r>
              <a:rPr lang="en-GB" sz="2800" b="1" dirty="0"/>
              <a:t>Cognitive science</a:t>
            </a:r>
            <a:r>
              <a:rPr lang="en-GB" sz="2800" dirty="0"/>
              <a:t> is the interdisciplinary scientific study of the </a:t>
            </a:r>
            <a:r>
              <a:rPr lang="en-GB" sz="2800" b="1" dirty="0"/>
              <a:t>mind </a:t>
            </a:r>
            <a:r>
              <a:rPr lang="en-GB" sz="2800" dirty="0"/>
              <a:t>and its processes.</a:t>
            </a:r>
            <a:r>
              <a:rPr lang="en-GB" sz="2800" baseline="30000" dirty="0">
                <a:hlinkClick r:id="rId2"/>
              </a:rPr>
              <a:t>[1]</a:t>
            </a:r>
            <a:r>
              <a:rPr lang="en-GB" sz="2800" dirty="0"/>
              <a:t> It examines what </a:t>
            </a:r>
            <a:r>
              <a:rPr lang="en-GB" sz="2800" dirty="0">
                <a:hlinkClick r:id="rId3" tooltip="Cognition"/>
              </a:rPr>
              <a:t>cognition</a:t>
            </a:r>
            <a:r>
              <a:rPr lang="en-GB" sz="2800" dirty="0"/>
              <a:t> is, what it does and how it works. It includes research on intelligence and </a:t>
            </a:r>
            <a:r>
              <a:rPr lang="en-GB" sz="2800" dirty="0" err="1"/>
              <a:t>behavior</a:t>
            </a:r>
            <a:r>
              <a:rPr lang="en-GB" sz="2800" dirty="0"/>
              <a:t>, especially focusing on how information is represented, processed, and transformed (in faculties such as </a:t>
            </a:r>
            <a:r>
              <a:rPr lang="en-GB" sz="2800" dirty="0">
                <a:hlinkClick r:id="rId4" tooltip="Perception"/>
              </a:rPr>
              <a:t>perception</a:t>
            </a:r>
            <a:r>
              <a:rPr lang="en-GB" sz="2800" dirty="0"/>
              <a:t>, </a:t>
            </a:r>
            <a:r>
              <a:rPr lang="en-GB" sz="2800" dirty="0">
                <a:hlinkClick r:id="rId5" tooltip="Language"/>
              </a:rPr>
              <a:t>language</a:t>
            </a:r>
            <a:r>
              <a:rPr lang="en-GB" sz="2800" dirty="0"/>
              <a:t>, </a:t>
            </a:r>
            <a:r>
              <a:rPr lang="en-GB" sz="2800" dirty="0">
                <a:hlinkClick r:id="rId6" tooltip="Memory"/>
              </a:rPr>
              <a:t>memory</a:t>
            </a:r>
            <a:r>
              <a:rPr lang="en-GB" sz="2800" dirty="0"/>
              <a:t>, </a:t>
            </a:r>
            <a:r>
              <a:rPr lang="en-GB" sz="2800" dirty="0">
                <a:hlinkClick r:id="rId7" tooltip="Reasoning"/>
              </a:rPr>
              <a:t>reasoning</a:t>
            </a:r>
            <a:r>
              <a:rPr lang="en-GB" sz="2800" dirty="0"/>
              <a:t>, and </a:t>
            </a:r>
            <a:r>
              <a:rPr lang="en-GB" sz="2800" dirty="0">
                <a:hlinkClick r:id="rId8" tooltip="Emotion"/>
              </a:rPr>
              <a:t>emotion</a:t>
            </a:r>
            <a:r>
              <a:rPr lang="en-GB" sz="2800" dirty="0"/>
              <a:t>) within nervous systems (human or other animal) and machines (e.g. computers).</a:t>
            </a:r>
            <a:endParaRPr lang="sl-SI" sz="3600" b="1" dirty="0">
              <a:solidFill>
                <a:srgbClr val="898989"/>
              </a:solidFill>
            </a:endParaRPr>
          </a:p>
          <a:p>
            <a:pPr marL="742950" indent="-742950" eaLnBrk="1" hangingPunct="1">
              <a:buFont typeface="Wingdings" pitchFamily="2" charset="2"/>
              <a:buChar char="Ø"/>
              <a:defRPr/>
            </a:pPr>
            <a:endParaRPr lang="en-US" sz="3600" dirty="0">
              <a:solidFill>
                <a:srgbClr val="898989"/>
              </a:solidFill>
            </a:endParaRPr>
          </a:p>
          <a:p>
            <a:pPr marL="742950" indent="-742950" eaLnBrk="1" hangingPunct="1">
              <a:buFont typeface="Wingdings" pitchFamily="2" charset="2"/>
              <a:buChar char="Ø"/>
              <a:defRPr/>
            </a:pPr>
            <a:endParaRPr lang="en-US" dirty="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8D43DD3D-5F38-45BB-92D9-7A267F5485DF}"/>
              </a:ext>
            </a:extLst>
          </p:cNvPr>
          <p:cNvSpPr>
            <a:spLocks noGrp="1" noChangeArrowheads="1"/>
          </p:cNvSpPr>
          <p:nvPr>
            <p:ph type="ctrTitle"/>
          </p:nvPr>
        </p:nvSpPr>
        <p:spPr>
          <a:xfrm>
            <a:off x="928688" y="214313"/>
            <a:ext cx="7262812" cy="857250"/>
          </a:xfrm>
        </p:spPr>
        <p:txBody>
          <a:bodyPr/>
          <a:lstStyle/>
          <a:p>
            <a:pPr eaLnBrk="1" hangingPunct="1"/>
            <a:r>
              <a:rPr lang="sl-SI" altLang="en-SI"/>
              <a:t>TURING TEST</a:t>
            </a:r>
            <a:r>
              <a:rPr lang="en-US" altLang="en-SI"/>
              <a:t> – </a:t>
            </a:r>
            <a:r>
              <a:rPr lang="sl-SI" altLang="en-SI"/>
              <a:t>ANALYZIS </a:t>
            </a:r>
            <a:endParaRPr lang="en-US" altLang="en-SI"/>
          </a:p>
        </p:txBody>
      </p:sp>
      <p:sp>
        <p:nvSpPr>
          <p:cNvPr id="63490" name="Rectangle 2">
            <a:extLst>
              <a:ext uri="{FF2B5EF4-FFF2-40B4-BE49-F238E27FC236}">
                <a16:creationId xmlns:a16="http://schemas.microsoft.com/office/drawing/2014/main" id="{4D10A873-7C72-4A47-8C3C-75E3BEB7C8B2}"/>
              </a:ext>
            </a:extLst>
          </p:cNvPr>
          <p:cNvSpPr>
            <a:spLocks noGrp="1" noChangeArrowheads="1"/>
          </p:cNvSpPr>
          <p:nvPr>
            <p:ph type="subTitle" idx="1"/>
          </p:nvPr>
        </p:nvSpPr>
        <p:spPr>
          <a:xfrm>
            <a:off x="0" y="1214438"/>
            <a:ext cx="8715375" cy="5491162"/>
          </a:xfrm>
        </p:spPr>
        <p:txBody>
          <a:bodyPr/>
          <a:lstStyle/>
          <a:p>
            <a:pPr marL="742950" indent="-742950" algn="l" eaLnBrk="1" hangingPunct="1">
              <a:lnSpc>
                <a:spcPct val="80000"/>
              </a:lnSpc>
              <a:buFont typeface="Wingdings" panose="05000000000000000000" pitchFamily="2" charset="2"/>
              <a:buChar char="Ø"/>
            </a:pPr>
            <a:r>
              <a:rPr lang="sl-SI" altLang="en-SI" sz="3000">
                <a:solidFill>
                  <a:srgbClr val="898989"/>
                </a:solidFill>
              </a:rPr>
              <a:t>Imitacija človeka, samo pogovor (tipkanje), ne prepozna druge vrste inteligence</a:t>
            </a:r>
          </a:p>
          <a:p>
            <a:pPr marL="742950" indent="-742950" algn="l" eaLnBrk="1" hangingPunct="1">
              <a:lnSpc>
                <a:spcPct val="80000"/>
              </a:lnSpc>
              <a:buFont typeface="Wingdings" panose="05000000000000000000" pitchFamily="2" charset="2"/>
              <a:buChar char="Ø"/>
            </a:pPr>
            <a:r>
              <a:rPr lang="sl-SI" altLang="en-SI" sz="3000">
                <a:solidFill>
                  <a:srgbClr val="898989"/>
                </a:solidFill>
              </a:rPr>
              <a:t>Človek je včasih neinteligenten, računalnik pa “preveč hiter..”</a:t>
            </a:r>
          </a:p>
          <a:p>
            <a:pPr marL="742950" indent="-742950" algn="l" eaLnBrk="1" hangingPunct="1">
              <a:lnSpc>
                <a:spcPct val="80000"/>
              </a:lnSpc>
              <a:buFont typeface="Wingdings" panose="05000000000000000000" pitchFamily="2" charset="2"/>
              <a:buChar char="Ø"/>
            </a:pPr>
            <a:r>
              <a:rPr lang="sl-SI" altLang="en-SI" sz="3000">
                <a:solidFill>
                  <a:srgbClr val="898989"/>
                </a:solidFill>
              </a:rPr>
              <a:t>Look-up table (nemogoče teoretično in praktično)</a:t>
            </a:r>
          </a:p>
          <a:p>
            <a:pPr marL="742950" indent="-742950" algn="l" eaLnBrk="1" hangingPunct="1">
              <a:lnSpc>
                <a:spcPct val="80000"/>
              </a:lnSpc>
              <a:buFont typeface="Wingdings" panose="05000000000000000000" pitchFamily="2" charset="2"/>
              <a:buChar char="Ø"/>
            </a:pPr>
            <a:r>
              <a:rPr lang="sl-SI" altLang="en-SI" sz="3000">
                <a:solidFill>
                  <a:srgbClr val="898989"/>
                </a:solidFill>
              </a:rPr>
              <a:t>AI mainstream not dealing with TT</a:t>
            </a:r>
          </a:p>
          <a:p>
            <a:pPr marL="742950" indent="-742950" algn="l" eaLnBrk="1" hangingPunct="1">
              <a:lnSpc>
                <a:spcPct val="80000"/>
              </a:lnSpc>
              <a:buFont typeface="Wingdings" panose="05000000000000000000" pitchFamily="2" charset="2"/>
              <a:buChar char="Ø"/>
            </a:pPr>
            <a:r>
              <a:rPr lang="sl-SI" altLang="en-SI" sz="3000">
                <a:solidFill>
                  <a:srgbClr val="898989"/>
                </a:solidFill>
              </a:rPr>
              <a:t>Originalni namen Turinga (računalniki bodo slej ko prej kot ljudje) je bil postaviti jasen test, kdaj bo ta meja dosežene</a:t>
            </a:r>
          </a:p>
          <a:p>
            <a:pPr marL="742950" indent="-742950" algn="l" eaLnBrk="1" hangingPunct="1">
              <a:lnSpc>
                <a:spcPct val="80000"/>
              </a:lnSpc>
              <a:buFont typeface="Wingdings" panose="05000000000000000000" pitchFamily="2" charset="2"/>
              <a:buChar char="Ø"/>
            </a:pPr>
            <a:r>
              <a:rPr lang="sl-SI" altLang="en-SI" sz="3000">
                <a:solidFill>
                  <a:srgbClr val="898989"/>
                </a:solidFill>
              </a:rPr>
              <a:t>Praksa: Ljudje prepoznamo inteligenco tudi v živalih brez imitacijske igre </a:t>
            </a:r>
          </a:p>
          <a:p>
            <a:pPr marL="742950" indent="-742950" algn="l" eaLnBrk="1" hangingPunct="1">
              <a:lnSpc>
                <a:spcPct val="80000"/>
              </a:lnSpc>
              <a:buFont typeface="Wingdings" panose="05000000000000000000" pitchFamily="2" charset="2"/>
              <a:buChar char="Ø"/>
            </a:pPr>
            <a:r>
              <a:rPr lang="sl-SI" altLang="en-SI" sz="3000">
                <a:solidFill>
                  <a:srgbClr val="898989"/>
                </a:solidFill>
              </a:rPr>
              <a:t>Vsak poznavalec razkrinka računalnik v enem ali dveh stavkih (pomena v računalnikih ni)</a:t>
            </a:r>
            <a:endParaRPr lang="en-US" altLang="en-SI" sz="3000">
              <a:solidFill>
                <a:srgbClr val="898989"/>
              </a:solidFill>
            </a:endParaRPr>
          </a:p>
          <a:p>
            <a:pPr marL="742950" indent="-742950" algn="l" eaLnBrk="1" hangingPunct="1">
              <a:lnSpc>
                <a:spcPct val="80000"/>
              </a:lnSpc>
            </a:pPr>
            <a:endParaRPr lang="en-US" altLang="en-SI" sz="33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092A9513-B7C7-4F08-9DC0-E7F0BFBA3D52}"/>
              </a:ext>
            </a:extLst>
          </p:cNvPr>
          <p:cNvSpPr>
            <a:spLocks noGrp="1" noChangeArrowheads="1"/>
          </p:cNvSpPr>
          <p:nvPr>
            <p:ph type="ctrTitle"/>
          </p:nvPr>
        </p:nvSpPr>
        <p:spPr>
          <a:xfrm>
            <a:off x="928688" y="214313"/>
            <a:ext cx="7262812" cy="857250"/>
          </a:xfrm>
        </p:spPr>
        <p:txBody>
          <a:bodyPr/>
          <a:lstStyle/>
          <a:p>
            <a:pPr eaLnBrk="1" hangingPunct="1"/>
            <a:r>
              <a:rPr lang="sl-SI" altLang="en-SI"/>
              <a:t>HISTORY</a:t>
            </a:r>
            <a:endParaRPr lang="en-US" altLang="en-SI"/>
          </a:p>
        </p:txBody>
      </p:sp>
      <p:sp>
        <p:nvSpPr>
          <p:cNvPr id="63490" name="Rectangle 2">
            <a:extLst>
              <a:ext uri="{FF2B5EF4-FFF2-40B4-BE49-F238E27FC236}">
                <a16:creationId xmlns:a16="http://schemas.microsoft.com/office/drawing/2014/main" id="{F5E51B3D-227A-4335-973C-5C5861DE1953}"/>
              </a:ext>
            </a:extLst>
          </p:cNvPr>
          <p:cNvSpPr>
            <a:spLocks noGrp="1" noChangeArrowheads="1"/>
          </p:cNvSpPr>
          <p:nvPr>
            <p:ph type="subTitle" idx="1"/>
          </p:nvPr>
        </p:nvSpPr>
        <p:spPr>
          <a:xfrm>
            <a:off x="0" y="1214438"/>
            <a:ext cx="8715375" cy="5491162"/>
          </a:xfrm>
        </p:spPr>
        <p:txBody>
          <a:bodyPr/>
          <a:lstStyle/>
          <a:p>
            <a:pPr marL="742950" indent="-742950" algn="l" eaLnBrk="1" hangingPunct="1">
              <a:buFont typeface="Wingdings" panose="05000000000000000000" pitchFamily="2" charset="2"/>
              <a:buChar char="Ø"/>
            </a:pPr>
            <a:r>
              <a:rPr lang="en-US" altLang="en-SI" sz="3600">
                <a:solidFill>
                  <a:srgbClr val="898989"/>
                </a:solidFill>
              </a:rPr>
              <a:t> Plato </a:t>
            </a:r>
            <a:r>
              <a:rPr lang="sl-SI" altLang="en-SI" sz="3600">
                <a:solidFill>
                  <a:srgbClr val="898989"/>
                </a:solidFill>
              </a:rPr>
              <a:t>and</a:t>
            </a:r>
            <a:r>
              <a:rPr lang="en-US" altLang="en-SI" sz="3600">
                <a:solidFill>
                  <a:srgbClr val="898989"/>
                </a:solidFill>
              </a:rPr>
              <a:t> Aristotel</a:t>
            </a:r>
          </a:p>
          <a:p>
            <a:pPr marL="742950" indent="-742950" algn="l" eaLnBrk="1" hangingPunct="1">
              <a:buFont typeface="Wingdings" panose="05000000000000000000" pitchFamily="2" charset="2"/>
              <a:buChar char="Ø"/>
            </a:pPr>
            <a:r>
              <a:rPr lang="en-US" altLang="en-SI" sz="3600">
                <a:solidFill>
                  <a:srgbClr val="898989"/>
                </a:solidFill>
              </a:rPr>
              <a:t>Decates – dualizem (10 versions)           the brain vs </a:t>
            </a:r>
            <a:r>
              <a:rPr lang="en-US" altLang="en-SI" sz="3600" i="1">
                <a:solidFill>
                  <a:srgbClr val="898989"/>
                </a:solidFill>
              </a:rPr>
              <a:t>mind</a:t>
            </a:r>
            <a:r>
              <a:rPr lang="en-US" altLang="en-SI" sz="3600">
                <a:solidFill>
                  <a:srgbClr val="898989"/>
                </a:solidFill>
              </a:rPr>
              <a:t> with consciousness and self-awareness; hardware vs software       / scientific? </a:t>
            </a:r>
          </a:p>
          <a:p>
            <a:pPr marL="742950" indent="-742950" algn="l" eaLnBrk="1" hangingPunct="1">
              <a:buFont typeface="Wingdings" panose="05000000000000000000" pitchFamily="2" charset="2"/>
              <a:buChar char="Ø"/>
            </a:pPr>
            <a:r>
              <a:rPr lang="en-US" altLang="en-SI" sz="3600">
                <a:solidFill>
                  <a:srgbClr val="898989"/>
                </a:solidFill>
              </a:rPr>
              <a:t>differs from </a:t>
            </a:r>
            <a:r>
              <a:rPr lang="en-US" altLang="en-SI" sz="3600">
                <a:solidFill>
                  <a:srgbClr val="898989"/>
                </a:solidFill>
                <a:hlinkClick r:id="rId2" action="ppaction://hlinkfile" tooltip="Cognitive psychology"/>
              </a:rPr>
              <a:t>cognitive psychology</a:t>
            </a:r>
            <a:r>
              <a:rPr lang="en-US" altLang="en-SI" sz="3600">
                <a:solidFill>
                  <a:srgbClr val="898989"/>
                </a:solidFill>
              </a:rPr>
              <a:t> in that </a:t>
            </a:r>
            <a:r>
              <a:rPr lang="en-US" altLang="en-SI" sz="3600">
                <a:solidFill>
                  <a:srgbClr val="898989"/>
                </a:solidFill>
                <a:hlinkClick r:id="rId3" action="ppaction://hlinkfile" tooltip="Algorithms"/>
              </a:rPr>
              <a:t>algorithms</a:t>
            </a:r>
            <a:r>
              <a:rPr lang="en-US" altLang="en-SI" sz="3600">
                <a:solidFill>
                  <a:srgbClr val="898989"/>
                </a:solidFill>
              </a:rPr>
              <a:t> that are intended to simulate human behavior are implemented or implementable on a computer</a:t>
            </a:r>
          </a:p>
          <a:p>
            <a:pPr marL="742950" indent="-742950" eaLnBrk="1" hangingPunct="1">
              <a:buFont typeface="Wingdings" panose="05000000000000000000" pitchFamily="2" charset="2"/>
              <a:buChar char="Ø"/>
            </a:pPr>
            <a:endParaRPr lang="en-US" altLang="en-SI">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A9660D96-E4D6-4FF0-8B5A-A7241E85413E}"/>
              </a:ext>
            </a:extLst>
          </p:cNvPr>
          <p:cNvSpPr>
            <a:spLocks noGrp="1" noChangeArrowheads="1"/>
          </p:cNvSpPr>
          <p:nvPr>
            <p:ph type="ctrTitle"/>
          </p:nvPr>
        </p:nvSpPr>
        <p:spPr>
          <a:xfrm>
            <a:off x="928688" y="214313"/>
            <a:ext cx="7262812" cy="857250"/>
          </a:xfrm>
        </p:spPr>
        <p:txBody>
          <a:bodyPr/>
          <a:lstStyle/>
          <a:p>
            <a:pPr eaLnBrk="1" hangingPunct="1"/>
            <a:r>
              <a:rPr lang="sl-SI" altLang="en-SI"/>
              <a:t>HISTORY - MINSKY</a:t>
            </a:r>
            <a:endParaRPr lang="en-US" altLang="en-SI"/>
          </a:p>
        </p:txBody>
      </p:sp>
      <p:sp>
        <p:nvSpPr>
          <p:cNvPr id="63490" name="Rectangle 2">
            <a:extLst>
              <a:ext uri="{FF2B5EF4-FFF2-40B4-BE49-F238E27FC236}">
                <a16:creationId xmlns:a16="http://schemas.microsoft.com/office/drawing/2014/main" id="{0D0BF389-B902-4BFD-9EC2-7A69BA495104}"/>
              </a:ext>
            </a:extLst>
          </p:cNvPr>
          <p:cNvSpPr>
            <a:spLocks noGrp="1" noChangeArrowheads="1"/>
          </p:cNvSpPr>
          <p:nvPr>
            <p:ph type="subTitle" idx="1"/>
          </p:nvPr>
        </p:nvSpPr>
        <p:spPr>
          <a:xfrm>
            <a:off x="428625" y="1214438"/>
            <a:ext cx="8286750" cy="5214937"/>
          </a:xfrm>
        </p:spPr>
        <p:txBody>
          <a:bodyPr/>
          <a:lstStyle/>
          <a:p>
            <a:pPr algn="l" eaLnBrk="1" hangingPunct="1"/>
            <a:r>
              <a:rPr lang="en-US" altLang="en-SI" sz="2000">
                <a:solidFill>
                  <a:srgbClr val="898989"/>
                </a:solidFill>
              </a:rPr>
              <a:t> Marvin Minsky (1927), </a:t>
            </a:r>
            <a:r>
              <a:rPr lang="sl-SI" altLang="en-SI" sz="2000">
                <a:solidFill>
                  <a:srgbClr val="898989"/>
                </a:solidFill>
              </a:rPr>
              <a:t>cofounded</a:t>
            </a:r>
            <a:r>
              <a:rPr lang="en-US" altLang="en-SI" sz="2000">
                <a:solidFill>
                  <a:srgbClr val="898989"/>
                </a:solidFill>
              </a:rPr>
              <a:t>  AI MIT,  </a:t>
            </a:r>
            <a:r>
              <a:rPr lang="sl-SI" altLang="en-SI" sz="2000">
                <a:solidFill>
                  <a:srgbClr val="898989"/>
                </a:solidFill>
              </a:rPr>
              <a:t>one of </a:t>
            </a:r>
            <a:r>
              <a:rPr lang="en-US" altLang="en-SI" sz="2000">
                <a:solidFill>
                  <a:srgbClr val="898989"/>
                </a:solidFill>
              </a:rPr>
              <a:t> 6 </a:t>
            </a:r>
            <a:r>
              <a:rPr lang="sl-SI" altLang="en-SI" sz="2000">
                <a:solidFill>
                  <a:srgbClr val="898989"/>
                </a:solidFill>
              </a:rPr>
              <a:t>best known  Ai researchers</a:t>
            </a:r>
            <a:r>
              <a:rPr lang="en-US" altLang="en-SI" sz="2000">
                <a:solidFill>
                  <a:srgbClr val="898989"/>
                </a:solidFill>
              </a:rPr>
              <a:t>, </a:t>
            </a:r>
            <a:r>
              <a:rPr lang="sl-SI" altLang="en-SI" sz="2000">
                <a:solidFill>
                  <a:srgbClr val="898989"/>
                </a:solidFill>
              </a:rPr>
              <a:t> Turing award,</a:t>
            </a:r>
            <a:r>
              <a:rPr lang="en-US" altLang="en-SI" sz="2000">
                <a:solidFill>
                  <a:srgbClr val="898989"/>
                </a:solidFill>
              </a:rPr>
              <a:t> IJCAI</a:t>
            </a:r>
            <a:r>
              <a:rPr lang="sl-SI" altLang="en-SI" sz="2000">
                <a:solidFill>
                  <a:srgbClr val="898989"/>
                </a:solidFill>
              </a:rPr>
              <a:t>, national academy member,</a:t>
            </a:r>
            <a:r>
              <a:rPr lang="en-US" altLang="en-SI" sz="2000">
                <a:solidFill>
                  <a:srgbClr val="898989"/>
                </a:solidFill>
              </a:rPr>
              <a:t> … </a:t>
            </a:r>
            <a:r>
              <a:rPr lang="sl-SI" altLang="en-SI" sz="2000">
                <a:solidFill>
                  <a:srgbClr val="898989"/>
                </a:solidFill>
              </a:rPr>
              <a:t>with</a:t>
            </a:r>
            <a:r>
              <a:rPr lang="en-US" altLang="en-SI" sz="2000">
                <a:solidFill>
                  <a:srgbClr val="898989"/>
                </a:solidFill>
              </a:rPr>
              <a:t> Papert </a:t>
            </a:r>
            <a:r>
              <a:rPr lang="sl-SI" altLang="en-SI" sz="2000">
                <a:solidFill>
                  <a:srgbClr val="898989"/>
                </a:solidFill>
              </a:rPr>
              <a:t>designer of </a:t>
            </a:r>
            <a:r>
              <a:rPr lang="en-US" altLang="en-SI" sz="2000">
                <a:solidFill>
                  <a:srgbClr val="898989"/>
                </a:solidFill>
              </a:rPr>
              <a:t> logo </a:t>
            </a:r>
            <a:r>
              <a:rPr lang="sl-SI" altLang="en-SI" sz="2000">
                <a:solidFill>
                  <a:srgbClr val="898989"/>
                </a:solidFill>
              </a:rPr>
              <a:t>language </a:t>
            </a:r>
            <a:r>
              <a:rPr lang="en-US" altLang="en-SI" sz="2000">
                <a:solidFill>
                  <a:srgbClr val="898989"/>
                </a:solidFill>
              </a:rPr>
              <a:t>…, </a:t>
            </a:r>
            <a:r>
              <a:rPr lang="sl-SI" altLang="en-SI" sz="2000">
                <a:solidFill>
                  <a:srgbClr val="898989"/>
                </a:solidFill>
              </a:rPr>
              <a:t>patents, publications … critic of neural ntworks, Loebner prize … </a:t>
            </a:r>
            <a:br>
              <a:rPr lang="sl-SI" altLang="en-SI" sz="2000">
                <a:solidFill>
                  <a:srgbClr val="898989"/>
                </a:solidFill>
              </a:rPr>
            </a:br>
            <a:r>
              <a:rPr lang="sl-SI" altLang="en-SI" sz="2000">
                <a:solidFill>
                  <a:srgbClr val="898989"/>
                </a:solidFill>
              </a:rPr>
              <a:t>avtor </a:t>
            </a:r>
            <a:r>
              <a:rPr lang="en-US" altLang="en-SI" sz="2000">
                <a:solidFill>
                  <a:srgbClr val="898989"/>
                </a:solidFill>
                <a:hlinkClick r:id="rId3" action="ppaction://hlinkfile" tooltip="The Society of Mind"/>
              </a:rPr>
              <a:t>The Society of Mind</a:t>
            </a:r>
            <a:r>
              <a:rPr lang="en-US" altLang="en-SI" sz="2000">
                <a:solidFill>
                  <a:srgbClr val="898989"/>
                </a:solidFill>
              </a:rPr>
              <a:t> theory</a:t>
            </a:r>
            <a:r>
              <a:rPr lang="sl-SI" altLang="en-SI" sz="2000">
                <a:solidFill>
                  <a:srgbClr val="898989"/>
                </a:solidFill>
              </a:rPr>
              <a:t> (followed by Emotion Machine)</a:t>
            </a:r>
            <a:r>
              <a:rPr lang="en-US" altLang="en-SI" sz="2000">
                <a:solidFill>
                  <a:srgbClr val="898989"/>
                </a:solidFill>
              </a:rPr>
              <a:t>. The theory attempts to explain how what we call intelligence could be a product of the interaction of non-intelligent parts. </a:t>
            </a:r>
            <a:r>
              <a:rPr lang="sl-SI" altLang="en-SI" sz="2000">
                <a:solidFill>
                  <a:srgbClr val="898989"/>
                </a:solidFill>
              </a:rPr>
              <a:t> T</a:t>
            </a:r>
            <a:r>
              <a:rPr lang="en-US" altLang="en-SI" sz="2000">
                <a:solidFill>
                  <a:srgbClr val="898989"/>
                </a:solidFill>
              </a:rPr>
              <a:t>he human mind </a:t>
            </a:r>
            <a:r>
              <a:rPr lang="sl-SI" altLang="en-SI" sz="2000">
                <a:solidFill>
                  <a:srgbClr val="898989"/>
                </a:solidFill>
              </a:rPr>
              <a:t>is </a:t>
            </a:r>
            <a:r>
              <a:rPr lang="en-US" altLang="en-SI" sz="2000">
                <a:solidFill>
                  <a:srgbClr val="898989"/>
                </a:solidFill>
              </a:rPr>
              <a:t>a vast society of individually simple processes known as </a:t>
            </a:r>
            <a:r>
              <a:rPr lang="en-US" altLang="en-SI" sz="2000" i="1">
                <a:solidFill>
                  <a:srgbClr val="898989"/>
                </a:solidFill>
              </a:rPr>
              <a:t>agents</a:t>
            </a:r>
            <a:r>
              <a:rPr lang="en-US" altLang="en-SI" sz="2000">
                <a:solidFill>
                  <a:srgbClr val="898989"/>
                </a:solidFill>
              </a:rPr>
              <a:t>. These processes are the fundamental thinking entities from which minds are built, and together produce the many abilities we attribute to minds. The great power in viewing a mind as a society of agents, as opposed to as the consequence of some basic principle or some simple </a:t>
            </a:r>
            <a:r>
              <a:rPr lang="en-US" altLang="en-SI" sz="2000">
                <a:solidFill>
                  <a:srgbClr val="898989"/>
                </a:solidFill>
                <a:hlinkClick r:id="rId4" action="ppaction://hlinkfile" tooltip="Formal system"/>
              </a:rPr>
              <a:t>formal system</a:t>
            </a:r>
            <a:r>
              <a:rPr lang="en-US" altLang="en-SI" sz="2000">
                <a:solidFill>
                  <a:srgbClr val="898989"/>
                </a:solidFill>
              </a:rPr>
              <a:t>, is that different agents can be based on different types of processes with different purposes, ways of representing knowledge, and methods for producing results.</a:t>
            </a:r>
          </a:p>
          <a:p>
            <a:pPr algn="l" eaLnBrk="1" hangingPunct="1"/>
            <a:r>
              <a:rPr lang="en-US" altLang="en-SI" sz="2000">
                <a:solidFill>
                  <a:srgbClr val="898989"/>
                </a:solidFill>
              </a:rPr>
              <a:t>What magical trick makes us intelligent? The trick is that there is no trick. The </a:t>
            </a:r>
            <a:r>
              <a:rPr lang="en-US" altLang="en-SI" sz="2000" b="1">
                <a:solidFill>
                  <a:srgbClr val="898989"/>
                </a:solidFill>
              </a:rPr>
              <a:t>power of intelligence stems from our vast diversity</a:t>
            </a:r>
            <a:r>
              <a:rPr lang="en-US" altLang="en-SI" sz="2000">
                <a:solidFill>
                  <a:srgbClr val="898989"/>
                </a:solidFill>
              </a:rPr>
              <a:t>, not from any single, perfect principle. – Marvin Minsky, </a:t>
            </a:r>
            <a:r>
              <a:rPr lang="en-US" altLang="en-SI" sz="2000" i="1">
                <a:solidFill>
                  <a:srgbClr val="898989"/>
                </a:solidFill>
              </a:rPr>
              <a:t>The Society of Mind</a:t>
            </a:r>
            <a:r>
              <a:rPr lang="en-US" altLang="en-SI" sz="2000">
                <a:solidFill>
                  <a:srgbClr val="898989"/>
                </a:solidFill>
              </a:rPr>
              <a:t>, p. 308</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7D4FA22C-140D-4869-9967-34CF5034F93E}"/>
              </a:ext>
            </a:extLst>
          </p:cNvPr>
          <p:cNvSpPr>
            <a:spLocks noGrp="1" noChangeArrowheads="1"/>
          </p:cNvSpPr>
          <p:nvPr>
            <p:ph type="ctrTitle"/>
          </p:nvPr>
        </p:nvSpPr>
        <p:spPr>
          <a:xfrm>
            <a:off x="928688" y="214313"/>
            <a:ext cx="7262812" cy="857250"/>
          </a:xfrm>
        </p:spPr>
        <p:txBody>
          <a:bodyPr/>
          <a:lstStyle/>
          <a:p>
            <a:pPr eaLnBrk="1" hangingPunct="1"/>
            <a:r>
              <a:rPr lang="en-US" altLang="en-SI"/>
              <a:t>ZGODOVINA</a:t>
            </a:r>
            <a:r>
              <a:rPr lang="sl-SI" altLang="en-SI"/>
              <a:t> - MINSKY</a:t>
            </a:r>
            <a:endParaRPr lang="en-US" altLang="en-SI"/>
          </a:p>
        </p:txBody>
      </p:sp>
      <p:sp>
        <p:nvSpPr>
          <p:cNvPr id="35843" name="Text Box 7">
            <a:extLst>
              <a:ext uri="{FF2B5EF4-FFF2-40B4-BE49-F238E27FC236}">
                <a16:creationId xmlns:a16="http://schemas.microsoft.com/office/drawing/2014/main" id="{242EB3B7-BF09-4A72-8E5A-C94A96FB8931}"/>
              </a:ext>
            </a:extLst>
          </p:cNvPr>
          <p:cNvSpPr txBox="1">
            <a:spLocks noChangeArrowheads="1"/>
          </p:cNvSpPr>
          <p:nvPr/>
        </p:nvSpPr>
        <p:spPr bwMode="auto">
          <a:xfrm>
            <a:off x="228600" y="214313"/>
            <a:ext cx="8686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lgn="ctr">
              <a:spcBef>
                <a:spcPct val="50000"/>
              </a:spcBef>
            </a:pPr>
            <a:r>
              <a:rPr lang="sl-SI" altLang="en-SI" sz="7200"/>
              <a:t>  </a:t>
            </a:r>
            <a:endParaRPr lang="en-US" altLang="en-SI" sz="7200"/>
          </a:p>
        </p:txBody>
      </p:sp>
      <p:pic>
        <p:nvPicPr>
          <p:cNvPr id="35844" name="Picture 2" descr="D:\Users\Mezi\Pictures\5socOfMind_.jpg">
            <a:extLst>
              <a:ext uri="{FF2B5EF4-FFF2-40B4-BE49-F238E27FC236}">
                <a16:creationId xmlns:a16="http://schemas.microsoft.com/office/drawing/2014/main" id="{C93E39AA-716D-4743-A053-F32363E73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857250"/>
            <a:ext cx="6143625"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23483EE1-31D3-42F1-A621-78414E80DD44}"/>
              </a:ext>
            </a:extLst>
          </p:cNvPr>
          <p:cNvSpPr>
            <a:spLocks noGrp="1" noChangeArrowheads="1"/>
          </p:cNvSpPr>
          <p:nvPr>
            <p:ph type="ctrTitle"/>
          </p:nvPr>
        </p:nvSpPr>
        <p:spPr>
          <a:xfrm>
            <a:off x="928688" y="214313"/>
            <a:ext cx="7262812" cy="857250"/>
          </a:xfrm>
        </p:spPr>
        <p:txBody>
          <a:bodyPr/>
          <a:lstStyle/>
          <a:p>
            <a:pPr eaLnBrk="1" hangingPunct="1"/>
            <a:r>
              <a:rPr lang="sl-SI" altLang="en-SI"/>
              <a:t>HISTORY – Newell, Simon</a:t>
            </a:r>
            <a:endParaRPr lang="en-US" altLang="en-SI"/>
          </a:p>
        </p:txBody>
      </p:sp>
      <p:sp>
        <p:nvSpPr>
          <p:cNvPr id="63490" name="Rectangle 2">
            <a:extLst>
              <a:ext uri="{FF2B5EF4-FFF2-40B4-BE49-F238E27FC236}">
                <a16:creationId xmlns:a16="http://schemas.microsoft.com/office/drawing/2014/main" id="{48297C02-3382-430B-AA7C-A883A44D3837}"/>
              </a:ext>
            </a:extLst>
          </p:cNvPr>
          <p:cNvSpPr>
            <a:spLocks noGrp="1" noChangeArrowheads="1"/>
          </p:cNvSpPr>
          <p:nvPr>
            <p:ph type="subTitle" idx="1"/>
          </p:nvPr>
        </p:nvSpPr>
        <p:spPr>
          <a:xfrm>
            <a:off x="428625" y="1000125"/>
            <a:ext cx="8286750" cy="5429250"/>
          </a:xfrm>
        </p:spPr>
        <p:txBody>
          <a:bodyPr/>
          <a:lstStyle/>
          <a:p>
            <a:pPr algn="l" eaLnBrk="1" hangingPunct="1"/>
            <a:r>
              <a:rPr lang="en-US" altLang="en-SI" sz="2800">
                <a:solidFill>
                  <a:srgbClr val="898989"/>
                </a:solidFill>
              </a:rPr>
              <a:t> </a:t>
            </a:r>
            <a:r>
              <a:rPr lang="sl-SI" altLang="en-SI" sz="2800">
                <a:solidFill>
                  <a:srgbClr val="898989"/>
                </a:solidFill>
              </a:rPr>
              <a:t>Newell (1927)</a:t>
            </a:r>
            <a:r>
              <a:rPr lang="en-US" altLang="en-SI" sz="2800">
                <a:solidFill>
                  <a:srgbClr val="898989"/>
                </a:solidFill>
              </a:rPr>
              <a:t> and Simon</a:t>
            </a:r>
            <a:r>
              <a:rPr lang="sl-SI" altLang="en-SI" sz="2800">
                <a:solidFill>
                  <a:srgbClr val="898989"/>
                </a:solidFill>
              </a:rPr>
              <a:t> (prijatelja, vrsto nagrad, Simonu Nobelova)</a:t>
            </a:r>
            <a:r>
              <a:rPr lang="en-US" altLang="en-SI" sz="2800">
                <a:solidFill>
                  <a:srgbClr val="898989"/>
                </a:solidFill>
              </a:rPr>
              <a:t> founded </a:t>
            </a:r>
            <a:r>
              <a:rPr lang="sl-SI" altLang="en-SI" sz="2800">
                <a:solidFill>
                  <a:srgbClr val="898989"/>
                </a:solidFill>
              </a:rPr>
              <a:t>AI </a:t>
            </a:r>
            <a:r>
              <a:rPr lang="en-US" altLang="en-SI" sz="2800">
                <a:solidFill>
                  <a:srgbClr val="898989"/>
                </a:solidFill>
                <a:hlinkClick r:id="rId3" action="ppaction://hlinkfile" tooltip="Carnegie Mellon University"/>
              </a:rPr>
              <a:t>Carnegie Mellon University</a:t>
            </a:r>
            <a:r>
              <a:rPr lang="en-US" altLang="en-SI" sz="2800">
                <a:solidFill>
                  <a:srgbClr val="898989"/>
                </a:solidFill>
              </a:rPr>
              <a:t> and produced a series of important programs and theoretical insights throughout the late fifties and sixties</a:t>
            </a:r>
            <a:r>
              <a:rPr lang="sl-SI" altLang="en-SI" sz="2800">
                <a:solidFill>
                  <a:srgbClr val="898989"/>
                </a:solidFill>
              </a:rPr>
              <a:t>: </a:t>
            </a:r>
            <a:r>
              <a:rPr lang="en-US" altLang="en-SI" sz="2800">
                <a:solidFill>
                  <a:srgbClr val="898989"/>
                </a:solidFill>
                <a:hlinkClick r:id="rId4" action="ppaction://hlinkfile" tooltip="General Problem Solver"/>
              </a:rPr>
              <a:t>General Problem Solver</a:t>
            </a:r>
            <a:r>
              <a:rPr lang="en-US" altLang="en-SI" sz="2800">
                <a:solidFill>
                  <a:srgbClr val="898989"/>
                </a:solidFill>
              </a:rPr>
              <a:t>, and the </a:t>
            </a:r>
            <a:r>
              <a:rPr lang="en-US" altLang="en-SI" sz="2800">
                <a:solidFill>
                  <a:srgbClr val="898989"/>
                </a:solidFill>
                <a:hlinkClick r:id="rId5" action="ppaction://hlinkfile" tooltip="Physical symbol systems hypothesis"/>
              </a:rPr>
              <a:t>physical symbol systems hypothesis</a:t>
            </a:r>
            <a:r>
              <a:rPr lang="en-US" altLang="en-SI" sz="2800">
                <a:solidFill>
                  <a:srgbClr val="898989"/>
                </a:solidFill>
              </a:rPr>
              <a:t>, the controversial philosophical assertion that all intelligent behavior could be reduced the kind of symbol manipulation that Newell's programs demonstrated.</a:t>
            </a:r>
          </a:p>
          <a:p>
            <a:pPr algn="l" eaLnBrk="1" hangingPunct="1"/>
            <a:r>
              <a:rPr lang="en-US" altLang="en-SI" sz="2800">
                <a:solidFill>
                  <a:srgbClr val="898989"/>
                </a:solidFill>
              </a:rPr>
              <a:t>Newell's work culminated in the development of a </a:t>
            </a:r>
            <a:r>
              <a:rPr lang="en-US" altLang="en-SI" sz="2800">
                <a:solidFill>
                  <a:srgbClr val="898989"/>
                </a:solidFill>
                <a:hlinkClick r:id="rId6" action="ppaction://hlinkfile" tooltip="Cognitive architecture"/>
              </a:rPr>
              <a:t>cognitive architecture</a:t>
            </a:r>
            <a:r>
              <a:rPr lang="en-US" altLang="en-SI" sz="2800">
                <a:solidFill>
                  <a:srgbClr val="898989"/>
                </a:solidFill>
              </a:rPr>
              <a:t> </a:t>
            </a:r>
            <a:r>
              <a:rPr lang="sl-SI" altLang="en-SI" sz="2800">
                <a:solidFill>
                  <a:srgbClr val="898989"/>
                </a:solidFill>
              </a:rPr>
              <a:t>(the mind is a single sysem using unified principles) </a:t>
            </a:r>
            <a:r>
              <a:rPr lang="en-US" altLang="en-SI" sz="2800">
                <a:solidFill>
                  <a:srgbClr val="898989"/>
                </a:solidFill>
              </a:rPr>
              <a:t>known as </a:t>
            </a:r>
            <a:r>
              <a:rPr lang="en-US" altLang="en-SI" sz="2800">
                <a:solidFill>
                  <a:srgbClr val="898989"/>
                </a:solidFill>
                <a:hlinkClick r:id="rId7" action="ppaction://hlinkfile" tooltip="Soar (cognitive architecture)"/>
              </a:rPr>
              <a:t>Soar</a:t>
            </a:r>
            <a:r>
              <a:rPr lang="en-US" altLang="en-SI" sz="2800">
                <a:solidFill>
                  <a:srgbClr val="898989"/>
                </a:solidFill>
              </a:rPr>
              <a:t> and his </a:t>
            </a:r>
            <a:r>
              <a:rPr lang="en-US" altLang="en-SI" sz="2800">
                <a:solidFill>
                  <a:srgbClr val="898989"/>
                </a:solidFill>
                <a:hlinkClick r:id="rId8" action="ppaction://hlinkfile" tooltip="Unified theory of cognition"/>
              </a:rPr>
              <a:t>unified theory of cognition</a:t>
            </a:r>
            <a:r>
              <a:rPr lang="en-US" altLang="en-SI" sz="2800">
                <a:solidFill>
                  <a:srgbClr val="898989"/>
                </a:solidFill>
              </a:rPr>
              <a:t>, published in 1979.</a:t>
            </a:r>
          </a:p>
          <a:p>
            <a:pPr eaLnBrk="1" hangingPunct="1"/>
            <a:br>
              <a:rPr lang="en-US" altLang="en-SI" sz="2000">
                <a:solidFill>
                  <a:srgbClr val="898989"/>
                </a:solidFill>
              </a:rPr>
            </a:br>
            <a:endParaRPr lang="en-US" altLang="en-SI" sz="2000">
              <a:solidFill>
                <a:srgbClr val="898989"/>
              </a:solidFill>
            </a:endParaRPr>
          </a:p>
          <a:p>
            <a:pPr algn="l" eaLnBrk="1" hangingPunct="1"/>
            <a:endParaRPr lang="sl-SI" altLang="en-SI" sz="2000">
              <a:solidFill>
                <a:srgbClr val="898989"/>
              </a:solidFill>
            </a:endParaRPr>
          </a:p>
          <a:p>
            <a:pPr algn="l" eaLnBrk="1" hangingPunct="1"/>
            <a:endParaRPr lang="sl-SI" altLang="en-SI" sz="20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4E60E00B-8393-4828-AA49-775BCE03AE0B}"/>
              </a:ext>
            </a:extLst>
          </p:cNvPr>
          <p:cNvSpPr>
            <a:spLocks noGrp="1" noChangeArrowheads="1"/>
          </p:cNvSpPr>
          <p:nvPr>
            <p:ph type="ctrTitle"/>
          </p:nvPr>
        </p:nvSpPr>
        <p:spPr>
          <a:xfrm>
            <a:off x="928688" y="214313"/>
            <a:ext cx="7262812" cy="857250"/>
          </a:xfrm>
        </p:spPr>
        <p:txBody>
          <a:bodyPr/>
          <a:lstStyle/>
          <a:p>
            <a:pPr eaLnBrk="1" hangingPunct="1"/>
            <a:r>
              <a:rPr lang="sl-SI" altLang="en-SI"/>
              <a:t>HISTORY – Noam Chomsky</a:t>
            </a:r>
            <a:endParaRPr lang="en-US" altLang="en-SI"/>
          </a:p>
        </p:txBody>
      </p:sp>
      <p:sp>
        <p:nvSpPr>
          <p:cNvPr id="63490" name="Rectangle 2">
            <a:extLst>
              <a:ext uri="{FF2B5EF4-FFF2-40B4-BE49-F238E27FC236}">
                <a16:creationId xmlns:a16="http://schemas.microsoft.com/office/drawing/2014/main" id="{118C0F03-AB1D-4409-AF08-0DBE68298E1A}"/>
              </a:ext>
            </a:extLst>
          </p:cNvPr>
          <p:cNvSpPr>
            <a:spLocks noGrp="1" noChangeArrowheads="1"/>
          </p:cNvSpPr>
          <p:nvPr>
            <p:ph type="subTitle" idx="1"/>
          </p:nvPr>
        </p:nvSpPr>
        <p:spPr>
          <a:xfrm>
            <a:off x="0" y="1214438"/>
            <a:ext cx="8715375" cy="5491162"/>
          </a:xfrm>
        </p:spPr>
        <p:txBody>
          <a:bodyPr/>
          <a:lstStyle/>
          <a:p>
            <a:pPr marL="742950" indent="-742950" algn="l" eaLnBrk="1" hangingPunct="1">
              <a:lnSpc>
                <a:spcPct val="80000"/>
              </a:lnSpc>
              <a:buFont typeface="Wingdings" panose="05000000000000000000" pitchFamily="2" charset="2"/>
              <a:buChar char="Ø"/>
            </a:pPr>
            <a:r>
              <a:rPr lang="sl-SI" altLang="en-SI" sz="3100">
                <a:solidFill>
                  <a:srgbClr val="898989"/>
                </a:solidFill>
              </a:rPr>
              <a:t>(1928) Lingvist, kognitivec in politični aktivist, eden najpogosteje citiranih</a:t>
            </a:r>
          </a:p>
          <a:p>
            <a:pPr marL="742950" indent="-742950" algn="l" eaLnBrk="1" hangingPunct="1">
              <a:lnSpc>
                <a:spcPct val="80000"/>
              </a:lnSpc>
              <a:buFont typeface="Wingdings" panose="05000000000000000000" pitchFamily="2" charset="2"/>
              <a:buChar char="Ø"/>
            </a:pPr>
            <a:r>
              <a:rPr lang="en-US" altLang="en-SI" sz="3100">
                <a:solidFill>
                  <a:srgbClr val="898989"/>
                </a:solidFill>
                <a:hlinkClick r:id="rId2" action="ppaction://hlinkfile" tooltip="Generative grammar"/>
              </a:rPr>
              <a:t>generative grammar</a:t>
            </a:r>
            <a:r>
              <a:rPr lang="en-US" altLang="en-SI" sz="3100">
                <a:solidFill>
                  <a:srgbClr val="898989"/>
                </a:solidFill>
              </a:rPr>
              <a:t>, studies grammar as a body of knowledge</a:t>
            </a:r>
            <a:r>
              <a:rPr lang="sl-SI" altLang="en-SI" sz="3100">
                <a:solidFill>
                  <a:srgbClr val="898989"/>
                </a:solidFill>
              </a:rPr>
              <a:t>, </a:t>
            </a:r>
            <a:r>
              <a:rPr lang="en-US" altLang="en-SI" sz="3100">
                <a:solidFill>
                  <a:srgbClr val="898989"/>
                </a:solidFill>
              </a:rPr>
              <a:t>much of this knowledge is innate, implying that children need only learn certain parochial features of their native languages</a:t>
            </a:r>
            <a:r>
              <a:rPr lang="sl-SI" altLang="en-SI" sz="3100">
                <a:solidFill>
                  <a:srgbClr val="898989"/>
                </a:solidFill>
              </a:rPr>
              <a:t> (contraversy – behavioralism – brain evolving – what is learned and what genetically coded)</a:t>
            </a:r>
          </a:p>
          <a:p>
            <a:pPr marL="742950" indent="-742950" algn="l" eaLnBrk="1" hangingPunct="1">
              <a:lnSpc>
                <a:spcPct val="80000"/>
              </a:lnSpc>
              <a:buFont typeface="Wingdings" panose="05000000000000000000" pitchFamily="2" charset="2"/>
              <a:buChar char="Ø"/>
            </a:pPr>
            <a:r>
              <a:rPr lang="sl-SI" altLang="en-SI" sz="3100">
                <a:solidFill>
                  <a:srgbClr val="898989"/>
                </a:solidFill>
              </a:rPr>
              <a:t>Chomsky hierarchy</a:t>
            </a:r>
            <a:r>
              <a:rPr lang="sl-SI" altLang="en-SI" sz="1700">
                <a:solidFill>
                  <a:srgbClr val="898989"/>
                </a:solidFill>
              </a:rPr>
              <a:t> </a:t>
            </a:r>
          </a:p>
          <a:p>
            <a:pPr marL="742950" indent="-742950" algn="l" eaLnBrk="1" hangingPunct="1">
              <a:lnSpc>
                <a:spcPct val="80000"/>
              </a:lnSpc>
              <a:buFont typeface="Wingdings" panose="05000000000000000000" pitchFamily="2" charset="2"/>
              <a:buChar char="Ø"/>
            </a:pPr>
            <a:r>
              <a:rPr lang="sl-SI" altLang="en-SI" sz="1700">
                <a:solidFill>
                  <a:srgbClr val="898989"/>
                </a:solidFill>
              </a:rPr>
              <a:t>Type-0 </a:t>
            </a:r>
            <a:r>
              <a:rPr lang="sl-SI" altLang="en-SI" sz="1700">
                <a:solidFill>
                  <a:srgbClr val="898989"/>
                </a:solidFill>
                <a:hlinkClick r:id="rId3" action="ppaction://hlinkfile" tooltip="Recursively enumerable language"/>
              </a:rPr>
              <a:t>Recursively enumerable</a:t>
            </a:r>
            <a:r>
              <a:rPr lang="sl-SI" altLang="en-SI" sz="1700">
                <a:solidFill>
                  <a:srgbClr val="898989"/>
                </a:solidFill>
              </a:rPr>
              <a:t>, </a:t>
            </a:r>
            <a:r>
              <a:rPr lang="sl-SI" altLang="en-SI" sz="1700">
                <a:solidFill>
                  <a:srgbClr val="898989"/>
                </a:solidFill>
                <a:hlinkClick r:id="rId4" action="ppaction://hlinkfile" tooltip="Turing machine"/>
              </a:rPr>
              <a:t>Turing machine</a:t>
            </a:r>
            <a:r>
              <a:rPr lang="sl-SI" altLang="en-SI" sz="1700">
                <a:solidFill>
                  <a:srgbClr val="898989"/>
                </a:solidFill>
              </a:rPr>
              <a:t> (no restrictions) </a:t>
            </a:r>
          </a:p>
          <a:p>
            <a:pPr marL="742950" indent="-742950" algn="l" eaLnBrk="1" hangingPunct="1">
              <a:lnSpc>
                <a:spcPct val="80000"/>
              </a:lnSpc>
              <a:buFont typeface="Wingdings" panose="05000000000000000000" pitchFamily="2" charset="2"/>
              <a:buChar char="Ø"/>
            </a:pPr>
            <a:r>
              <a:rPr lang="sl-SI" altLang="en-SI" sz="1700">
                <a:solidFill>
                  <a:srgbClr val="898989"/>
                </a:solidFill>
              </a:rPr>
              <a:t>Type-1 </a:t>
            </a:r>
            <a:r>
              <a:rPr lang="sl-SI" altLang="en-SI" sz="1700">
                <a:solidFill>
                  <a:srgbClr val="898989"/>
                </a:solidFill>
                <a:hlinkClick r:id="rId5" action="ppaction://hlinkfile" tooltip="Context-sensitive grammar"/>
              </a:rPr>
              <a:t>Context-sensitive</a:t>
            </a:r>
            <a:r>
              <a:rPr lang="sl-SI" altLang="en-SI" sz="1700">
                <a:solidFill>
                  <a:srgbClr val="898989"/>
                </a:solidFill>
              </a:rPr>
              <a:t>, </a:t>
            </a:r>
            <a:r>
              <a:rPr lang="sl-SI" altLang="en-SI" sz="1700">
                <a:solidFill>
                  <a:srgbClr val="898989"/>
                </a:solidFill>
                <a:hlinkClick r:id="rId6" action="ppaction://hlinkfile" tooltip="Linear bounded automaton"/>
              </a:rPr>
              <a:t>Linear-bounded non-deterministic Turing  m.</a:t>
            </a:r>
            <a:endParaRPr lang="sl-SI" altLang="en-SI" sz="1700">
              <a:solidFill>
                <a:srgbClr val="898989"/>
              </a:solidFill>
            </a:endParaRPr>
          </a:p>
          <a:p>
            <a:pPr marL="742950" indent="-742950" algn="l" eaLnBrk="1" hangingPunct="1">
              <a:lnSpc>
                <a:spcPct val="80000"/>
              </a:lnSpc>
              <a:buFont typeface="Wingdings" panose="05000000000000000000" pitchFamily="2" charset="2"/>
              <a:buChar char="Ø"/>
            </a:pPr>
            <a:r>
              <a:rPr lang="sl-SI" altLang="en-SI" sz="1700">
                <a:solidFill>
                  <a:srgbClr val="898989"/>
                </a:solidFill>
              </a:rPr>
              <a:t>Type-2 </a:t>
            </a:r>
            <a:r>
              <a:rPr lang="sl-SI" altLang="en-SI" sz="1700">
                <a:solidFill>
                  <a:srgbClr val="898989"/>
                </a:solidFill>
                <a:hlinkClick r:id="rId7" action="ppaction://hlinkfile" tooltip="Context-free grammar"/>
              </a:rPr>
              <a:t>Context-free</a:t>
            </a:r>
            <a:r>
              <a:rPr lang="sl-SI" altLang="en-SI" sz="1700">
                <a:solidFill>
                  <a:srgbClr val="898989"/>
                </a:solidFill>
              </a:rPr>
              <a:t>, Non-deterministic </a:t>
            </a:r>
            <a:r>
              <a:rPr lang="sl-SI" altLang="en-SI" sz="1700">
                <a:solidFill>
                  <a:srgbClr val="898989"/>
                </a:solidFill>
                <a:hlinkClick r:id="rId8" action="ppaction://hlinkfile" tooltip="Pushdown automaton"/>
              </a:rPr>
              <a:t>pushdown automaton</a:t>
            </a:r>
            <a:r>
              <a:rPr lang="sl-SI" altLang="en-SI" sz="1700">
                <a:solidFill>
                  <a:srgbClr val="898989"/>
                </a:solidFill>
              </a:rPr>
              <a:t> </a:t>
            </a:r>
          </a:p>
          <a:p>
            <a:pPr marL="742950" indent="-742950" algn="l" eaLnBrk="1" hangingPunct="1">
              <a:lnSpc>
                <a:spcPct val="80000"/>
              </a:lnSpc>
              <a:buFont typeface="Wingdings" panose="05000000000000000000" pitchFamily="2" charset="2"/>
              <a:buChar char="Ø"/>
            </a:pPr>
            <a:r>
              <a:rPr lang="sl-SI" altLang="en-SI" sz="1700">
                <a:solidFill>
                  <a:srgbClr val="898989"/>
                </a:solidFill>
              </a:rPr>
              <a:t>Type-3 </a:t>
            </a:r>
            <a:r>
              <a:rPr lang="sl-SI" altLang="en-SI" sz="1700">
                <a:solidFill>
                  <a:srgbClr val="898989"/>
                </a:solidFill>
                <a:hlinkClick r:id="rId9" action="ppaction://hlinkfile" tooltip="Regular grammar"/>
              </a:rPr>
              <a:t>Regular</a:t>
            </a:r>
            <a:r>
              <a:rPr lang="sl-SI" altLang="en-SI" sz="1700">
                <a:solidFill>
                  <a:srgbClr val="898989"/>
                </a:solidFill>
              </a:rPr>
              <a:t>, </a:t>
            </a:r>
            <a:r>
              <a:rPr lang="sl-SI" altLang="en-SI" sz="1700">
                <a:solidFill>
                  <a:srgbClr val="898989"/>
                </a:solidFill>
                <a:hlinkClick r:id="rId10" action="ppaction://hlinkfile" tooltip="Finite state automaton"/>
              </a:rPr>
              <a:t>Finite state automaton</a:t>
            </a:r>
            <a:r>
              <a:rPr lang="sl-SI" altLang="en-SI" sz="1700">
                <a:solidFill>
                  <a:srgbClr val="898989"/>
                </a:solidFill>
              </a:rPr>
              <a:t> </a:t>
            </a:r>
            <a:br>
              <a:rPr lang="sl-SI" altLang="en-SI" sz="3100">
                <a:solidFill>
                  <a:srgbClr val="898989"/>
                </a:solidFill>
              </a:rPr>
            </a:br>
            <a:endParaRPr lang="en-US" altLang="en-SI" sz="31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0FF2CE31-3640-4094-96CD-DF78C065ACFD}"/>
              </a:ext>
            </a:extLst>
          </p:cNvPr>
          <p:cNvSpPr>
            <a:spLocks noGrp="1" noChangeArrowheads="1"/>
          </p:cNvSpPr>
          <p:nvPr>
            <p:ph type="ctrTitle"/>
          </p:nvPr>
        </p:nvSpPr>
        <p:spPr>
          <a:xfrm>
            <a:off x="928688" y="214313"/>
            <a:ext cx="7262812" cy="857250"/>
          </a:xfrm>
        </p:spPr>
        <p:txBody>
          <a:bodyPr/>
          <a:lstStyle/>
          <a:p>
            <a:pPr eaLnBrk="1" hangingPunct="1"/>
            <a:r>
              <a:rPr lang="sl-SI" altLang="en-SI"/>
              <a:t>HISTORY – Daniel Dennett</a:t>
            </a:r>
            <a:endParaRPr lang="en-US" altLang="en-SI"/>
          </a:p>
        </p:txBody>
      </p:sp>
      <p:sp>
        <p:nvSpPr>
          <p:cNvPr id="63490" name="Rectangle 2">
            <a:extLst>
              <a:ext uri="{FF2B5EF4-FFF2-40B4-BE49-F238E27FC236}">
                <a16:creationId xmlns:a16="http://schemas.microsoft.com/office/drawing/2014/main" id="{0C799790-7D0B-4E1A-85EF-742D43B82B23}"/>
              </a:ext>
            </a:extLst>
          </p:cNvPr>
          <p:cNvSpPr>
            <a:spLocks noGrp="1" noChangeArrowheads="1"/>
          </p:cNvSpPr>
          <p:nvPr>
            <p:ph type="subTitle" idx="1"/>
          </p:nvPr>
        </p:nvSpPr>
        <p:spPr>
          <a:xfrm>
            <a:off x="0" y="1000125"/>
            <a:ext cx="8715375" cy="5286375"/>
          </a:xfrm>
        </p:spPr>
        <p:txBody>
          <a:bodyPr rtlCol="0">
            <a:normAutofit fontScale="55000" lnSpcReduction="20000"/>
          </a:bodyPr>
          <a:lstStyle/>
          <a:p>
            <a:pPr marL="742950" indent="-742950" algn="l" eaLnBrk="1" fontAlgn="auto" hangingPunct="1">
              <a:spcAft>
                <a:spcPts val="0"/>
              </a:spcAft>
              <a:buFont typeface="Wingdings" pitchFamily="2" charset="2"/>
              <a:buChar char="Ø"/>
              <a:defRPr/>
            </a:pPr>
            <a:r>
              <a:rPr lang="sl-SI" sz="4500" i="1"/>
              <a:t>(</a:t>
            </a:r>
            <a:r>
              <a:rPr lang="sl-SI" sz="5100" i="1"/>
              <a:t>ateist, …), zanj je računalnik najboljše orodje za raziskovanje uma</a:t>
            </a:r>
            <a:br>
              <a:rPr lang="sl-SI" sz="5100" i="1"/>
            </a:br>
            <a:r>
              <a:rPr lang="en-US" sz="5100" i="1"/>
              <a:t>Consciousness Explained</a:t>
            </a:r>
            <a:r>
              <a:rPr lang="en-US" sz="5100"/>
              <a:t>, </a:t>
            </a:r>
            <a:r>
              <a:rPr lang="sl-SI" sz="5100"/>
              <a:t>similar to</a:t>
            </a:r>
            <a:r>
              <a:rPr lang="en-US" sz="5100"/>
              <a:t> </a:t>
            </a:r>
            <a:r>
              <a:rPr lang="en-US" sz="5100">
                <a:hlinkClick r:id="rId2" action="ppaction://hlinkfile" tooltip="Neural Darwinism"/>
              </a:rPr>
              <a:t>Neural Darwinism</a:t>
            </a:r>
            <a:r>
              <a:rPr lang="en-US" sz="5100"/>
              <a:t>. The book puts forward a "</a:t>
            </a:r>
            <a:r>
              <a:rPr lang="en-US" sz="5100">
                <a:hlinkClick r:id="rId3" action="ppaction://hlinkfile" tooltip="Multiple Drafts Model"/>
              </a:rPr>
              <a:t>multiple drafts</a:t>
            </a:r>
            <a:r>
              <a:rPr lang="en-US" sz="5100"/>
              <a:t>" model of consciousness, suggesting that there is no single central place (a "</a:t>
            </a:r>
            <a:r>
              <a:rPr lang="en-US" sz="5100">
                <a:hlinkClick r:id="rId4" action="ppaction://hlinkfile" tooltip="Cartesian theater"/>
              </a:rPr>
              <a:t>Cartesian Theater</a:t>
            </a:r>
            <a:r>
              <a:rPr lang="en-US" sz="5100"/>
              <a:t>") where conscious experience occurs; instead there are "various events of content-fixation occurring in various places at various times in the brain". The brain consists of a "bundle of semi-independent agencies"; when "content-fixation" takes place in one of these, its effects may propagate so that it leads to the utterance of one of the sentences that make up the story in which the central character is one's "self".</a:t>
            </a:r>
            <a:r>
              <a:rPr lang="sl-SI" sz="5100"/>
              <a:t> (he also attacks qualia).</a:t>
            </a:r>
            <a:r>
              <a:rPr lang="en-US" sz="5100"/>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14397EDF-443A-4080-9168-0F9DE2DED25F}"/>
              </a:ext>
            </a:extLst>
          </p:cNvPr>
          <p:cNvSpPr>
            <a:spLocks noGrp="1" noChangeArrowheads="1"/>
          </p:cNvSpPr>
          <p:nvPr>
            <p:ph type="ctrTitle"/>
          </p:nvPr>
        </p:nvSpPr>
        <p:spPr>
          <a:xfrm>
            <a:off x="928688" y="214313"/>
            <a:ext cx="7262812" cy="857250"/>
          </a:xfrm>
        </p:spPr>
        <p:txBody>
          <a:bodyPr/>
          <a:lstStyle/>
          <a:p>
            <a:pPr eaLnBrk="1" hangingPunct="1"/>
            <a:r>
              <a:rPr lang="sl-SI" altLang="en-SI"/>
              <a:t>HISTORY – DAVID CHALMERS </a:t>
            </a:r>
            <a:endParaRPr lang="en-US" altLang="en-SI"/>
          </a:p>
        </p:txBody>
      </p:sp>
      <p:sp>
        <p:nvSpPr>
          <p:cNvPr id="63490" name="Rectangle 2">
            <a:extLst>
              <a:ext uri="{FF2B5EF4-FFF2-40B4-BE49-F238E27FC236}">
                <a16:creationId xmlns:a16="http://schemas.microsoft.com/office/drawing/2014/main" id="{AFDC0161-E606-41F1-AE3B-F1FB3F5AD83F}"/>
              </a:ext>
            </a:extLst>
          </p:cNvPr>
          <p:cNvSpPr>
            <a:spLocks noGrp="1" noChangeArrowheads="1"/>
          </p:cNvSpPr>
          <p:nvPr>
            <p:ph type="subTitle" idx="1"/>
          </p:nvPr>
        </p:nvSpPr>
        <p:spPr>
          <a:xfrm>
            <a:off x="214313" y="1214438"/>
            <a:ext cx="8501062" cy="5491162"/>
          </a:xfrm>
        </p:spPr>
        <p:txBody>
          <a:bodyPr/>
          <a:lstStyle/>
          <a:p>
            <a:pPr algn="l" eaLnBrk="1" hangingPunct="1">
              <a:lnSpc>
                <a:spcPct val="80000"/>
              </a:lnSpc>
              <a:buFont typeface="Wingdings" panose="05000000000000000000" pitchFamily="2" charset="2"/>
              <a:buChar char="Ø"/>
            </a:pPr>
            <a:r>
              <a:rPr lang="sl-SI" altLang="en-SI" sz="3300">
                <a:solidFill>
                  <a:srgbClr val="898989"/>
                </a:solidFill>
              </a:rPr>
              <a:t>Avstralec, “Consciousness explained away”</a:t>
            </a:r>
          </a:p>
          <a:p>
            <a:pPr algn="l" eaLnBrk="1" hangingPunct="1">
              <a:lnSpc>
                <a:spcPct val="80000"/>
              </a:lnSpc>
              <a:buFont typeface="Wingdings" panose="05000000000000000000" pitchFamily="2" charset="2"/>
              <a:buChar char="Ø"/>
            </a:pPr>
            <a:r>
              <a:rPr lang="en-US" altLang="en-SI" sz="3300">
                <a:solidFill>
                  <a:srgbClr val="898989"/>
                </a:solidFill>
              </a:rPr>
              <a:t> </a:t>
            </a:r>
            <a:r>
              <a:rPr lang="en-US" altLang="en-SI" sz="1900">
                <a:solidFill>
                  <a:srgbClr val="898989"/>
                </a:solidFill>
              </a:rPr>
              <a:t>Chalmers' book, </a:t>
            </a:r>
            <a:r>
              <a:rPr lang="en-US" altLang="en-SI" sz="1900" i="1">
                <a:solidFill>
                  <a:srgbClr val="898989"/>
                </a:solidFill>
              </a:rPr>
              <a:t>The Conscious Mind</a:t>
            </a:r>
            <a:r>
              <a:rPr lang="en-US" altLang="en-SI" sz="1900">
                <a:solidFill>
                  <a:srgbClr val="898989"/>
                </a:solidFill>
              </a:rPr>
              <a:t> (1996), is widely considered (by both advocates and detractors) to be a landmark work on </a:t>
            </a:r>
            <a:r>
              <a:rPr lang="en-US" altLang="en-SI" sz="1900">
                <a:solidFill>
                  <a:srgbClr val="898989"/>
                </a:solidFill>
                <a:hlinkClick r:id="rId2" action="ppaction://hlinkfile" tooltip="Consciousness"/>
              </a:rPr>
              <a:t>consciousness</a:t>
            </a:r>
            <a:r>
              <a:rPr lang="en-US" altLang="en-SI" sz="1900">
                <a:solidFill>
                  <a:srgbClr val="898989"/>
                </a:solidFill>
              </a:rPr>
              <a:t> and its relation to the </a:t>
            </a:r>
            <a:r>
              <a:rPr lang="en-US" altLang="en-SI" sz="1900">
                <a:solidFill>
                  <a:srgbClr val="898989"/>
                </a:solidFill>
                <a:hlinkClick r:id="rId3" action="ppaction://hlinkfile" tooltip="Mind-body problem"/>
              </a:rPr>
              <a:t>mind-body problem</a:t>
            </a:r>
            <a:r>
              <a:rPr lang="en-US" altLang="en-SI" sz="1900">
                <a:solidFill>
                  <a:srgbClr val="898989"/>
                </a:solidFill>
              </a:rPr>
              <a:t> in </a:t>
            </a:r>
            <a:r>
              <a:rPr lang="en-US" altLang="en-SI" sz="1900">
                <a:solidFill>
                  <a:srgbClr val="898989"/>
                </a:solidFill>
                <a:hlinkClick r:id="rId4" action="ppaction://hlinkfile" tooltip="Philosophy of mind"/>
              </a:rPr>
              <a:t>philosophy of mind</a:t>
            </a:r>
            <a:r>
              <a:rPr lang="en-US" altLang="en-SI" sz="1900">
                <a:solidFill>
                  <a:srgbClr val="898989"/>
                </a:solidFill>
              </a:rPr>
              <a:t>. In the book, Chalmers forcefully and cogently argues that all forms of </a:t>
            </a:r>
            <a:r>
              <a:rPr lang="en-US" altLang="en-SI" sz="1900">
                <a:solidFill>
                  <a:srgbClr val="898989"/>
                </a:solidFill>
                <a:hlinkClick r:id="rId5" action="ppaction://hlinkfile" tooltip="Physicalism"/>
              </a:rPr>
              <a:t>physicalism</a:t>
            </a:r>
            <a:r>
              <a:rPr lang="en-US" altLang="en-SI" sz="1900">
                <a:solidFill>
                  <a:srgbClr val="898989"/>
                </a:solidFill>
              </a:rPr>
              <a:t> (whether </a:t>
            </a:r>
            <a:r>
              <a:rPr lang="en-US" altLang="en-SI" sz="1900">
                <a:solidFill>
                  <a:srgbClr val="898989"/>
                </a:solidFill>
                <a:hlinkClick r:id="rId6" action="ppaction://hlinkfile" tooltip="Reductionism"/>
              </a:rPr>
              <a:t>reductive</a:t>
            </a:r>
            <a:r>
              <a:rPr lang="en-US" altLang="en-SI" sz="1900">
                <a:solidFill>
                  <a:srgbClr val="898989"/>
                </a:solidFill>
              </a:rPr>
              <a:t> or </a:t>
            </a:r>
            <a:r>
              <a:rPr lang="en-US" altLang="en-SI" sz="1900">
                <a:solidFill>
                  <a:srgbClr val="898989"/>
                </a:solidFill>
                <a:hlinkClick r:id="rId7" action="ppaction://hlinkfile" tooltip="Functionalism"/>
              </a:rPr>
              <a:t>non-reductive</a:t>
            </a:r>
            <a:r>
              <a:rPr lang="en-US" altLang="en-SI" sz="1900">
                <a:solidFill>
                  <a:srgbClr val="898989"/>
                </a:solidFill>
              </a:rPr>
              <a:t>) that have dominated philosophy and the sciences in modern times fail to account for the most essential aspects of consciousness. He proposes an alternative </a:t>
            </a:r>
            <a:r>
              <a:rPr lang="en-US" altLang="en-SI" sz="1900">
                <a:solidFill>
                  <a:srgbClr val="898989"/>
                </a:solidFill>
                <a:hlinkClick r:id="rId8" action="ppaction://hlinkfile" tooltip="Dualism"/>
              </a:rPr>
              <a:t>dualistic</a:t>
            </a:r>
            <a:r>
              <a:rPr lang="en-US" altLang="en-SI" sz="1900">
                <a:solidFill>
                  <a:srgbClr val="898989"/>
                </a:solidFill>
              </a:rPr>
              <a:t> view that has come to be called </a:t>
            </a:r>
            <a:r>
              <a:rPr lang="en-US" altLang="en-SI" sz="1900" i="1">
                <a:solidFill>
                  <a:srgbClr val="898989"/>
                </a:solidFill>
              </a:rPr>
              <a:t>property dualism</a:t>
            </a:r>
            <a:r>
              <a:rPr lang="en-US" altLang="en-SI" sz="1900">
                <a:solidFill>
                  <a:srgbClr val="898989"/>
                </a:solidFill>
              </a:rPr>
              <a:t> but which Chalmers deemed "naturalistic dualism.”</a:t>
            </a:r>
            <a:endParaRPr lang="sl-SI" altLang="en-SI" sz="1900">
              <a:solidFill>
                <a:srgbClr val="898989"/>
              </a:solidFill>
            </a:endParaRPr>
          </a:p>
          <a:p>
            <a:pPr algn="l" eaLnBrk="1" hangingPunct="1">
              <a:lnSpc>
                <a:spcPct val="80000"/>
              </a:lnSpc>
              <a:buFont typeface="Wingdings" panose="05000000000000000000" pitchFamily="2" charset="2"/>
              <a:buChar char="Ø"/>
            </a:pPr>
            <a:r>
              <a:rPr lang="sl-SI" altLang="en-SI" sz="1900">
                <a:solidFill>
                  <a:srgbClr val="898989"/>
                </a:solidFill>
              </a:rPr>
              <a:t>Easy - Hard question </a:t>
            </a:r>
            <a:br>
              <a:rPr lang="sl-SI" altLang="en-SI" sz="1900">
                <a:solidFill>
                  <a:srgbClr val="898989"/>
                </a:solidFill>
              </a:rPr>
            </a:br>
            <a:r>
              <a:rPr lang="en-US" altLang="en-SI" sz="1900">
                <a:solidFill>
                  <a:srgbClr val="898989"/>
                </a:solidFill>
              </a:rPr>
              <a:t>He makes the distinction between easy problems of consciousness (which are, amongst others, things like finding neural correlates of sensation) and the hard problem, which could be stated "why does the </a:t>
            </a:r>
            <a:r>
              <a:rPr lang="en-US" altLang="en-SI" sz="1900" i="1">
                <a:solidFill>
                  <a:srgbClr val="898989"/>
                </a:solidFill>
              </a:rPr>
              <a:t>feeling</a:t>
            </a:r>
            <a:r>
              <a:rPr lang="en-US" altLang="en-SI" sz="1900">
                <a:solidFill>
                  <a:srgbClr val="898989"/>
                </a:solidFill>
              </a:rPr>
              <a:t> which accompanies awareness of sensory information exist at all?" A main focus of his study is the distinction between brain biology and behavior as distinct from mental experience taken as independent of behavior (known as </a:t>
            </a:r>
            <a:r>
              <a:rPr lang="en-US" altLang="en-SI" sz="1900">
                <a:solidFill>
                  <a:srgbClr val="898989"/>
                </a:solidFill>
                <a:hlinkClick r:id="rId9" action="ppaction://hlinkfile" tooltip="Qualia"/>
              </a:rPr>
              <a:t>qualia</a:t>
            </a:r>
            <a:r>
              <a:rPr lang="en-US" altLang="en-SI" sz="1900">
                <a:solidFill>
                  <a:srgbClr val="898989"/>
                </a:solidFill>
              </a:rPr>
              <a:t>). He argues that there is an explanatory gap between these two systems, and criticizes </a:t>
            </a:r>
            <a:r>
              <a:rPr lang="en-US" altLang="en-SI" sz="1900">
                <a:solidFill>
                  <a:srgbClr val="898989"/>
                </a:solidFill>
                <a:hlinkClick r:id="rId5" action="ppaction://hlinkfile" tooltip="Physicalism"/>
              </a:rPr>
              <a:t>physical</a:t>
            </a:r>
            <a:r>
              <a:rPr lang="en-US" altLang="en-SI" sz="1900">
                <a:solidFill>
                  <a:srgbClr val="898989"/>
                </a:solidFill>
              </a:rPr>
              <a:t> explanations of mental experience, making him a </a:t>
            </a:r>
            <a:r>
              <a:rPr lang="en-US" altLang="en-SI" sz="1900">
                <a:solidFill>
                  <a:srgbClr val="898989"/>
                </a:solidFill>
                <a:hlinkClick r:id="rId10" action="ppaction://hlinkfile" tooltip="Dualist"/>
              </a:rPr>
              <a:t>dualist</a:t>
            </a:r>
            <a:r>
              <a:rPr lang="en-US" altLang="en-SI" sz="1900">
                <a:solidFill>
                  <a:srgbClr val="898989"/>
                </a:solidFill>
              </a:rPr>
              <a:t> in an era that some have seen as being dominated by </a:t>
            </a:r>
            <a:r>
              <a:rPr lang="en-US" altLang="en-SI" sz="1900">
                <a:solidFill>
                  <a:srgbClr val="898989"/>
                </a:solidFill>
                <a:hlinkClick r:id="rId11" action="ppaction://hlinkfile" tooltip="Monism"/>
              </a:rPr>
              <a:t>monist</a:t>
            </a:r>
            <a:r>
              <a:rPr lang="en-US" altLang="en-SI" sz="1900">
                <a:solidFill>
                  <a:srgbClr val="898989"/>
                </a:solidFill>
              </a:rPr>
              <a:t> views.</a:t>
            </a:r>
            <a:endParaRPr lang="sl-SI" altLang="en-SI" sz="1900">
              <a:solidFill>
                <a:srgbClr val="898989"/>
              </a:solidFill>
            </a:endParaRPr>
          </a:p>
          <a:p>
            <a:pPr algn="l" eaLnBrk="1" hangingPunct="1">
              <a:lnSpc>
                <a:spcPct val="80000"/>
              </a:lnSpc>
              <a:buFont typeface="Wingdings" panose="05000000000000000000" pitchFamily="2" charset="2"/>
              <a:buChar char="Ø"/>
            </a:pPr>
            <a:endParaRPr lang="en-US" altLang="en-SI" sz="33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ECDF37E1-979E-4730-9195-7E6F989989A0}"/>
              </a:ext>
            </a:extLst>
          </p:cNvPr>
          <p:cNvSpPr>
            <a:spLocks noGrp="1" noChangeArrowheads="1"/>
          </p:cNvSpPr>
          <p:nvPr>
            <p:ph type="ctrTitle"/>
          </p:nvPr>
        </p:nvSpPr>
        <p:spPr>
          <a:xfrm>
            <a:off x="928688" y="214313"/>
            <a:ext cx="7262812" cy="857250"/>
          </a:xfrm>
        </p:spPr>
        <p:txBody>
          <a:bodyPr/>
          <a:lstStyle/>
          <a:p>
            <a:pPr eaLnBrk="1" hangingPunct="1"/>
            <a:r>
              <a:rPr lang="sl-SI" altLang="en-SI"/>
              <a:t>HISTORY – DAVID CHALMERS </a:t>
            </a:r>
            <a:endParaRPr lang="en-US" altLang="en-SI"/>
          </a:p>
        </p:txBody>
      </p:sp>
      <p:sp>
        <p:nvSpPr>
          <p:cNvPr id="63490" name="Rectangle 2">
            <a:extLst>
              <a:ext uri="{FF2B5EF4-FFF2-40B4-BE49-F238E27FC236}">
                <a16:creationId xmlns:a16="http://schemas.microsoft.com/office/drawing/2014/main" id="{248954FA-5AAA-4281-A235-8AC4E0AF8FC6}"/>
              </a:ext>
            </a:extLst>
          </p:cNvPr>
          <p:cNvSpPr>
            <a:spLocks noGrp="1" noChangeArrowheads="1"/>
          </p:cNvSpPr>
          <p:nvPr>
            <p:ph type="subTitle" idx="1"/>
          </p:nvPr>
        </p:nvSpPr>
        <p:spPr>
          <a:xfrm>
            <a:off x="571500" y="1071563"/>
            <a:ext cx="8358188" cy="5634037"/>
          </a:xfrm>
        </p:spPr>
        <p:txBody>
          <a:bodyPr/>
          <a:lstStyle/>
          <a:p>
            <a:pPr algn="l" eaLnBrk="1" hangingPunct="1"/>
            <a:r>
              <a:rPr lang="en-US" altLang="en-SI" sz="2400">
                <a:solidFill>
                  <a:srgbClr val="898989"/>
                </a:solidFill>
              </a:rPr>
              <a:t>Chalmers main argument against physicalism, and his primary contribution to the ancient debate on the mind-body problem, is based on a </a:t>
            </a:r>
            <a:r>
              <a:rPr lang="en-US" altLang="en-SI" sz="2400">
                <a:solidFill>
                  <a:srgbClr val="898989"/>
                </a:solidFill>
                <a:hlinkClick r:id="rId2" action="ppaction://hlinkfile" tooltip="Thought-experiment"/>
              </a:rPr>
              <a:t>thought-experiment</a:t>
            </a:r>
            <a:r>
              <a:rPr lang="en-US" altLang="en-SI" sz="2400">
                <a:solidFill>
                  <a:srgbClr val="898989"/>
                </a:solidFill>
              </a:rPr>
              <a:t> in which there are hypothetical </a:t>
            </a:r>
            <a:r>
              <a:rPr lang="en-US" altLang="en-SI" sz="2400">
                <a:solidFill>
                  <a:srgbClr val="898989"/>
                </a:solidFill>
                <a:hlinkClick r:id="rId3" action="ppaction://hlinkfile" tooltip="Philosophical zombie"/>
              </a:rPr>
              <a:t>philosophical zombies</a:t>
            </a:r>
            <a:r>
              <a:rPr lang="en-US" altLang="en-SI" sz="2400">
                <a:solidFill>
                  <a:srgbClr val="898989"/>
                </a:solidFill>
              </a:rPr>
              <a:t>. These zombies are not like the zombies of film and television series, but are exactly the same as ordinary human beings, except that they lack </a:t>
            </a:r>
            <a:r>
              <a:rPr lang="en-US" altLang="en-SI" sz="2400">
                <a:solidFill>
                  <a:srgbClr val="898989"/>
                </a:solidFill>
                <a:hlinkClick r:id="rId4" action="ppaction://hlinkfile" tooltip="Qualia"/>
              </a:rPr>
              <a:t>qualia</a:t>
            </a:r>
            <a:r>
              <a:rPr lang="en-US" altLang="en-SI" sz="2400">
                <a:solidFill>
                  <a:srgbClr val="898989"/>
                </a:solidFill>
              </a:rPr>
              <a:t>. He argues that since such zombies are conceivable to us, they must therefore be logically possible. Since they are logically possible, then qualia and sentience are not fully explained by physical properties alone.</a:t>
            </a:r>
          </a:p>
          <a:p>
            <a:pPr algn="l" eaLnBrk="1" hangingPunct="1"/>
            <a:r>
              <a:rPr lang="en-US" altLang="en-SI" sz="2400">
                <a:solidFill>
                  <a:srgbClr val="898989"/>
                </a:solidFill>
              </a:rPr>
              <a:t>Instead, Chalmers argues that consciousness is a set of </a:t>
            </a:r>
            <a:r>
              <a:rPr lang="en-US" altLang="en-SI" sz="2400">
                <a:solidFill>
                  <a:srgbClr val="898989"/>
                </a:solidFill>
                <a:hlinkClick r:id="rId5" action="ppaction://hlinkfile" tooltip="Emergence"/>
              </a:rPr>
              <a:t>emergent</a:t>
            </a:r>
            <a:r>
              <a:rPr lang="en-US" altLang="en-SI" sz="2400">
                <a:solidFill>
                  <a:srgbClr val="898989"/>
                </a:solidFill>
              </a:rPr>
              <a:t>, higher-level properties that arise from, but are </a:t>
            </a:r>
            <a:r>
              <a:rPr lang="en-US" altLang="en-SI" sz="2400">
                <a:solidFill>
                  <a:srgbClr val="898989"/>
                </a:solidFill>
                <a:hlinkClick r:id="rId6" action="ppaction://hlinkfile" tooltip="Ontology"/>
              </a:rPr>
              <a:t>ontologically</a:t>
            </a:r>
            <a:r>
              <a:rPr lang="en-US" altLang="en-SI" sz="2400">
                <a:solidFill>
                  <a:srgbClr val="898989"/>
                </a:solidFill>
              </a:rPr>
              <a:t> autonomous of, the physical properties of the brains of organisms. This is the essence of his famous thesis of property dualism. </a:t>
            </a:r>
          </a:p>
          <a:p>
            <a:pPr algn="l" eaLnBrk="1" hangingPunct="1">
              <a:buFont typeface="Wingdings" panose="05000000000000000000" pitchFamily="2" charset="2"/>
              <a:buChar char="Ø"/>
            </a:pPr>
            <a:endParaRPr lang="en-US" altLang="en-SI" sz="2400">
              <a:solidFill>
                <a:srgbClr val="89898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57F0D895-6AA5-41D7-B83C-351F135AE1CB}"/>
              </a:ext>
            </a:extLst>
          </p:cNvPr>
          <p:cNvSpPr>
            <a:spLocks noGrp="1" noChangeArrowheads="1"/>
          </p:cNvSpPr>
          <p:nvPr>
            <p:ph type="ctrTitle"/>
          </p:nvPr>
        </p:nvSpPr>
        <p:spPr>
          <a:xfrm>
            <a:off x="928688" y="214313"/>
            <a:ext cx="7262812" cy="857250"/>
          </a:xfrm>
        </p:spPr>
        <p:txBody>
          <a:bodyPr/>
          <a:lstStyle/>
          <a:p>
            <a:pPr eaLnBrk="1" hangingPunct="1"/>
            <a:r>
              <a:rPr lang="sl-SI" altLang="en-SI"/>
              <a:t>Wikipedia</a:t>
            </a:r>
            <a:endParaRPr lang="en-US" altLang="en-SI"/>
          </a:p>
        </p:txBody>
      </p:sp>
      <p:sp>
        <p:nvSpPr>
          <p:cNvPr id="63490" name="Rectangle 2">
            <a:extLst>
              <a:ext uri="{FF2B5EF4-FFF2-40B4-BE49-F238E27FC236}">
                <a16:creationId xmlns:a16="http://schemas.microsoft.com/office/drawing/2014/main" id="{5405F10B-97BC-49A1-81EB-C7177C34EEC0}"/>
              </a:ext>
            </a:extLst>
          </p:cNvPr>
          <p:cNvSpPr>
            <a:spLocks noGrp="1" noChangeArrowheads="1"/>
          </p:cNvSpPr>
          <p:nvPr>
            <p:ph type="subTitle" idx="1"/>
          </p:nvPr>
        </p:nvSpPr>
        <p:spPr>
          <a:xfrm>
            <a:off x="0" y="1214438"/>
            <a:ext cx="8715375" cy="5491162"/>
          </a:xfrm>
        </p:spPr>
        <p:txBody>
          <a:bodyPr/>
          <a:lstStyle/>
          <a:p>
            <a:pPr marL="742950" indent="-742950" algn="l" eaLnBrk="1" hangingPunct="1">
              <a:buFont typeface="Wingdings" panose="05000000000000000000" pitchFamily="2" charset="2"/>
              <a:buChar char="Ø"/>
            </a:pPr>
            <a:r>
              <a:rPr lang="sl-SI" altLang="en-SI" sz="2600">
                <a:solidFill>
                  <a:srgbClr val="898989"/>
                </a:solidFill>
              </a:rPr>
              <a:t>MAIN TOPICS</a:t>
            </a:r>
            <a:r>
              <a:rPr lang="en-US" altLang="en-SI" sz="2600">
                <a:solidFill>
                  <a:srgbClr val="898989"/>
                </a:solidFill>
              </a:rPr>
              <a:t> </a:t>
            </a:r>
            <a:endParaRPr lang="sl-SI" altLang="en-SI" sz="2600">
              <a:solidFill>
                <a:srgbClr val="898989"/>
              </a:solidFill>
            </a:endParaRPr>
          </a:p>
          <a:p>
            <a:pPr marL="1200150" lvl="1" indent="-742950" algn="l" eaLnBrk="1" hangingPunct="1">
              <a:buFont typeface="Arial" panose="020B0604020202020204" pitchFamily="34" charset="0"/>
              <a:buChar char="•"/>
            </a:pPr>
            <a:r>
              <a:rPr lang="sl-SI" altLang="en-SI" sz="2200">
                <a:solidFill>
                  <a:srgbClr val="898989"/>
                </a:solidFill>
              </a:rPr>
              <a:t>Artificial intelligence</a:t>
            </a:r>
          </a:p>
          <a:p>
            <a:pPr marL="1200150" lvl="1" indent="-742950" algn="l" eaLnBrk="1" hangingPunct="1">
              <a:buFont typeface="Arial" panose="020B0604020202020204" pitchFamily="34" charset="0"/>
              <a:buChar char="•"/>
            </a:pPr>
            <a:r>
              <a:rPr lang="sl-SI" altLang="en-SI" sz="2200">
                <a:solidFill>
                  <a:srgbClr val="898989"/>
                </a:solidFill>
              </a:rPr>
              <a:t>Attention</a:t>
            </a:r>
          </a:p>
          <a:p>
            <a:pPr marL="1200150" lvl="1" indent="-742950" algn="l" eaLnBrk="1" hangingPunct="1">
              <a:buFont typeface="Arial" panose="020B0604020202020204" pitchFamily="34" charset="0"/>
              <a:buChar char="•"/>
            </a:pPr>
            <a:r>
              <a:rPr lang="sl-SI" altLang="en-SI" sz="2200">
                <a:solidFill>
                  <a:srgbClr val="898989"/>
                </a:solidFill>
              </a:rPr>
              <a:t>Language processing</a:t>
            </a:r>
          </a:p>
          <a:p>
            <a:pPr marL="1200150" lvl="1" indent="-742950" algn="l" eaLnBrk="1" hangingPunct="1">
              <a:buFont typeface="Arial" panose="020B0604020202020204" pitchFamily="34" charset="0"/>
              <a:buChar char="•"/>
            </a:pPr>
            <a:r>
              <a:rPr lang="sl-SI" altLang="en-SI" sz="2200">
                <a:solidFill>
                  <a:srgbClr val="898989"/>
                </a:solidFill>
              </a:rPr>
              <a:t>Learning and development</a:t>
            </a:r>
          </a:p>
          <a:p>
            <a:pPr marL="1200150" lvl="1" indent="-742950" algn="l" eaLnBrk="1" hangingPunct="1">
              <a:buFont typeface="Arial" panose="020B0604020202020204" pitchFamily="34" charset="0"/>
              <a:buChar char="•"/>
            </a:pPr>
            <a:r>
              <a:rPr lang="sl-SI" altLang="en-SI" sz="2200">
                <a:solidFill>
                  <a:srgbClr val="898989"/>
                </a:solidFill>
              </a:rPr>
              <a:t>Memory</a:t>
            </a:r>
          </a:p>
          <a:p>
            <a:pPr marL="1200150" lvl="1" indent="-742950" algn="l" eaLnBrk="1" hangingPunct="1">
              <a:buFont typeface="Arial" panose="020B0604020202020204" pitchFamily="34" charset="0"/>
              <a:buChar char="•"/>
            </a:pPr>
            <a:r>
              <a:rPr lang="sl-SI" altLang="en-SI" sz="2200">
                <a:solidFill>
                  <a:srgbClr val="898989"/>
                </a:solidFill>
              </a:rPr>
              <a:t>Perception and action</a:t>
            </a:r>
          </a:p>
          <a:p>
            <a:pPr marL="742950" indent="-742950" algn="l" eaLnBrk="1" hangingPunct="1">
              <a:buFont typeface="Wingdings" panose="05000000000000000000" pitchFamily="2" charset="2"/>
              <a:buChar char="Ø"/>
            </a:pPr>
            <a:r>
              <a:rPr lang="sl-SI" altLang="en-SI" sz="2600">
                <a:solidFill>
                  <a:srgbClr val="898989"/>
                </a:solidFill>
              </a:rPr>
              <a:t>MAIN RESEARCH METHODS</a:t>
            </a:r>
          </a:p>
          <a:p>
            <a:pPr marL="1200150" lvl="1" indent="-742950" algn="l" eaLnBrk="1" hangingPunct="1">
              <a:buFont typeface="Arial" panose="020B0604020202020204" pitchFamily="34" charset="0"/>
              <a:buChar char="•"/>
            </a:pPr>
            <a:r>
              <a:rPr lang="sl-SI" altLang="en-SI" sz="2200">
                <a:solidFill>
                  <a:srgbClr val="898989"/>
                </a:solidFill>
              </a:rPr>
              <a:t>Behavioral experiments</a:t>
            </a:r>
          </a:p>
          <a:p>
            <a:pPr marL="1200150" lvl="1" indent="-742950" algn="l" eaLnBrk="1" hangingPunct="1">
              <a:buFont typeface="Arial" panose="020B0604020202020204" pitchFamily="34" charset="0"/>
              <a:buChar char="•"/>
            </a:pPr>
            <a:r>
              <a:rPr lang="sl-SI" altLang="en-SI" sz="2200">
                <a:solidFill>
                  <a:srgbClr val="898989"/>
                </a:solidFill>
              </a:rPr>
              <a:t>Brain imaging</a:t>
            </a:r>
          </a:p>
          <a:p>
            <a:pPr marL="1200150" lvl="1" indent="-742950" algn="l" eaLnBrk="1" hangingPunct="1">
              <a:buFont typeface="Arial" panose="020B0604020202020204" pitchFamily="34" charset="0"/>
              <a:buChar char="•"/>
            </a:pPr>
            <a:r>
              <a:rPr lang="sl-SI" altLang="en-SI" sz="2200" b="1">
                <a:solidFill>
                  <a:srgbClr val="898989"/>
                </a:solidFill>
              </a:rPr>
              <a:t>Computational modeling</a:t>
            </a:r>
          </a:p>
          <a:p>
            <a:pPr marL="1200150" lvl="1" indent="-742950" algn="l" eaLnBrk="1" hangingPunct="1"/>
            <a:endParaRPr lang="sl-SI" altLang="en-SI" sz="2200" b="1">
              <a:solidFill>
                <a:srgbClr val="898989"/>
              </a:solidFill>
            </a:endParaRPr>
          </a:p>
          <a:p>
            <a:pPr marL="742950" indent="-742950" eaLnBrk="1" hangingPunct="1">
              <a:buFont typeface="Wingdings" panose="05000000000000000000" pitchFamily="2" charset="2"/>
              <a:buChar char="Ø"/>
            </a:pPr>
            <a:endParaRPr lang="sl-SI" altLang="en-SI" sz="3600" b="1">
              <a:solidFill>
                <a:srgbClr val="898989"/>
              </a:solidFill>
            </a:endParaRPr>
          </a:p>
          <a:p>
            <a:pPr marL="742950" indent="-742950" eaLnBrk="1" hangingPunct="1">
              <a:buFont typeface="Wingdings" panose="05000000000000000000" pitchFamily="2" charset="2"/>
              <a:buChar char="Ø"/>
            </a:pPr>
            <a:endParaRPr lang="en-US" altLang="en-SI" sz="3600">
              <a:solidFill>
                <a:srgbClr val="898989"/>
              </a:solidFill>
            </a:endParaRPr>
          </a:p>
          <a:p>
            <a:pPr marL="742950" indent="-742950" eaLnBrk="1" hangingPunct="1">
              <a:buFont typeface="Wingdings" panose="05000000000000000000" pitchFamily="2" charset="2"/>
              <a:buChar char="Ø"/>
            </a:pPr>
            <a:endParaRPr lang="en-US" altLang="en-SI">
              <a:solidFill>
                <a:schemeClr val="tx2"/>
              </a:solidFill>
            </a:endParaRPr>
          </a:p>
        </p:txBody>
      </p:sp>
      <p:pic>
        <p:nvPicPr>
          <p:cNvPr id="6148" name="Picture 5" descr="File:Cognitive Science Hexagon.svg">
            <a:hlinkClick r:id="rId2"/>
            <a:extLst>
              <a:ext uri="{FF2B5EF4-FFF2-40B4-BE49-F238E27FC236}">
                <a16:creationId xmlns:a16="http://schemas.microsoft.com/office/drawing/2014/main" id="{2D532959-0EA3-4E6F-A251-F71EF34FF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5538"/>
            <a:ext cx="4572000"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856ED974-CF75-4AF4-B72F-26EDE81583D6}"/>
              </a:ext>
            </a:extLst>
          </p:cNvPr>
          <p:cNvSpPr>
            <a:spLocks noGrp="1" noChangeArrowheads="1"/>
          </p:cNvSpPr>
          <p:nvPr>
            <p:ph type="ctrTitle"/>
          </p:nvPr>
        </p:nvSpPr>
        <p:spPr>
          <a:xfrm>
            <a:off x="928688" y="214313"/>
            <a:ext cx="7262812" cy="857250"/>
          </a:xfrm>
        </p:spPr>
        <p:txBody>
          <a:bodyPr/>
          <a:lstStyle/>
          <a:p>
            <a:pPr eaLnBrk="1" hangingPunct="1"/>
            <a:r>
              <a:rPr lang="sl-SI" altLang="en-SI" sz="3600"/>
              <a:t>CONCEPTUAL MODELLING</a:t>
            </a:r>
            <a:endParaRPr lang="en-US" altLang="en-SI" sz="3600"/>
          </a:p>
        </p:txBody>
      </p:sp>
      <p:sp>
        <p:nvSpPr>
          <p:cNvPr id="63490" name="Rectangle 2">
            <a:extLst>
              <a:ext uri="{FF2B5EF4-FFF2-40B4-BE49-F238E27FC236}">
                <a16:creationId xmlns:a16="http://schemas.microsoft.com/office/drawing/2014/main" id="{0973F5F1-7DC8-4854-A6EB-F39E84483241}"/>
              </a:ext>
            </a:extLst>
          </p:cNvPr>
          <p:cNvSpPr>
            <a:spLocks noGrp="1" noChangeArrowheads="1"/>
          </p:cNvSpPr>
          <p:nvPr>
            <p:ph type="subTitle" idx="1"/>
          </p:nvPr>
        </p:nvSpPr>
        <p:spPr>
          <a:xfrm>
            <a:off x="250825" y="836613"/>
            <a:ext cx="8572500" cy="5491162"/>
          </a:xfrm>
        </p:spPr>
        <p:txBody>
          <a:bodyPr/>
          <a:lstStyle/>
          <a:p>
            <a:pPr marL="1200150" lvl="1" indent="-742950" algn="l" eaLnBrk="1" hangingPunct="1">
              <a:lnSpc>
                <a:spcPct val="90000"/>
              </a:lnSpc>
            </a:pPr>
            <a:endParaRPr lang="sl-SI" altLang="en-SI" sz="1900" b="1">
              <a:solidFill>
                <a:srgbClr val="898989"/>
              </a:solidFill>
            </a:endParaRPr>
          </a:p>
          <a:p>
            <a:pPr marL="742950" indent="-742950" algn="l" eaLnBrk="1" hangingPunct="1">
              <a:lnSpc>
                <a:spcPct val="90000"/>
              </a:lnSpc>
            </a:pPr>
            <a:r>
              <a:rPr lang="sl-SI" altLang="en-SI" sz="2700">
                <a:solidFill>
                  <a:srgbClr val="898989"/>
                </a:solidFill>
              </a:rPr>
              <a:t> </a:t>
            </a:r>
            <a:r>
              <a:rPr lang="en-US" altLang="en-SI" sz="2700">
                <a:solidFill>
                  <a:srgbClr val="898989"/>
                </a:solidFill>
                <a:hlinkClick r:id="rId2" action="ppaction://hlinkfile" tooltip="Computer model"/>
              </a:rPr>
              <a:t>Computational models</a:t>
            </a:r>
            <a:r>
              <a:rPr lang="en-US" altLang="en-SI" sz="2700">
                <a:solidFill>
                  <a:srgbClr val="898989"/>
                </a:solidFill>
              </a:rPr>
              <a:t> require a mathematically and logically formal representation of a problem. Computer models are used in the simulation and experimental verification of different specific and general </a:t>
            </a:r>
            <a:r>
              <a:rPr lang="en-US" altLang="en-SI" sz="2700">
                <a:solidFill>
                  <a:srgbClr val="898989"/>
                </a:solidFill>
                <a:hlinkClick r:id="rId3" action="ppaction://hlinkfile" tooltip="Property"/>
              </a:rPr>
              <a:t>properties</a:t>
            </a:r>
            <a:r>
              <a:rPr lang="en-US" altLang="en-SI" sz="2700">
                <a:solidFill>
                  <a:srgbClr val="898989"/>
                </a:solidFill>
              </a:rPr>
              <a:t> of </a:t>
            </a:r>
            <a:r>
              <a:rPr lang="en-US" altLang="en-SI" sz="2700">
                <a:solidFill>
                  <a:srgbClr val="898989"/>
                </a:solidFill>
                <a:hlinkClick r:id="rId4" action="ppaction://hlinkfile" tooltip="Intelligence"/>
              </a:rPr>
              <a:t>intelligence</a:t>
            </a:r>
            <a:r>
              <a:rPr lang="en-US" altLang="en-SI" sz="2700">
                <a:solidFill>
                  <a:srgbClr val="898989"/>
                </a:solidFill>
              </a:rPr>
              <a:t>. Computational modelling can help us to </a:t>
            </a:r>
            <a:r>
              <a:rPr lang="en-US" altLang="en-SI" sz="2700">
                <a:solidFill>
                  <a:srgbClr val="898989"/>
                </a:solidFill>
                <a:hlinkClick r:id="rId5" action="ppaction://hlinkfile" tooltip="Understand"/>
              </a:rPr>
              <a:t>understand</a:t>
            </a:r>
            <a:r>
              <a:rPr lang="en-US" altLang="en-SI" sz="2700">
                <a:solidFill>
                  <a:srgbClr val="898989"/>
                </a:solidFill>
              </a:rPr>
              <a:t> the functional organization of a particular cognitive phenomenon. </a:t>
            </a:r>
            <a:endParaRPr lang="sl-SI" altLang="en-SI" sz="2700">
              <a:solidFill>
                <a:srgbClr val="898989"/>
              </a:solidFill>
            </a:endParaRPr>
          </a:p>
          <a:p>
            <a:pPr marL="742950" indent="-742950" algn="l" eaLnBrk="1" hangingPunct="1">
              <a:lnSpc>
                <a:spcPct val="90000"/>
              </a:lnSpc>
            </a:pPr>
            <a:r>
              <a:rPr lang="en-US" altLang="en-SI" sz="2700">
                <a:solidFill>
                  <a:srgbClr val="898989"/>
                </a:solidFill>
              </a:rPr>
              <a:t>There are two basic approaches to cognitive modeling. The first is focused on abstract mental functions of an intelligent mind and operates using </a:t>
            </a:r>
            <a:r>
              <a:rPr lang="en-US" altLang="en-SI" sz="2700" b="1">
                <a:solidFill>
                  <a:srgbClr val="898989"/>
                </a:solidFill>
              </a:rPr>
              <a:t>symbols</a:t>
            </a:r>
            <a:r>
              <a:rPr lang="en-US" altLang="en-SI" sz="2700">
                <a:solidFill>
                  <a:srgbClr val="898989"/>
                </a:solidFill>
              </a:rPr>
              <a:t>, and the second, which follows the neural and associative properties of the human brain, and is called </a:t>
            </a:r>
            <a:r>
              <a:rPr lang="en-US" altLang="en-SI" sz="2700" b="1">
                <a:solidFill>
                  <a:srgbClr val="898989"/>
                </a:solidFill>
              </a:rPr>
              <a:t>subsymbolic</a:t>
            </a:r>
            <a:r>
              <a:rPr lang="sl-SI" altLang="en-SI" sz="2700" b="1">
                <a:solidFill>
                  <a:srgbClr val="898989"/>
                </a:solidFill>
              </a:rPr>
              <a:t> (connectionism)</a:t>
            </a:r>
            <a:r>
              <a:rPr lang="en-US" altLang="en-SI" sz="2700">
                <a:solidFill>
                  <a:srgbClr val="898989"/>
                </a:solidFill>
              </a:rPr>
              <a:t>.</a:t>
            </a:r>
            <a:endParaRPr lang="sl-SI" altLang="en-SI" sz="2700" b="1">
              <a:solidFill>
                <a:srgbClr val="898989"/>
              </a:solidFill>
            </a:endParaRPr>
          </a:p>
          <a:p>
            <a:pPr marL="742950" indent="-742950" eaLnBrk="1" hangingPunct="1">
              <a:lnSpc>
                <a:spcPct val="90000"/>
              </a:lnSpc>
              <a:buFont typeface="Wingdings" panose="05000000000000000000" pitchFamily="2" charset="2"/>
              <a:buChar char="Ø"/>
            </a:pPr>
            <a:endParaRPr lang="en-US" altLang="en-SI" sz="3100">
              <a:solidFill>
                <a:srgbClr val="898989"/>
              </a:solidFill>
            </a:endParaRPr>
          </a:p>
          <a:p>
            <a:pPr marL="742950" indent="-742950" eaLnBrk="1" hangingPunct="1">
              <a:lnSpc>
                <a:spcPct val="90000"/>
              </a:lnSpc>
              <a:buFont typeface="Wingdings" panose="05000000000000000000" pitchFamily="2" charset="2"/>
              <a:buChar char="Ø"/>
            </a:pPr>
            <a:endParaRPr lang="en-US" altLang="en-SI" sz="27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FD955E8-A645-48B0-9759-C9459DD505C6}"/>
              </a:ext>
            </a:extLst>
          </p:cNvPr>
          <p:cNvSpPr>
            <a:spLocks noGrp="1" noChangeArrowheads="1"/>
          </p:cNvSpPr>
          <p:nvPr>
            <p:ph type="title"/>
          </p:nvPr>
        </p:nvSpPr>
        <p:spPr>
          <a:xfrm>
            <a:off x="390525" y="1066800"/>
            <a:ext cx="5629275" cy="914400"/>
          </a:xfrm>
        </p:spPr>
        <p:txBody>
          <a:bodyPr/>
          <a:lstStyle/>
          <a:p>
            <a:pPr eaLnBrk="1" hangingPunct="1"/>
            <a:r>
              <a:rPr lang="en-US" altLang="en-SI" dirty="0"/>
              <a:t>       </a:t>
            </a:r>
            <a:r>
              <a:rPr lang="sl-SI" altLang="en-SI" dirty="0" err="1"/>
              <a:t>True</a:t>
            </a:r>
            <a:r>
              <a:rPr lang="sl-SI" altLang="en-SI" dirty="0"/>
              <a:t> </a:t>
            </a:r>
            <a:r>
              <a:rPr lang="sl-SI" altLang="en-SI" dirty="0" err="1"/>
              <a:t>intelligence</a:t>
            </a:r>
            <a:r>
              <a:rPr lang="en-US" altLang="en-SI" dirty="0"/>
              <a:t>?</a:t>
            </a:r>
            <a:r>
              <a:rPr lang="sl-SI" altLang="en-SI"/>
              <a:t> </a:t>
            </a:r>
            <a:endParaRPr lang="en-GB" altLang="en-SI"/>
          </a:p>
        </p:txBody>
      </p:sp>
      <p:graphicFrame>
        <p:nvGraphicFramePr>
          <p:cNvPr id="8195" name="Object 3">
            <a:extLst>
              <a:ext uri="{FF2B5EF4-FFF2-40B4-BE49-F238E27FC236}">
                <a16:creationId xmlns:a16="http://schemas.microsoft.com/office/drawing/2014/main" id="{42F503E6-31B7-4A68-B6CE-F2DFED754913}"/>
              </a:ext>
            </a:extLst>
          </p:cNvPr>
          <p:cNvGraphicFramePr>
            <a:graphicFrameLocks noChangeAspect="1"/>
          </p:cNvGraphicFramePr>
          <p:nvPr/>
        </p:nvGraphicFramePr>
        <p:xfrm>
          <a:off x="6705600" y="1295400"/>
          <a:ext cx="2438400" cy="2438400"/>
        </p:xfrm>
        <a:graphic>
          <a:graphicData uri="http://schemas.openxmlformats.org/presentationml/2006/ole">
            <mc:AlternateContent xmlns:mc="http://schemas.openxmlformats.org/markup-compatibility/2006">
              <mc:Choice xmlns:v="urn:schemas-microsoft-com:vml" Requires="v">
                <p:oleObj spid="_x0000_s8199" name="Picture" r:id="rId3" imgW="1828804" imgH="1828804" progId="Word.Picture.8">
                  <p:embed/>
                </p:oleObj>
              </mc:Choice>
              <mc:Fallback>
                <p:oleObj name="Picture" r:id="rId3" imgW="1828804" imgH="1828804"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295400"/>
                        <a:ext cx="24384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a:extLst>
              <a:ext uri="{FF2B5EF4-FFF2-40B4-BE49-F238E27FC236}">
                <a16:creationId xmlns:a16="http://schemas.microsoft.com/office/drawing/2014/main" id="{C81419F5-12DD-4F57-96B0-DAD52534F367}"/>
              </a:ext>
            </a:extLst>
          </p:cNvPr>
          <p:cNvGraphicFramePr>
            <a:graphicFrameLocks noChangeAspect="1"/>
          </p:cNvGraphicFramePr>
          <p:nvPr/>
        </p:nvGraphicFramePr>
        <p:xfrm>
          <a:off x="6677025" y="3733800"/>
          <a:ext cx="2466975" cy="2219325"/>
        </p:xfrm>
        <a:graphic>
          <a:graphicData uri="http://schemas.openxmlformats.org/presentationml/2006/ole">
            <mc:AlternateContent xmlns:mc="http://schemas.openxmlformats.org/markup-compatibility/2006">
              <mc:Choice xmlns:v="urn:schemas-microsoft-com:vml" Requires="v">
                <p:oleObj spid="_x0000_s8200" name="Bitmap Image" r:id="rId5" imgW="2467319" imgH="2219635" progId="Paint.Picture">
                  <p:embed/>
                </p:oleObj>
              </mc:Choice>
              <mc:Fallback>
                <p:oleObj name="Bitmap Image" r:id="rId5" imgW="2467319" imgH="2219635"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7025" y="3733800"/>
                        <a:ext cx="24669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a:extLst>
              <a:ext uri="{FF2B5EF4-FFF2-40B4-BE49-F238E27FC236}">
                <a16:creationId xmlns:a16="http://schemas.microsoft.com/office/drawing/2014/main" id="{4A42C048-9585-4B81-B8C5-16F99F276580}"/>
              </a:ext>
            </a:extLst>
          </p:cNvPr>
          <p:cNvGraphicFramePr>
            <a:graphicFrameLocks noChangeAspect="1"/>
          </p:cNvGraphicFramePr>
          <p:nvPr/>
        </p:nvGraphicFramePr>
        <p:xfrm>
          <a:off x="685800" y="2514600"/>
          <a:ext cx="5391150" cy="3427413"/>
        </p:xfrm>
        <a:graphic>
          <a:graphicData uri="http://schemas.openxmlformats.org/presentationml/2006/ole">
            <mc:AlternateContent xmlns:mc="http://schemas.openxmlformats.org/markup-compatibility/2006">
              <mc:Choice xmlns:v="urn:schemas-microsoft-com:vml" Requires="v">
                <p:oleObj spid="_x0000_s8201" r:id="rId7" imgW="9525" imgH="9525" progId="CorelDRAW.Graphic.9">
                  <p:embed/>
                </p:oleObj>
              </mc:Choice>
              <mc:Fallback>
                <p:oleObj r:id="rId7" imgW="9525" imgH="9525" progId="CorelDRAW.Graphic.9">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514600"/>
                        <a:ext cx="53911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8" name="Rectangle 6">
            <a:extLst>
              <a:ext uri="{FF2B5EF4-FFF2-40B4-BE49-F238E27FC236}">
                <a16:creationId xmlns:a16="http://schemas.microsoft.com/office/drawing/2014/main" id="{E9347EB8-A08E-4CAF-93B5-A89CDC955444}"/>
              </a:ext>
            </a:extLst>
          </p:cNvPr>
          <p:cNvSpPr>
            <a:spLocks noChangeArrowheads="1"/>
          </p:cNvSpPr>
          <p:nvPr/>
        </p:nvSpPr>
        <p:spPr bwMode="auto">
          <a:xfrm>
            <a:off x="1676400" y="0"/>
            <a:ext cx="5629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kumimoji="1" sz="3200" b="1">
                <a:solidFill>
                  <a:srgbClr val="0000CC"/>
                </a:solidFill>
                <a:latin typeface="Arial" panose="020B0604020202020204" pitchFamily="34" charset="0"/>
              </a:defRPr>
            </a:lvl1pPr>
            <a:lvl2pPr marL="742950" indent="-285750">
              <a:defRPr kumimoji="1" sz="3200" b="1">
                <a:solidFill>
                  <a:srgbClr val="0000CC"/>
                </a:solidFill>
                <a:latin typeface="Arial" panose="020B0604020202020204" pitchFamily="34" charset="0"/>
              </a:defRPr>
            </a:lvl2pPr>
            <a:lvl3pPr marL="1143000" indent="-228600">
              <a:defRPr kumimoji="1" sz="3200" b="1">
                <a:solidFill>
                  <a:srgbClr val="0000CC"/>
                </a:solidFill>
                <a:latin typeface="Arial" panose="020B0604020202020204" pitchFamily="34" charset="0"/>
              </a:defRPr>
            </a:lvl3pPr>
            <a:lvl4pPr marL="1600200" indent="-228600">
              <a:defRPr kumimoji="1" sz="3200" b="1">
                <a:solidFill>
                  <a:srgbClr val="0000CC"/>
                </a:solidFill>
                <a:latin typeface="Arial" panose="020B0604020202020204" pitchFamily="34" charset="0"/>
              </a:defRPr>
            </a:lvl4pPr>
            <a:lvl5pPr marL="2057400" indent="-228600">
              <a:defRPr kumimoji="1" sz="3200" b="1">
                <a:solidFill>
                  <a:srgbClr val="0000CC"/>
                </a:solidFill>
                <a:latin typeface="Arial" panose="020B0604020202020204" pitchFamily="34" charset="0"/>
              </a:defRPr>
            </a:lvl5pPr>
            <a:lvl6pPr marL="25146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6pPr>
            <a:lvl7pPr marL="29718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7pPr>
            <a:lvl8pPr marL="34290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8pPr>
            <a:lvl9pPr marL="3886200" indent="-228600" eaLnBrk="0" fontAlgn="base" hangingPunct="0">
              <a:lnSpc>
                <a:spcPct val="85000"/>
              </a:lnSpc>
              <a:spcBef>
                <a:spcPct val="20000"/>
              </a:spcBef>
              <a:spcAft>
                <a:spcPct val="0"/>
              </a:spcAft>
              <a:buClr>
                <a:schemeClr val="hlink"/>
              </a:buClr>
              <a:buSzPct val="70000"/>
              <a:buFont typeface="Wingdings" panose="05000000000000000000" pitchFamily="2" charset="2"/>
              <a:defRPr kumimoji="1" sz="3200" b="1">
                <a:solidFill>
                  <a:srgbClr val="0000CC"/>
                </a:solidFill>
                <a:latin typeface="Arial" panose="020B0604020202020204" pitchFamily="34" charset="0"/>
              </a:defRPr>
            </a:lvl9pPr>
          </a:lstStyle>
          <a:p>
            <a:pPr>
              <a:spcBef>
                <a:spcPct val="0"/>
              </a:spcBef>
              <a:buClrTx/>
              <a:buSzTx/>
              <a:buFontTx/>
              <a:buNone/>
            </a:pPr>
            <a:r>
              <a:rPr lang="en-US" altLang="en-SI" sz="4400">
                <a:solidFill>
                  <a:schemeClr val="tx1"/>
                </a:solidFill>
                <a:latin typeface="Arial Narrow" panose="020B0606020202030204" pitchFamily="34" charset="0"/>
              </a:rPr>
              <a:t>     </a:t>
            </a:r>
            <a:r>
              <a:rPr lang="sl-SI" altLang="en-SI" sz="4400">
                <a:solidFill>
                  <a:schemeClr val="tx1"/>
                </a:solidFill>
                <a:latin typeface="Arial Narrow" panose="020B0606020202030204" pitchFamily="34" charset="0"/>
              </a:rPr>
              <a:t>Cognitive science(s)</a:t>
            </a:r>
            <a:endParaRPr lang="en-GB" altLang="en-SI" sz="4400">
              <a:solidFill>
                <a:schemeClr val="folHlink"/>
              </a:solidFill>
              <a:latin typeface="Arial Narrow" panose="020B0606020202030204" pitchFamily="34" charset="0"/>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426BA985-BF45-4556-998C-264116CFCCC2}"/>
              </a:ext>
            </a:extLst>
          </p:cNvPr>
          <p:cNvSpPr>
            <a:spLocks noGrp="1" noChangeArrowheads="1"/>
          </p:cNvSpPr>
          <p:nvPr>
            <p:ph type="ctrTitle"/>
          </p:nvPr>
        </p:nvSpPr>
        <p:spPr>
          <a:xfrm>
            <a:off x="928688" y="214313"/>
            <a:ext cx="7262812" cy="857250"/>
          </a:xfrm>
        </p:spPr>
        <p:txBody>
          <a:bodyPr/>
          <a:lstStyle/>
          <a:p>
            <a:pPr eaLnBrk="1" hangingPunct="1"/>
            <a:r>
              <a:rPr lang="sl-SI" altLang="en-SI" b="1"/>
              <a:t>Human  brain</a:t>
            </a:r>
            <a:endParaRPr lang="en-US" altLang="en-SI"/>
          </a:p>
        </p:txBody>
      </p:sp>
      <p:pic>
        <p:nvPicPr>
          <p:cNvPr id="9219" name="Picture 5" descr="http://www.techcyn.com/upload/figure7-12.jpg">
            <a:extLst>
              <a:ext uri="{FF2B5EF4-FFF2-40B4-BE49-F238E27FC236}">
                <a16:creationId xmlns:a16="http://schemas.microsoft.com/office/drawing/2014/main" id="{CC4AEE8E-1C1E-4A39-9C1F-17282E04C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9940A2C2-16EE-4F3F-8DD7-28623EFF105D}"/>
              </a:ext>
            </a:extLst>
          </p:cNvPr>
          <p:cNvSpPr>
            <a:spLocks noGrp="1" noChangeArrowheads="1"/>
          </p:cNvSpPr>
          <p:nvPr>
            <p:ph type="ctrTitle"/>
          </p:nvPr>
        </p:nvSpPr>
        <p:spPr>
          <a:xfrm>
            <a:off x="928688" y="214313"/>
            <a:ext cx="7262812" cy="857250"/>
          </a:xfrm>
        </p:spPr>
        <p:txBody>
          <a:bodyPr/>
          <a:lstStyle/>
          <a:p>
            <a:pPr eaLnBrk="1" hangingPunct="1"/>
            <a:r>
              <a:rPr lang="sl-SI" altLang="en-SI" b="1"/>
              <a:t>Human  brain</a:t>
            </a:r>
            <a:endParaRPr lang="en-US" altLang="en-SI"/>
          </a:p>
        </p:txBody>
      </p:sp>
      <p:pic>
        <p:nvPicPr>
          <p:cNvPr id="10243" name="Picture 2" descr="http://thebrain.mcgill.ca/flash/d/d_06/d_06_cr/d_06_cr_mou/d_06_cr_mou_1b.jpg">
            <a:extLst>
              <a:ext uri="{FF2B5EF4-FFF2-40B4-BE49-F238E27FC236}">
                <a16:creationId xmlns:a16="http://schemas.microsoft.com/office/drawing/2014/main" id="{A9256FD3-1188-4710-8069-3F31CFB09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A3731D34-EC59-4555-ADC5-13701F39CF95}"/>
              </a:ext>
            </a:extLst>
          </p:cNvPr>
          <p:cNvSpPr>
            <a:spLocks noGrp="1" noChangeArrowheads="1"/>
          </p:cNvSpPr>
          <p:nvPr>
            <p:ph type="ctrTitle"/>
          </p:nvPr>
        </p:nvSpPr>
        <p:spPr>
          <a:xfrm>
            <a:off x="928688" y="214313"/>
            <a:ext cx="7262812" cy="857250"/>
          </a:xfrm>
        </p:spPr>
        <p:txBody>
          <a:bodyPr/>
          <a:lstStyle/>
          <a:p>
            <a:pPr eaLnBrk="1" hangingPunct="1"/>
            <a:r>
              <a:rPr lang="sl-SI" altLang="en-SI" b="1"/>
              <a:t>Human  brain</a:t>
            </a:r>
            <a:endParaRPr lang="en-US" altLang="en-SI"/>
          </a:p>
        </p:txBody>
      </p:sp>
      <p:pic>
        <p:nvPicPr>
          <p:cNvPr id="11267" name="Picture 2" descr="https://encrypted-tbn2.gstatic.com/images?q=tbn:ANd9GcSjSkeLBHkRCqQ2A9k49HEZPWQxolrnoipouuCkiQ7NKDNSLS-72A">
            <a:extLst>
              <a:ext uri="{FF2B5EF4-FFF2-40B4-BE49-F238E27FC236}">
                <a16:creationId xmlns:a16="http://schemas.microsoft.com/office/drawing/2014/main" id="{D67B789C-E424-4225-9393-81C439663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3410</TotalTime>
  <Words>3690</Words>
  <Application>Microsoft Office PowerPoint</Application>
  <PresentationFormat>Diaprojekcija na zaslonu (4:3)</PresentationFormat>
  <Paragraphs>164</Paragraphs>
  <Slides>38</Slides>
  <Notes>3</Notes>
  <HiddenSlides>0</HiddenSlides>
  <MMClips>0</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3</vt:i4>
      </vt:variant>
      <vt:variant>
        <vt:lpstr>Naslovi diapozitivov</vt:lpstr>
      </vt:variant>
      <vt:variant>
        <vt:i4>38</vt:i4>
      </vt:variant>
    </vt:vector>
  </HeadingPairs>
  <TitlesOfParts>
    <vt:vector size="47" baseType="lpstr">
      <vt:lpstr>Arial</vt:lpstr>
      <vt:lpstr>Wingdings</vt:lpstr>
      <vt:lpstr>Calibri</vt:lpstr>
      <vt:lpstr>Times New Roman</vt:lpstr>
      <vt:lpstr>Arial Narrow</vt:lpstr>
      <vt:lpstr>Office Theme</vt:lpstr>
      <vt:lpstr>Microsoft Word Picture</vt:lpstr>
      <vt:lpstr>Bitmap Image</vt:lpstr>
      <vt:lpstr>CorelDRAW 9.0 Graphic</vt:lpstr>
      <vt:lpstr> </vt:lpstr>
      <vt:lpstr>DEFINITIONS</vt:lpstr>
      <vt:lpstr>Wikipedia</vt:lpstr>
      <vt:lpstr>Wikipedia</vt:lpstr>
      <vt:lpstr>CONCEPTUAL MODELLING</vt:lpstr>
      <vt:lpstr>       True intelligence? </vt:lpstr>
      <vt:lpstr>Human  brain</vt:lpstr>
      <vt:lpstr>Human  brain</vt:lpstr>
      <vt:lpstr>Human  brain</vt:lpstr>
      <vt:lpstr>Human  brain - neurons</vt:lpstr>
      <vt:lpstr>PowerPointova predstavitev</vt:lpstr>
      <vt:lpstr>Computer/Human  memory</vt:lpstr>
      <vt:lpstr>Computer/Human </vt:lpstr>
      <vt:lpstr>CT THESIS</vt:lpstr>
      <vt:lpstr>CONSEQUENCES OF CTT </vt:lpstr>
      <vt:lpstr>SYMBOL SYSTEM HYPOTHESIS</vt:lpstr>
      <vt:lpstr>GOFAI</vt:lpstr>
      <vt:lpstr>STRONG AI</vt:lpstr>
      <vt:lpstr>Cognitive architecture</vt:lpstr>
      <vt:lpstr>Haikonen’s cognitive architecture</vt:lpstr>
      <vt:lpstr>AI  UI</vt:lpstr>
      <vt:lpstr>TURING TEST</vt:lpstr>
      <vt:lpstr>          Turing test</vt:lpstr>
      <vt:lpstr>TURING TEST</vt:lpstr>
      <vt:lpstr>TURING TEST - Loebner Prize</vt:lpstr>
      <vt:lpstr>TURINGOV TEST - Loebner Prize</vt:lpstr>
      <vt:lpstr>TURING TEST - VERSIONS</vt:lpstr>
      <vt:lpstr>SEARLOV CHINESE ROOM </vt:lpstr>
      <vt:lpstr>            Searlova Kitajska soba     </vt:lpstr>
      <vt:lpstr>TURING TEST – ANALYZIS </vt:lpstr>
      <vt:lpstr>HISTORY</vt:lpstr>
      <vt:lpstr>HISTORY - MINSKY</vt:lpstr>
      <vt:lpstr>ZGODOVINA - MINSKY</vt:lpstr>
      <vt:lpstr>HISTORY – Newell, Simon</vt:lpstr>
      <vt:lpstr>HISTORY – Noam Chomsky</vt:lpstr>
      <vt:lpstr>HISTORY – Daniel Dennett</vt:lpstr>
      <vt:lpstr>HISTORY – DAVID CHALMERS </vt:lpstr>
      <vt:lpstr>HISTORY – DAVID CHALMERS </vt:lpstr>
    </vt:vector>
  </TitlesOfParts>
  <Company>Gams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Slovenijo v informacijsko družbo</dc:title>
  <dc:creator>Gams</dc:creator>
  <cp:lastModifiedBy>mezi</cp:lastModifiedBy>
  <cp:revision>155</cp:revision>
  <dcterms:created xsi:type="dcterms:W3CDTF">2000-03-19T21:32:30Z</dcterms:created>
  <dcterms:modified xsi:type="dcterms:W3CDTF">2023-11-27T22:31:56Z</dcterms:modified>
</cp:coreProperties>
</file>