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200" r:id="rId2"/>
    <p:sldMasterId id="2147487227" r:id="rId3"/>
    <p:sldMasterId id="2147487241" r:id="rId4"/>
    <p:sldMasterId id="2147487254" r:id="rId5"/>
    <p:sldMasterId id="2147487267" r:id="rId6"/>
    <p:sldMasterId id="2147487281" r:id="rId7"/>
    <p:sldMasterId id="2147487294" r:id="rId8"/>
  </p:sldMasterIdLst>
  <p:notesMasterIdLst>
    <p:notesMasterId r:id="rId43"/>
  </p:notesMasterIdLst>
  <p:handoutMasterIdLst>
    <p:handoutMasterId r:id="rId44"/>
  </p:handoutMasterIdLst>
  <p:sldIdLst>
    <p:sldId id="594" r:id="rId9"/>
    <p:sldId id="595" r:id="rId10"/>
    <p:sldId id="561" r:id="rId11"/>
    <p:sldId id="577" r:id="rId12"/>
    <p:sldId id="578" r:id="rId13"/>
    <p:sldId id="579" r:id="rId14"/>
    <p:sldId id="580" r:id="rId15"/>
    <p:sldId id="550" r:id="rId16"/>
    <p:sldId id="567" r:id="rId17"/>
    <p:sldId id="564" r:id="rId18"/>
    <p:sldId id="582" r:id="rId19"/>
    <p:sldId id="583" r:id="rId20"/>
    <p:sldId id="552" r:id="rId21"/>
    <p:sldId id="565" r:id="rId22"/>
    <p:sldId id="586" r:id="rId23"/>
    <p:sldId id="588" r:id="rId24"/>
    <p:sldId id="589" r:id="rId25"/>
    <p:sldId id="590" r:id="rId26"/>
    <p:sldId id="591" r:id="rId27"/>
    <p:sldId id="592" r:id="rId28"/>
    <p:sldId id="593" r:id="rId29"/>
    <p:sldId id="596" r:id="rId30"/>
    <p:sldId id="553" r:id="rId31"/>
    <p:sldId id="585" r:id="rId32"/>
    <p:sldId id="597" r:id="rId33"/>
    <p:sldId id="568" r:id="rId34"/>
    <p:sldId id="598" r:id="rId35"/>
    <p:sldId id="587" r:id="rId36"/>
    <p:sldId id="557" r:id="rId37"/>
    <p:sldId id="558" r:id="rId38"/>
    <p:sldId id="559" r:id="rId39"/>
    <p:sldId id="575" r:id="rId40"/>
    <p:sldId id="547" r:id="rId41"/>
    <p:sldId id="576" r:id="rId42"/>
  </p:sldIdLst>
  <p:sldSz cx="9144000" cy="6858000" type="screen4x3"/>
  <p:notesSz cx="6794500" cy="9906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66"/>
    <a:srgbClr val="FFCC00"/>
    <a:srgbClr val="CC6600"/>
    <a:srgbClr val="996633"/>
    <a:srgbClr val="F8F8F8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3" autoAdjust="0"/>
    <p:restoredTop sz="90865" autoAdjust="0"/>
  </p:normalViewPr>
  <p:slideViewPr>
    <p:cSldViewPr>
      <p:cViewPr varScale="1">
        <p:scale>
          <a:sx n="92" d="100"/>
          <a:sy n="92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5.xml"/><Relationship Id="rId18" Type="http://schemas.openxmlformats.org/officeDocument/2006/relationships/slide" Target="slides/slide30.xml"/><Relationship Id="rId3" Type="http://schemas.openxmlformats.org/officeDocument/2006/relationships/slide" Target="slides/slide11.xml"/><Relationship Id="rId21" Type="http://schemas.openxmlformats.org/officeDocument/2006/relationships/slide" Target="slides/slide34.xml"/><Relationship Id="rId7" Type="http://schemas.openxmlformats.org/officeDocument/2006/relationships/slide" Target="slides/slide17.xml"/><Relationship Id="rId12" Type="http://schemas.openxmlformats.org/officeDocument/2006/relationships/slide" Target="slides/slide24.xml"/><Relationship Id="rId17" Type="http://schemas.openxmlformats.org/officeDocument/2006/relationships/slide" Target="slides/slide29.xml"/><Relationship Id="rId2" Type="http://schemas.openxmlformats.org/officeDocument/2006/relationships/slide" Target="slides/slide10.xml"/><Relationship Id="rId16" Type="http://schemas.openxmlformats.org/officeDocument/2006/relationships/slide" Target="slides/slide28.xml"/><Relationship Id="rId20" Type="http://schemas.openxmlformats.org/officeDocument/2006/relationships/slide" Target="slides/slide32.xml"/><Relationship Id="rId1" Type="http://schemas.openxmlformats.org/officeDocument/2006/relationships/slide" Target="slides/slide9.xml"/><Relationship Id="rId6" Type="http://schemas.openxmlformats.org/officeDocument/2006/relationships/slide" Target="slides/slide16.xml"/><Relationship Id="rId11" Type="http://schemas.openxmlformats.org/officeDocument/2006/relationships/slide" Target="slides/slide23.xml"/><Relationship Id="rId5" Type="http://schemas.openxmlformats.org/officeDocument/2006/relationships/slide" Target="slides/slide15.xml"/><Relationship Id="rId15" Type="http://schemas.openxmlformats.org/officeDocument/2006/relationships/slide" Target="slides/slide27.xml"/><Relationship Id="rId10" Type="http://schemas.openxmlformats.org/officeDocument/2006/relationships/slide" Target="slides/slide21.xml"/><Relationship Id="rId19" Type="http://schemas.openxmlformats.org/officeDocument/2006/relationships/slide" Target="slides/slide31.xml"/><Relationship Id="rId4" Type="http://schemas.openxmlformats.org/officeDocument/2006/relationships/slide" Target="slides/slide12.xml"/><Relationship Id="rId9" Type="http://schemas.openxmlformats.org/officeDocument/2006/relationships/slide" Target="slides/slide19.xml"/><Relationship Id="rId14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Matjaž Gams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Slovenijo v informacijsko družbo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922E06-C987-4FE8-B825-3EB6696802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2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1024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1363"/>
            <a:ext cx="4954587" cy="37163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408763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6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12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0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74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07/16/96</a:t>
            </a:r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##</a:t>
            </a:r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9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7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022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9778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21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5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mtClean="0">
                <a:latin typeface="Arial" panose="020B0604020202020204" pitchFamily="34" charset="0"/>
              </a:rPr>
              <a:t>Nora rast znanosti bo pripeljala v teorijo singularnosti, v nove fantastične čase. Flaynnov učinek – ljudje so čedalje pametnejši. So pa morebitni problemi, npr. Fermijev paradoks. </a:t>
            </a:r>
            <a:endParaRPr lang="en-US" altLang="sl-SI" smtClean="0">
              <a:latin typeface="Arial" panose="020B0604020202020204" pitchFamily="34" charset="0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9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mtClean="0">
                <a:latin typeface="Arial" panose="020B0604020202020204" pitchFamily="34" charset="0"/>
              </a:rPr>
              <a:t>Nora rast znanosti bo pripeljala v teorijo singularnosti, v nove fantastične čase. Flaynnov učinek – ljudje so čedalje pametnejši. So pa morebitni problemi, npr. Fermijev paradoks. </a:t>
            </a:r>
            <a:endParaRPr lang="en-US" altLang="sl-SI" smtClean="0">
              <a:latin typeface="Arial" panose="020B0604020202020204" pitchFamily="34" charset="0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5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21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5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mtClean="0">
                <a:latin typeface="Arial" panose="020B0604020202020204" pitchFamily="34" charset="0"/>
              </a:rPr>
              <a:t>Nora rast znanosti bo pripeljala v teorijo singularnosti, v nove fantastične čase. Flaynnov učinek – ljudje so čedalje pametnejši. So pa morebitni problemi, npr. Fermijev paradoks. </a:t>
            </a:r>
            <a:endParaRPr lang="en-US" altLang="sl-SI" smtClean="0">
              <a:latin typeface="Arial" panose="020B0604020202020204" pitchFamily="34" charset="0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07/16/96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l-SI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##</a:t>
            </a:r>
            <a:endParaRPr kumimoji="1" lang="en-US" altLang="sl-SI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15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914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75C0-F3DF-434F-8ADF-D9D174FE3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114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1133-9225-4B5C-BC1E-9910DCBA6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926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5DE9-F6AD-4503-8D39-E6DCE0662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005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0545-16DD-4F5C-9002-583A18366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8161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4DB41-BFF5-498A-8B22-FBAF3155616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13164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CFB2E2-8E97-4D1B-9B09-9650DB06E0E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49114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331DC-E406-4E67-9AF3-DCEB08ACCC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55021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04FBB-3CCD-4A01-A255-BC71ABAD3E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35038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49D45-E9EF-4B37-9201-C352980C485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816907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A8E4E-51B4-4E55-A5D6-B9ACAD14C0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43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9F2D6-0A8A-4FE4-84D9-B34D749B788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2769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27C6-B2B4-4959-98DA-C1EC8AC13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9427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19238-319D-43D0-A862-46F8FE66B3B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89900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0DF80-9EE8-4F75-99D1-314572B3E1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6833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27ADC-F057-4233-B977-7F5B10F546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80932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9CA763-813E-4F03-9090-3267AEB1021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3181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2167C-C0A6-47C5-8CB7-AD4EFF26A1E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4878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3B23-3FF3-4002-99D9-B73A3D77CE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171655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27A59-88A0-4805-8A2C-38383C7C81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5625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58E4-3C4E-45E8-A63B-352F4882CEC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6591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10E045-982E-4CB8-9021-08E1AFB4F9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486710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69836-9A3A-4296-8C52-3EDE07B946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6733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0633-DBBC-4493-B9A3-33A06DCC3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9221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0CFE5-2F29-4552-81F0-2038F2874E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658390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CBFFB-9D29-43ED-8062-B1B0EDC1B4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94309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87FCA-2D17-40D8-BE98-06B50245B1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86442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4843-0924-4F02-A854-F4A0B4CD96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98111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F9A2B-8598-4644-BE4D-C9F4811BDF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6977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08674-338C-4E05-B8D4-9DF7B0AEAA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4882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D35DD-66B9-48C0-AD0E-CAD8B923950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66953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D5A25-9540-4A19-898F-3F5858FC4BD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90520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8298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9E27A-2B23-4561-9950-A43A48A790A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833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D0CD-1957-4221-B5AF-1B872E24C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57793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46C0F-793A-4FA3-B344-D932B95777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70681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907E2-16D4-434C-9E12-DCA4CCC0F8D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45554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697AC-3983-4F10-9460-54DB36BDFA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6389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27610-DC88-48B0-90C4-11184657DD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40796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C742C5-995D-4D4D-A3AC-7A0EF8AE5A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71504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6034DB-9CCE-45DF-B8F7-5DF9029694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85452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FBF82-4B66-46F8-BD52-0265F7C238A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560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955B6-4B35-4B39-9BF1-DF1B9D15A11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554340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11EC1-6F94-401B-8560-DE2791CFD01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71830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7F2AD-24CB-4A2C-9066-92FB938BA3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4688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5157-EB7E-4906-998E-AFAD37DA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3680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98775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9E27A-2B23-4561-9950-A43A48A790A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55370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46C0F-793A-4FA3-B344-D932B95777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46643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907E2-16D4-434C-9E12-DCA4CCC0F8D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091253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697AC-3983-4F10-9460-54DB36BDFA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31594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27610-DC88-48B0-90C4-11184657DD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16384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C742C5-995D-4D4D-A3AC-7A0EF8AE5A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97834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6034DB-9CCE-45DF-B8F7-5DF9029694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40833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FBF82-4B66-46F8-BD52-0265F7C238A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76611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955B6-4B35-4B39-9BF1-DF1B9D15A11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15833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A559-4629-4C78-B617-750FEDE9C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8083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11EC1-6F94-401B-8560-DE2791CFD01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83484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7F2AD-24CB-4A2C-9066-92FB938BA3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59527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37793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27A59-88A0-4805-8A2C-38383C7C81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75598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58E4-3C4E-45E8-A63B-352F4882CEC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67170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10E045-982E-4CB8-9021-08E1AFB4F9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52865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69836-9A3A-4296-8C52-3EDE07B946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35841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0CFE5-2F29-4552-81F0-2038F2874E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158885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9CBFFB-9D29-43ED-8062-B1B0EDC1B4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920656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87FCA-2D17-40D8-BE98-06B50245B1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0671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A649A-1A7D-4A90-9BBF-29EFAA74A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102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4843-0924-4F02-A854-F4A0B4CD96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276977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F9A2B-8598-4644-BE4D-C9F4811BDF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61743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08674-338C-4E05-B8D4-9DF7B0AEAA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96443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D35DD-66B9-48C0-AD0E-CAD8B923950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45647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D5A25-9540-4A19-898F-3F5858FC4BD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58079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687148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EE3A3-C776-4B8D-8847-BC801ABC8B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59415"/>
      </p:ext>
    </p:extLst>
  </p:cSld>
  <p:clrMapOvr>
    <a:masterClrMapping/>
  </p:clrMapOvr>
  <p:transition advClick="0" advTm="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C63950-72B7-4515-9632-4599F06C7C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81899"/>
      </p:ext>
    </p:extLst>
  </p:cSld>
  <p:clrMapOvr>
    <a:masterClrMapping/>
  </p:clrMapOvr>
  <p:transition advClick="0" advTm="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A7087-743F-4247-9480-F979A54375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89808"/>
      </p:ext>
    </p:extLst>
  </p:cSld>
  <p:clrMapOvr>
    <a:masterClrMapping/>
  </p:clrMapOvr>
  <p:transition advClick="0" advTm="5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5BE81-10FE-4634-831D-A9837D39A1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064865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AD77-B832-4337-A2DB-6A03CA48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2708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BC0A51-F127-4ACF-91A5-5133AAF6CE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58283"/>
      </p:ext>
    </p:extLst>
  </p:cSld>
  <p:clrMapOvr>
    <a:masterClrMapping/>
  </p:clrMapOvr>
  <p:transition advClick="0" advTm="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53DDC-EF74-43AC-ACA0-C2EBA3A09C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144519"/>
      </p:ext>
    </p:extLst>
  </p:cSld>
  <p:clrMapOvr>
    <a:masterClrMapping/>
  </p:clrMapOvr>
  <p:transition advClick="0" advTm="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03547-CF1F-46C1-85D2-AA150A2F78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70251"/>
      </p:ext>
    </p:extLst>
  </p:cSld>
  <p:clrMapOvr>
    <a:masterClrMapping/>
  </p:clrMapOvr>
  <p:transition advClick="0" advTm="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2C007-4D3C-4263-904C-0DD97EA25D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693052"/>
      </p:ext>
    </p:extLst>
  </p:cSld>
  <p:clrMapOvr>
    <a:masterClrMapping/>
  </p:clrMapOvr>
  <p:transition advClick="0" advTm="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8B9E0-CD44-4ECB-8027-3129A21033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801237"/>
      </p:ext>
    </p:extLst>
  </p:cSld>
  <p:clrMapOvr>
    <a:masterClrMapping/>
  </p:clrMapOvr>
  <p:transition advClick="0" advTm="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CF13E-8840-4A83-B6FD-A9E8CE7EDD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312058"/>
      </p:ext>
    </p:extLst>
  </p:cSld>
  <p:clrMapOvr>
    <a:masterClrMapping/>
  </p:clrMapOvr>
  <p:transition advClick="0" advTm="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E5980-5C4D-4DE2-894E-853BD489C1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541367"/>
      </p:ext>
    </p:extLst>
  </p:cSld>
  <p:clrMapOvr>
    <a:masterClrMapping/>
  </p:clrMapOvr>
  <p:transition advClick="0" advTm="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DFCB7-EEBD-41DC-A61E-BA7373B0D6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18843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0275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4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31C5-19A4-41A1-8E6B-C7187B9D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4971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1019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7416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19192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491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09407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3909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81251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691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884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32C65-460B-45AD-9D0A-B4530137A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155" r:id="rId1"/>
    <p:sldLayoutId id="2147487111" r:id="rId2"/>
    <p:sldLayoutId id="2147487112" r:id="rId3"/>
    <p:sldLayoutId id="2147487113" r:id="rId4"/>
    <p:sldLayoutId id="2147487114" r:id="rId5"/>
    <p:sldLayoutId id="2147487115" r:id="rId6"/>
    <p:sldLayoutId id="2147487116" r:id="rId7"/>
    <p:sldLayoutId id="2147487117" r:id="rId8"/>
    <p:sldLayoutId id="2147487118" r:id="rId9"/>
    <p:sldLayoutId id="2147487119" r:id="rId10"/>
    <p:sldLayoutId id="2147487120" r:id="rId11"/>
    <p:sldLayoutId id="2147487121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300B3-3258-42B5-9872-EC4C184D6A7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303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201" r:id="rId1"/>
    <p:sldLayoutId id="2147487202" r:id="rId2"/>
    <p:sldLayoutId id="2147487203" r:id="rId3"/>
    <p:sldLayoutId id="2147487204" r:id="rId4"/>
    <p:sldLayoutId id="2147487205" r:id="rId5"/>
    <p:sldLayoutId id="2147487206" r:id="rId6"/>
    <p:sldLayoutId id="2147487207" r:id="rId7"/>
    <p:sldLayoutId id="2147487208" r:id="rId8"/>
    <p:sldLayoutId id="2147487209" r:id="rId9"/>
    <p:sldLayoutId id="2147487210" r:id="rId10"/>
    <p:sldLayoutId id="2147487211" r:id="rId11"/>
    <p:sldLayoutId id="2147487212" r:id="rId12"/>
    <p:sldLayoutId id="2147487213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A369E-3057-4EA6-BF92-D3F5F88B0F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55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  <p:sldLayoutId id="2147487233" r:id="rId6"/>
    <p:sldLayoutId id="2147487234" r:id="rId7"/>
    <p:sldLayoutId id="2147487235" r:id="rId8"/>
    <p:sldLayoutId id="2147487236" r:id="rId9"/>
    <p:sldLayoutId id="2147487237" r:id="rId10"/>
    <p:sldLayoutId id="2147487238" r:id="rId11"/>
    <p:sldLayoutId id="2147487239" r:id="rId12"/>
    <p:sldLayoutId id="2147487240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E616C-A3DB-49CF-8683-9B552F5DFE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95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242" r:id="rId1"/>
    <p:sldLayoutId id="2147487243" r:id="rId2"/>
    <p:sldLayoutId id="2147487244" r:id="rId3"/>
    <p:sldLayoutId id="2147487245" r:id="rId4"/>
    <p:sldLayoutId id="2147487246" r:id="rId5"/>
    <p:sldLayoutId id="2147487247" r:id="rId6"/>
    <p:sldLayoutId id="2147487248" r:id="rId7"/>
    <p:sldLayoutId id="2147487249" r:id="rId8"/>
    <p:sldLayoutId id="2147487250" r:id="rId9"/>
    <p:sldLayoutId id="2147487251" r:id="rId10"/>
    <p:sldLayoutId id="2147487252" r:id="rId11"/>
    <p:sldLayoutId id="2147487253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E616C-A3DB-49CF-8683-9B552F5DFE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41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255" r:id="rId1"/>
    <p:sldLayoutId id="2147487256" r:id="rId2"/>
    <p:sldLayoutId id="2147487257" r:id="rId3"/>
    <p:sldLayoutId id="2147487258" r:id="rId4"/>
    <p:sldLayoutId id="2147487259" r:id="rId5"/>
    <p:sldLayoutId id="2147487260" r:id="rId6"/>
    <p:sldLayoutId id="2147487261" r:id="rId7"/>
    <p:sldLayoutId id="2147487262" r:id="rId8"/>
    <p:sldLayoutId id="2147487263" r:id="rId9"/>
    <p:sldLayoutId id="2147487264" r:id="rId10"/>
    <p:sldLayoutId id="2147487265" r:id="rId11"/>
    <p:sldLayoutId id="2147487266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A369E-3057-4EA6-BF92-D3F5F88B0F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114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268" r:id="rId1"/>
    <p:sldLayoutId id="2147487269" r:id="rId2"/>
    <p:sldLayoutId id="2147487270" r:id="rId3"/>
    <p:sldLayoutId id="2147487271" r:id="rId4"/>
    <p:sldLayoutId id="2147487272" r:id="rId5"/>
    <p:sldLayoutId id="2147487273" r:id="rId6"/>
    <p:sldLayoutId id="2147487274" r:id="rId7"/>
    <p:sldLayoutId id="2147487275" r:id="rId8"/>
    <p:sldLayoutId id="2147487276" r:id="rId9"/>
    <p:sldLayoutId id="2147487277" r:id="rId10"/>
    <p:sldLayoutId id="2147487278" r:id="rId11"/>
    <p:sldLayoutId id="2147487279" r:id="rId12"/>
    <p:sldLayoutId id="2147487280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475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AA28B8-99BD-4723-AC28-57FE6562E5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22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34125"/>
            <a:ext cx="7921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2" r:id="rId1"/>
    <p:sldLayoutId id="2147487283" r:id="rId2"/>
    <p:sldLayoutId id="2147487284" r:id="rId3"/>
    <p:sldLayoutId id="2147487285" r:id="rId4"/>
    <p:sldLayoutId id="2147487286" r:id="rId5"/>
    <p:sldLayoutId id="2147487287" r:id="rId6"/>
    <p:sldLayoutId id="2147487288" r:id="rId7"/>
    <p:sldLayoutId id="2147487289" r:id="rId8"/>
    <p:sldLayoutId id="2147487290" r:id="rId9"/>
    <p:sldLayoutId id="2147487291" r:id="rId10"/>
    <p:sldLayoutId id="2147487292" r:id="rId11"/>
    <p:sldLayoutId id="2147487293" r:id="rId12"/>
  </p:sldLayoutIdLst>
  <p:transition advClick="0" advTm="5000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950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5" r:id="rId1"/>
    <p:sldLayoutId id="2147487296" r:id="rId2"/>
    <p:sldLayoutId id="2147487297" r:id="rId3"/>
    <p:sldLayoutId id="2147487298" r:id="rId4"/>
    <p:sldLayoutId id="2147487299" r:id="rId5"/>
    <p:sldLayoutId id="2147487300" r:id="rId6"/>
    <p:sldLayoutId id="2147487301" r:id="rId7"/>
    <p:sldLayoutId id="2147487302" r:id="rId8"/>
    <p:sldLayoutId id="2147487303" r:id="rId9"/>
    <p:sldLayoutId id="2147487304" r:id="rId10"/>
    <p:sldLayoutId id="214748730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itle 5"/>
          <p:cNvSpPr>
            <a:spLocks noGrp="1"/>
          </p:cNvSpPr>
          <p:nvPr>
            <p:ph type="ctrTitle" sz="quarter"/>
          </p:nvPr>
        </p:nvSpPr>
        <p:spPr>
          <a:xfrm>
            <a:off x="683568" y="3995331"/>
            <a:ext cx="8016056" cy="1561577"/>
          </a:xfrm>
        </p:spPr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br>
              <a:rPr lang="sl-SI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sl-SI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sl-SI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sl-SI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sl-SI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sl-SI" altLang="sl-SI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Superintelligence</a:t>
            </a:r>
            <a:r>
              <a:rPr lang="sl-SI" altLang="sl-SI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human </a:t>
            </a:r>
            <a:r>
              <a:rPr lang="sl-SI" altLang="sl-SI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sl-SI" altLang="sl-SI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AI, </a:t>
            </a:r>
            <a:r>
              <a:rPr lang="sl-SI" altLang="sl-SI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sl-SI" altLang="sl-SI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BI, </a:t>
            </a:r>
            <a:r>
              <a:rPr lang="sl-SI" altLang="sl-SI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sl-SI" altLang="sl-SI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altLang="sl-SI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sl-SI" altLang="sl-SI" dirty="0" smtClean="0"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science</a:t>
            </a:r>
            <a:endParaRPr lang="en-US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661248"/>
            <a:ext cx="6832848" cy="1852016"/>
          </a:xfrm>
        </p:spPr>
        <p:txBody>
          <a:bodyPr/>
          <a:lstStyle/>
          <a:p>
            <a:r>
              <a:rPr lang="sl-SI" sz="1800" dirty="0" smtClean="0"/>
              <a:t>Matjaž Gams</a:t>
            </a:r>
            <a:endParaRPr lang="en-US" sz="1800" dirty="0" smtClean="0"/>
          </a:p>
          <a:p>
            <a:r>
              <a:rPr lang="sl-SI" sz="1800" dirty="0" smtClean="0"/>
              <a:t>Institut „Jožef Stefan“</a:t>
            </a:r>
            <a:endParaRPr lang="en-US" sz="1800" dirty="0" smtClean="0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30" y="4641601"/>
            <a:ext cx="35639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79" y="498118"/>
            <a:ext cx="5571321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164138"/>
            <a:ext cx="4256112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5C0-F3DF-434F-8ADF-D9D174FE31C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17883347">
            <a:off x="736139" y="1217030"/>
            <a:ext cx="2376264" cy="1795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0" normalizeH="0" baseline="0" noProof="0" dirty="0" smtClean="0">
                <a:ln/>
                <a:pattFill prst="dkUpDiag">
                  <a:fgClr>
                    <a:srgbClr val="000099">
                      <a:lumMod val="50000"/>
                    </a:srgbClr>
                  </a:fgClr>
                  <a:bgClr>
                    <a:srgbClr val="FFFFFF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10199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 o b r o d o š l i.    </a:t>
            </a:r>
            <a:endParaRPr kumimoji="0" lang="en-US" sz="5400" b="1" i="0" u="none" strike="noStrike" kern="1200" cap="none" spc="0" normalizeH="0" baseline="0" noProof="0" dirty="0">
              <a:ln/>
              <a:pattFill prst="dkUpDiag">
                <a:fgClr>
                  <a:srgbClr val="000099">
                    <a:lumMod val="50000"/>
                  </a:srgbClr>
                </a:fgClr>
                <a:bgClr>
                  <a:srgbClr val="FFFFFF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10199">
                    <a:lumMod val="50000"/>
                    <a:alpha val="40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55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0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0" fill="hold">
                                          <p:stCondLst>
                                            <p:cond delay="10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0" fill="hold">
                                          <p:stCondLst>
                                            <p:cond delay="15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9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9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9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chess</a:t>
            </a:r>
            <a:endParaRPr lang="en-US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sz="1800">
              <a:solidFill>
                <a:srgbClr val="FFFFFF"/>
              </a:solidFill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0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sz="16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7196" y="6047895"/>
            <a:ext cx="3536032" cy="476250"/>
          </a:xfrm>
        </p:spPr>
        <p:txBody>
          <a:bodyPr/>
          <a:lstStyle/>
          <a:p>
            <a:pPr>
              <a:defRPr/>
            </a:pPr>
            <a:r>
              <a:rPr lang="sl-SI" smtClean="0"/>
              <a:t>MPS, 4.12.2019</a:t>
            </a:r>
            <a:endParaRPr lang="sl-SI" dirty="0"/>
          </a:p>
        </p:txBody>
      </p:sp>
      <p:pic>
        <p:nvPicPr>
          <p:cNvPr id="23559" name="Picture 2" descr="Rezultat iskanja slik za computer chess ratings VS HUM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1" y="1179752"/>
            <a:ext cx="8073079" cy="496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99EC0-4DA8-49B4-88E9-88F5845A10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l-SI" sz="3600" kern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AlphaZero</a:t>
            </a:r>
            <a:r>
              <a:rPr lang="sl-SI" sz="3600" kern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4h </a:t>
            </a:r>
            <a:r>
              <a:rPr lang="sl-SI" sz="3600" kern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sl-SI" sz="3600" kern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kern="1200" dirty="0">
              <a:solidFill>
                <a:schemeClr val="bg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EEB43-C752-4433-94AD-FFABC4F5BA7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1116013" y="4905305"/>
            <a:ext cx="7632700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   Rf1-e1                              26.   (+8) Qh4-h1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+ 20 </a:t>
            </a:r>
            <a:r>
              <a:rPr lang="sl-SI" sz="2000" dirty="0" err="1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</a:t>
            </a:r>
            <a:r>
              <a:rPr lang="sl-SI" sz="2000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l-SI" sz="2000" dirty="0" err="1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1500 </a:t>
            </a:r>
            <a:r>
              <a:rPr kumimoji="0" lang="sl-SI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years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5" y="1613248"/>
            <a:ext cx="3061601" cy="3039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970" y="1613249"/>
            <a:ext cx="3070350" cy="305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3149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l" eaLnBrk="1" hangingPunct="1"/>
            <a:r>
              <a:rPr lang="sl-SI" sz="3600" dirty="0" smtClean="0"/>
              <a:t>Razvoj človeštva</a:t>
            </a:r>
            <a:endParaRPr lang="en-US" sz="3600" dirty="0" smtClean="0"/>
          </a:p>
        </p:txBody>
      </p:sp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E42DB-860B-41F3-B287-6FB3D41015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8" name="Rectangle 2"/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sl-SI" sz="16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07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79613" y="6477000"/>
            <a:ext cx="4475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" y="0"/>
            <a:ext cx="4828555" cy="7074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1" y="-246432"/>
            <a:ext cx="4268789" cy="71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4193">
            <a:off x="6869113" y="2444750"/>
            <a:ext cx="16335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833438" y="2063750"/>
            <a:ext cx="2071687" cy="563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processing power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91375" y="6207125"/>
            <a:ext cx="714375" cy="328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time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655638" y="3978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5847" name="AutoShape 14"/>
          <p:cNvCxnSpPr>
            <a:cxnSpLocks noChangeShapeType="1"/>
          </p:cNvCxnSpPr>
          <p:nvPr/>
        </p:nvCxnSpPr>
        <p:spPr bwMode="auto">
          <a:xfrm>
            <a:off x="1476375" y="5849938"/>
            <a:ext cx="600075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16"/>
          <p:cNvCxnSpPr>
            <a:cxnSpLocks noChangeShapeType="1"/>
          </p:cNvCxnSpPr>
          <p:nvPr/>
        </p:nvCxnSpPr>
        <p:spPr bwMode="auto">
          <a:xfrm flipV="1">
            <a:off x="1547813" y="3135313"/>
            <a:ext cx="5429250" cy="2714625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AutoShape 17"/>
          <p:cNvCxnSpPr>
            <a:cxnSpLocks noChangeShapeType="1"/>
          </p:cNvCxnSpPr>
          <p:nvPr/>
        </p:nvCxnSpPr>
        <p:spPr bwMode="auto">
          <a:xfrm>
            <a:off x="1476375" y="4206875"/>
            <a:ext cx="5500688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8"/>
          <p:cNvCxnSpPr>
            <a:cxnSpLocks noChangeShapeType="1"/>
          </p:cNvCxnSpPr>
          <p:nvPr/>
        </p:nvCxnSpPr>
        <p:spPr bwMode="auto">
          <a:xfrm rot="5400000" flipH="1" flipV="1">
            <a:off x="-143668" y="4253706"/>
            <a:ext cx="32385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1" name="Text Box 4"/>
          <p:cNvSpPr txBox="1">
            <a:spLocks noChangeArrowheads="1"/>
          </p:cNvSpPr>
          <p:nvPr/>
        </p:nvSpPr>
        <p:spPr bwMode="auto">
          <a:xfrm>
            <a:off x="7034213" y="4329113"/>
            <a:ext cx="1254125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humans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2" name="Text Box 4"/>
          <p:cNvSpPr txBox="1">
            <a:spLocks noChangeArrowheads="1"/>
          </p:cNvSpPr>
          <p:nvPr/>
        </p:nvSpPr>
        <p:spPr bwMode="auto">
          <a:xfrm>
            <a:off x="5383213" y="3394075"/>
            <a:ext cx="1714500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computers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3" name="Text Box 4"/>
          <p:cNvSpPr txBox="1">
            <a:spLocks noChangeArrowheads="1"/>
          </p:cNvSpPr>
          <p:nvPr/>
        </p:nvSpPr>
        <p:spPr bwMode="auto">
          <a:xfrm>
            <a:off x="3548063" y="1849438"/>
            <a:ext cx="2071687" cy="798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humans </a:t>
            </a:r>
            <a:b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</a:t>
            </a:r>
            <a:b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computers</a:t>
            </a:r>
            <a:endParaRPr kumimoji="1" lang="sl-SI" altLang="sl-SI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854" name="AutoShape 19"/>
          <p:cNvCxnSpPr>
            <a:cxnSpLocks noChangeShapeType="1"/>
          </p:cNvCxnSpPr>
          <p:nvPr/>
        </p:nvCxnSpPr>
        <p:spPr bwMode="auto">
          <a:xfrm rot="5400000" flipH="1" flipV="1">
            <a:off x="6512719" y="1242219"/>
            <a:ext cx="1571625" cy="928687"/>
          </a:xfrm>
          <a:prstGeom prst="straightConnector1">
            <a:avLst/>
          </a:prstGeom>
          <a:noFill/>
          <a:ln w="127000">
            <a:solidFill>
              <a:srgbClr val="00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3"/>
          <p:cNvCxnSpPr>
            <a:cxnSpLocks noChangeShapeType="1"/>
          </p:cNvCxnSpPr>
          <p:nvPr/>
        </p:nvCxnSpPr>
        <p:spPr bwMode="auto">
          <a:xfrm flipV="1">
            <a:off x="1476375" y="2492375"/>
            <a:ext cx="5429250" cy="1714500"/>
          </a:xfrm>
          <a:prstGeom prst="straightConnector1">
            <a:avLst/>
          </a:prstGeom>
          <a:noFill/>
          <a:ln w="127000">
            <a:solidFill>
              <a:srgbClr val="000000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6" name="TextBox 1"/>
          <p:cNvSpPr txBox="1">
            <a:spLocks noChangeArrowheads="1"/>
          </p:cNvSpPr>
          <p:nvPr/>
        </p:nvSpPr>
        <p:spPr bwMode="auto">
          <a:xfrm>
            <a:off x="7796213" y="147002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Kurtzweil</a:t>
            </a: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660400" y="282575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Humans</a:t>
            </a:r>
            <a:r>
              <a:rPr kumimoji="0" lang="sl-SI" alt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versus</a:t>
            </a:r>
            <a:r>
              <a:rPr kumimoji="0" lang="sl-SI" alt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computers</a:t>
            </a:r>
            <a:endParaRPr kumimoji="0" lang="sl-SI" altLang="sl-SI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858" name="Text Box 4"/>
          <p:cNvSpPr txBox="1">
            <a:spLocks noChangeArrowheads="1"/>
          </p:cNvSpPr>
          <p:nvPr/>
        </p:nvSpPr>
        <p:spPr bwMode="auto">
          <a:xfrm>
            <a:off x="7861300" y="2563813"/>
            <a:ext cx="1292225" cy="563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Fermi parad</a:t>
            </a: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ox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9" name="Text Box 4"/>
          <p:cNvSpPr txBox="1">
            <a:spLocks noChangeArrowheads="1"/>
          </p:cNvSpPr>
          <p:nvPr/>
        </p:nvSpPr>
        <p:spPr bwMode="auto">
          <a:xfrm>
            <a:off x="3033713" y="4762500"/>
            <a:ext cx="1150937" cy="563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Moore</a:t>
            </a: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’s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law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E1D2A-18D4-47C9-8B77-0BD5AF8800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055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6407576" y="2090676"/>
            <a:ext cx="1038052" cy="2671824"/>
          </a:xfrm>
          <a:prstGeom prst="ellipse">
            <a:avLst/>
          </a:prstGeom>
          <a:ln w="1809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4193">
            <a:off x="6869113" y="2444750"/>
            <a:ext cx="16335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833438" y="2063750"/>
            <a:ext cx="2071687" cy="563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processing power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91375" y="6207125"/>
            <a:ext cx="714375" cy="328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time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655638" y="3978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5847" name="AutoShape 14"/>
          <p:cNvCxnSpPr>
            <a:cxnSpLocks noChangeShapeType="1"/>
          </p:cNvCxnSpPr>
          <p:nvPr/>
        </p:nvCxnSpPr>
        <p:spPr bwMode="auto">
          <a:xfrm>
            <a:off x="1476375" y="5849938"/>
            <a:ext cx="600075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16"/>
          <p:cNvCxnSpPr>
            <a:cxnSpLocks noChangeShapeType="1"/>
          </p:cNvCxnSpPr>
          <p:nvPr/>
        </p:nvCxnSpPr>
        <p:spPr bwMode="auto">
          <a:xfrm flipV="1">
            <a:off x="1547813" y="3135313"/>
            <a:ext cx="5429250" cy="2714625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AutoShape 17"/>
          <p:cNvCxnSpPr>
            <a:cxnSpLocks noChangeShapeType="1"/>
          </p:cNvCxnSpPr>
          <p:nvPr/>
        </p:nvCxnSpPr>
        <p:spPr bwMode="auto">
          <a:xfrm>
            <a:off x="1476375" y="4206875"/>
            <a:ext cx="5500688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8"/>
          <p:cNvCxnSpPr>
            <a:cxnSpLocks noChangeShapeType="1"/>
          </p:cNvCxnSpPr>
          <p:nvPr/>
        </p:nvCxnSpPr>
        <p:spPr bwMode="auto">
          <a:xfrm rot="5400000" flipH="1" flipV="1">
            <a:off x="-143668" y="4253706"/>
            <a:ext cx="32385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1" name="Text Box 4"/>
          <p:cNvSpPr txBox="1">
            <a:spLocks noChangeArrowheads="1"/>
          </p:cNvSpPr>
          <p:nvPr/>
        </p:nvSpPr>
        <p:spPr bwMode="auto">
          <a:xfrm>
            <a:off x="7034213" y="4329113"/>
            <a:ext cx="1254125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humans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2" name="Text Box 4"/>
          <p:cNvSpPr txBox="1">
            <a:spLocks noChangeArrowheads="1"/>
          </p:cNvSpPr>
          <p:nvPr/>
        </p:nvSpPr>
        <p:spPr bwMode="auto">
          <a:xfrm>
            <a:off x="5383213" y="3394075"/>
            <a:ext cx="1714500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computers</a:t>
            </a:r>
            <a:r>
              <a:rPr kumimoji="1" lang="sl-SI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3" name="Text Box 4"/>
          <p:cNvSpPr txBox="1">
            <a:spLocks noChangeArrowheads="1"/>
          </p:cNvSpPr>
          <p:nvPr/>
        </p:nvSpPr>
        <p:spPr bwMode="auto">
          <a:xfrm>
            <a:off x="3548063" y="1849438"/>
            <a:ext cx="2071687" cy="798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humans </a:t>
            </a:r>
            <a:b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</a:t>
            </a:r>
            <a:b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computers</a:t>
            </a:r>
            <a:endParaRPr kumimoji="1" lang="sl-SI" altLang="sl-SI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854" name="AutoShape 19"/>
          <p:cNvCxnSpPr>
            <a:cxnSpLocks noChangeShapeType="1"/>
          </p:cNvCxnSpPr>
          <p:nvPr/>
        </p:nvCxnSpPr>
        <p:spPr bwMode="auto">
          <a:xfrm rot="5400000" flipH="1" flipV="1">
            <a:off x="6512719" y="1242219"/>
            <a:ext cx="1571625" cy="928687"/>
          </a:xfrm>
          <a:prstGeom prst="straightConnector1">
            <a:avLst/>
          </a:prstGeom>
          <a:noFill/>
          <a:ln w="127000">
            <a:solidFill>
              <a:srgbClr val="00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3"/>
          <p:cNvCxnSpPr>
            <a:cxnSpLocks noChangeShapeType="1"/>
          </p:cNvCxnSpPr>
          <p:nvPr/>
        </p:nvCxnSpPr>
        <p:spPr bwMode="auto">
          <a:xfrm flipV="1">
            <a:off x="1476375" y="2492375"/>
            <a:ext cx="5429250" cy="1714500"/>
          </a:xfrm>
          <a:prstGeom prst="straightConnector1">
            <a:avLst/>
          </a:prstGeom>
          <a:noFill/>
          <a:ln w="127000">
            <a:solidFill>
              <a:srgbClr val="000000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6" name="TextBox 1"/>
          <p:cNvSpPr txBox="1">
            <a:spLocks noChangeArrowheads="1"/>
          </p:cNvSpPr>
          <p:nvPr/>
        </p:nvSpPr>
        <p:spPr bwMode="auto">
          <a:xfrm>
            <a:off x="7796213" y="147002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Kurtzweil</a:t>
            </a: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660400" y="282575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Humans</a:t>
            </a:r>
            <a:r>
              <a:rPr kumimoji="0" lang="sl-SI" alt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versus</a:t>
            </a:r>
            <a:r>
              <a:rPr kumimoji="0" lang="sl-SI" alt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computers</a:t>
            </a:r>
            <a:endParaRPr kumimoji="0" lang="sl-SI" altLang="sl-SI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858" name="Text Box 4"/>
          <p:cNvSpPr txBox="1">
            <a:spLocks noChangeArrowheads="1"/>
          </p:cNvSpPr>
          <p:nvPr/>
        </p:nvSpPr>
        <p:spPr bwMode="auto">
          <a:xfrm>
            <a:off x="7861300" y="2563813"/>
            <a:ext cx="1292225" cy="563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Fermi parad</a:t>
            </a: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ox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9" name="Text Box 4"/>
          <p:cNvSpPr txBox="1">
            <a:spLocks noChangeArrowheads="1"/>
          </p:cNvSpPr>
          <p:nvPr/>
        </p:nvSpPr>
        <p:spPr bwMode="auto">
          <a:xfrm>
            <a:off x="3033713" y="4762500"/>
            <a:ext cx="1150937" cy="563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Moore</a:t>
            </a: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’s</a:t>
            </a:r>
            <a:r>
              <a:rPr kumimoji="1" lang="sl-SI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sl-SI" altLang="sl-S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law</a:t>
            </a:r>
            <a:r>
              <a:rPr kumimoji="1" lang="sl-SI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E1D2A-18D4-47C9-8B77-0BD5AF8800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cxnSp>
        <p:nvCxnSpPr>
          <p:cNvPr id="23" name="AutoShape 16"/>
          <p:cNvCxnSpPr>
            <a:cxnSpLocks noChangeShapeType="1"/>
          </p:cNvCxnSpPr>
          <p:nvPr/>
        </p:nvCxnSpPr>
        <p:spPr bwMode="auto">
          <a:xfrm flipV="1">
            <a:off x="1547813" y="4187995"/>
            <a:ext cx="5286375" cy="1598442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42065" y="4696275"/>
            <a:ext cx="1150937" cy="5632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noProof="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General AI</a:t>
            </a:r>
            <a:endParaRPr kumimoji="1" lang="sl-SI" altLang="sl-SI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1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1" y="292100"/>
            <a:ext cx="6345461" cy="565150"/>
          </a:xfrm>
        </p:spPr>
        <p:txBody>
          <a:bodyPr/>
          <a:lstStyle/>
          <a:p>
            <a:pPr algn="l" eaLnBrk="1" hangingPunct="1"/>
            <a:r>
              <a:rPr lang="sl-SI" sz="3600" b="1" kern="0" dirty="0" err="1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Information</a:t>
            </a:r>
            <a:r>
              <a:rPr lang="sl-SI" sz="3600" b="1" kern="0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600" b="1" kern="0" dirty="0" err="1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society</a:t>
            </a:r>
            <a:endParaRPr lang="en-US" sz="3600" b="1" kern="0" dirty="0">
              <a:solidFill>
                <a:srgbClr val="0101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</a:endParaRPr>
          </a:p>
        </p:txBody>
      </p:sp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E42DB-860B-41F3-B287-6FB3D41015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8" name="Rectangle 2"/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sl-SI" sz="16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07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79613" y="6477000"/>
            <a:ext cx="44751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5" y="1086768"/>
            <a:ext cx="7623656" cy="5266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101282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 </a:t>
            </a: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merges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individual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society</a:t>
            </a: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Singularity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superintelligence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2812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" y="6274423"/>
            <a:ext cx="1231499" cy="67671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0693" y="1040541"/>
            <a:ext cx="8515350" cy="58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von Neumann  1959 first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2005 book, The Singularity is Near, Ray Kurzweil, Google director for engineering, patents,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 3. 2017: The singularity: AI will make  humans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sexier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funnier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says Google expert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25.6.2017: How AI is going to cure our sick health care system</a:t>
            </a:r>
            <a:r>
              <a:rPr kumimoji="0" lang="sl-SI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doctor will see you now</a:t>
            </a:r>
            <a: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Newsweek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14. 4. 2017: A</a:t>
            </a:r>
            <a: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have 10 times the</a:t>
            </a:r>
            <a:r>
              <a:rPr kumimoji="0" lang="sl-SI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sl-SI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impact of any technology in history </a:t>
            </a:r>
            <a: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one-fifth the time</a:t>
            </a:r>
            <a: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Newsweek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Jump-up will be very fast / singular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(like flying)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84270"/>
            <a:ext cx="2580820" cy="20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Superintelligence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2812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" y="6274423"/>
            <a:ext cx="1231499" cy="67671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5613" y="1097448"/>
            <a:ext cx="8515350" cy="496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 predict approximately, but we don’t have the knowledge and capabilities to fully understand. Why? How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+ computer (robot) merging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Programming ourselves at molecular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Elon Musk Launches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Neuralink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Startup To Connect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Brain to the Internet, Newsweek 28.3.2017;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currently: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human+internet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human-d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seases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When? Kurzweil: 2029; 86%, 2000 Web world phenomenon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Predictions: 10-100 years, probably several decades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MG: End of PCs 20 years ago, now?!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89" y="1555880"/>
            <a:ext cx="2167811" cy="3158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5301209"/>
            <a:ext cx="1979712" cy="15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Superintelligence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concepts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77999" y="1182354"/>
            <a:ext cx="7627046" cy="483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exoscelet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joints, implants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3D printing of tissue, organs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sl-SI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stem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l-SI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we live forever?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Imagine -250, -500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London -150 years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l.e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2812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" y="6274423"/>
            <a:ext cx="1231499" cy="67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197" y="1081495"/>
            <a:ext cx="2343150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97" y="2496804"/>
            <a:ext cx="1707028" cy="23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805" y="4930629"/>
            <a:ext cx="2341240" cy="18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Superintelligence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concepts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77999" y="1182354"/>
            <a:ext cx="7627046" cy="612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exoscelet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joints, implants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3D printing of tissue, organs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sl-SI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stem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l-SI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we live forever?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Imagine -250, -500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London -150 years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l.e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civilization era, new powers!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Fantastic possibilities!!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2812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" y="6274423"/>
            <a:ext cx="1231499" cy="67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197" y="1081495"/>
            <a:ext cx="2343150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97" y="2496804"/>
            <a:ext cx="1707028" cy="23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805" y="4930629"/>
            <a:ext cx="2341240" cy="18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90695"/>
            <a:ext cx="7886700" cy="2992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err="1"/>
              <a:t>Head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dept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intelligent</a:t>
            </a:r>
            <a:r>
              <a:rPr lang="sl-SI" sz="1800" dirty="0"/>
              <a:t> </a:t>
            </a:r>
            <a:r>
              <a:rPr lang="sl-SI" sz="1800" dirty="0" err="1"/>
              <a:t>systems</a:t>
            </a:r>
            <a:r>
              <a:rPr lang="sl-SI" sz="1800" dirty="0"/>
              <a:t>, </a:t>
            </a:r>
            <a:r>
              <a:rPr lang="sl-SI" sz="1800" dirty="0" err="1"/>
              <a:t>Jozef</a:t>
            </a:r>
            <a:r>
              <a:rPr lang="sl-SI" sz="1800" dirty="0"/>
              <a:t> Stefan Institute</a:t>
            </a:r>
            <a:br>
              <a:rPr lang="sl-SI" sz="1800" dirty="0"/>
            </a:br>
            <a:r>
              <a:rPr lang="sl-SI" sz="1800" dirty="0" err="1"/>
              <a:t>Head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research</a:t>
            </a:r>
            <a:r>
              <a:rPr lang="sl-SI" sz="1800" dirty="0"/>
              <a:t> </a:t>
            </a:r>
            <a:r>
              <a:rPr lang="sl-SI" sz="1800" dirty="0" err="1"/>
              <a:t>class</a:t>
            </a:r>
            <a:r>
              <a:rPr lang="sl-SI" sz="1800" dirty="0"/>
              <a:t>, Engineering </a:t>
            </a:r>
            <a:r>
              <a:rPr lang="sl-SI" sz="1800" dirty="0" err="1"/>
              <a:t>academy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Slovenia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err="1"/>
              <a:t>Member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Executive</a:t>
            </a:r>
            <a:r>
              <a:rPr lang="sl-SI" sz="1800" dirty="0"/>
              <a:t> </a:t>
            </a:r>
            <a:r>
              <a:rPr lang="sl-SI" sz="1800" dirty="0" err="1"/>
              <a:t>Boards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Slovenian</a:t>
            </a:r>
            <a:r>
              <a:rPr lang="sl-SI" sz="1800" dirty="0"/>
              <a:t> Engineering </a:t>
            </a:r>
            <a:r>
              <a:rPr lang="sl-SI" sz="1800" dirty="0" err="1"/>
              <a:t>Academy</a:t>
            </a:r>
            <a:r>
              <a:rPr lang="sl-SI" sz="1800" dirty="0"/>
              <a:t>,</a:t>
            </a:r>
            <a:br>
              <a:rPr lang="sl-SI" sz="1800" dirty="0"/>
            </a:br>
            <a:r>
              <a:rPr lang="sl-SI" sz="1800" dirty="0"/>
              <a:t>  </a:t>
            </a:r>
            <a:r>
              <a:rPr lang="sl-SI" sz="1800" dirty="0" err="1"/>
              <a:t>Artificial</a:t>
            </a:r>
            <a:r>
              <a:rPr lang="sl-SI" sz="1800" dirty="0"/>
              <a:t> </a:t>
            </a:r>
            <a:r>
              <a:rPr lang="sl-SI" sz="1800" dirty="0" err="1"/>
              <a:t>Intelligence</a:t>
            </a:r>
            <a:r>
              <a:rPr lang="sl-SI" sz="1800" dirty="0"/>
              <a:t> </a:t>
            </a:r>
            <a:r>
              <a:rPr lang="sl-SI" sz="1800" dirty="0" err="1"/>
              <a:t>Society</a:t>
            </a:r>
            <a:r>
              <a:rPr lang="sl-SI" sz="1800" dirty="0"/>
              <a:t>, </a:t>
            </a:r>
            <a:r>
              <a:rPr lang="sl-SI" sz="1800" dirty="0" err="1"/>
              <a:t>Cognitive</a:t>
            </a:r>
            <a:r>
              <a:rPr lang="sl-SI" sz="1800" dirty="0"/>
              <a:t> Science </a:t>
            </a:r>
            <a:r>
              <a:rPr lang="sl-SI" sz="1800" dirty="0" err="1"/>
              <a:t>Society</a:t>
            </a:r>
            <a:r>
              <a:rPr lang="sl-SI" sz="1800" dirty="0"/>
              <a:t>, ACM </a:t>
            </a:r>
            <a:r>
              <a:rPr lang="sl-SI" sz="1800" dirty="0" err="1"/>
              <a:t>Computing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err="1"/>
              <a:t>National</a:t>
            </a:r>
            <a:r>
              <a:rPr lang="sl-SI" sz="1800" dirty="0"/>
              <a:t> </a:t>
            </a:r>
            <a:r>
              <a:rPr lang="sl-SI" sz="1800" dirty="0" err="1"/>
              <a:t>Councillor</a:t>
            </a:r>
            <a:r>
              <a:rPr lang="sl-SI" sz="1800" dirty="0"/>
              <a:t> </a:t>
            </a:r>
            <a:r>
              <a:rPr lang="sl-SI" sz="1800" dirty="0" err="1"/>
              <a:t>for</a:t>
            </a:r>
            <a:r>
              <a:rPr lang="sl-SI" sz="1800" dirty="0"/>
              <a:t> science, </a:t>
            </a:r>
            <a:r>
              <a:rPr lang="sl-SI" sz="1800" dirty="0" err="1" smtClean="0"/>
              <a:t>Slovenia</a:t>
            </a:r>
            <a:endParaRPr lang="sl-SI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sl-SI" sz="1800" dirty="0" err="1"/>
              <a:t>Heartman</a:t>
            </a:r>
            <a:r>
              <a:rPr lang="sl-SI" sz="1800" dirty="0"/>
              <a:t> – </a:t>
            </a:r>
            <a:r>
              <a:rPr lang="sl-SI" sz="1800" dirty="0" err="1"/>
              <a:t>heart</a:t>
            </a:r>
            <a:r>
              <a:rPr lang="sl-SI" sz="1800" dirty="0"/>
              <a:t>              Smart </a:t>
            </a:r>
            <a:r>
              <a:rPr lang="sl-SI" sz="1800" dirty="0" err="1"/>
              <a:t>watch</a:t>
            </a:r>
            <a:r>
              <a:rPr lang="sl-SI" sz="1800" dirty="0"/>
              <a:t> – </a:t>
            </a:r>
            <a:r>
              <a:rPr lang="sl-SI" sz="1800" dirty="0" err="1"/>
              <a:t>elderly</a:t>
            </a:r>
            <a:r>
              <a:rPr lang="sl-SI" sz="1800" dirty="0"/>
              <a:t>                          </a:t>
            </a:r>
            <a:r>
              <a:rPr lang="sl-SI" sz="1800" dirty="0" err="1"/>
              <a:t>Huawei</a:t>
            </a:r>
            <a:r>
              <a:rPr lang="sl-SI" sz="1800" dirty="0"/>
              <a:t> </a:t>
            </a:r>
            <a:r>
              <a:rPr lang="sl-SI" sz="1800" dirty="0" err="1"/>
              <a:t>competition</a:t>
            </a: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45" y="3823736"/>
            <a:ext cx="2902685" cy="2177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24086" r="5383" b="27092"/>
          <a:stretch/>
        </p:blipFill>
        <p:spPr>
          <a:xfrm rot="16200000">
            <a:off x="376918" y="4234815"/>
            <a:ext cx="2276858" cy="125501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73" y="4154364"/>
            <a:ext cx="2552808" cy="165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D835EED-287F-47B2-960D-A2B675CDE2E7}" type="slidenum">
              <a:rPr lang="sl-SI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33375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     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MPS, 4.12.2019</a:t>
            </a: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26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7371284" y="2566936"/>
            <a:ext cx="1038052" cy="1581274"/>
          </a:xfrm>
          <a:prstGeom prst="ellipse">
            <a:avLst/>
          </a:prstGeom>
          <a:ln w="1809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4193">
            <a:off x="6869113" y="2444750"/>
            <a:ext cx="16335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833438" y="2063750"/>
            <a:ext cx="2071687" cy="563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processing power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91375" y="6207125"/>
            <a:ext cx="714375" cy="328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time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655638" y="3978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5847" name="AutoShape 14"/>
          <p:cNvCxnSpPr>
            <a:cxnSpLocks noChangeShapeType="1"/>
          </p:cNvCxnSpPr>
          <p:nvPr/>
        </p:nvCxnSpPr>
        <p:spPr bwMode="auto">
          <a:xfrm>
            <a:off x="1476375" y="5849938"/>
            <a:ext cx="600075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16"/>
          <p:cNvCxnSpPr>
            <a:cxnSpLocks noChangeShapeType="1"/>
          </p:cNvCxnSpPr>
          <p:nvPr/>
        </p:nvCxnSpPr>
        <p:spPr bwMode="auto">
          <a:xfrm flipV="1">
            <a:off x="1547813" y="3135313"/>
            <a:ext cx="5429250" cy="2714625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AutoShape 17"/>
          <p:cNvCxnSpPr>
            <a:cxnSpLocks noChangeShapeType="1"/>
          </p:cNvCxnSpPr>
          <p:nvPr/>
        </p:nvCxnSpPr>
        <p:spPr bwMode="auto">
          <a:xfrm>
            <a:off x="1476375" y="4206875"/>
            <a:ext cx="5500688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8"/>
          <p:cNvCxnSpPr>
            <a:cxnSpLocks noChangeShapeType="1"/>
          </p:cNvCxnSpPr>
          <p:nvPr/>
        </p:nvCxnSpPr>
        <p:spPr bwMode="auto">
          <a:xfrm rot="5400000" flipH="1" flipV="1">
            <a:off x="-143668" y="4253706"/>
            <a:ext cx="32385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1" name="Text Box 4"/>
          <p:cNvSpPr txBox="1">
            <a:spLocks noChangeArrowheads="1"/>
          </p:cNvSpPr>
          <p:nvPr/>
        </p:nvSpPr>
        <p:spPr bwMode="auto">
          <a:xfrm>
            <a:off x="7034213" y="4329113"/>
            <a:ext cx="1254125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humans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2" name="Text Box 4"/>
          <p:cNvSpPr txBox="1">
            <a:spLocks noChangeArrowheads="1"/>
          </p:cNvSpPr>
          <p:nvPr/>
        </p:nvSpPr>
        <p:spPr bwMode="auto">
          <a:xfrm>
            <a:off x="5383213" y="3394075"/>
            <a:ext cx="1714500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computers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3" name="Text Box 4"/>
          <p:cNvSpPr txBox="1">
            <a:spLocks noChangeArrowheads="1"/>
          </p:cNvSpPr>
          <p:nvPr/>
        </p:nvSpPr>
        <p:spPr bwMode="auto">
          <a:xfrm>
            <a:off x="3548063" y="1849438"/>
            <a:ext cx="2071687" cy="798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humans </a:t>
            </a:r>
            <a:b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</a:t>
            </a:r>
            <a:b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computers</a:t>
            </a:r>
            <a:endParaRPr kumimoji="1" lang="sl-SI" altLang="sl-SI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854" name="AutoShape 19"/>
          <p:cNvCxnSpPr>
            <a:cxnSpLocks noChangeShapeType="1"/>
          </p:cNvCxnSpPr>
          <p:nvPr/>
        </p:nvCxnSpPr>
        <p:spPr bwMode="auto">
          <a:xfrm rot="5400000" flipH="1" flipV="1">
            <a:off x="6512719" y="1242219"/>
            <a:ext cx="1571625" cy="928687"/>
          </a:xfrm>
          <a:prstGeom prst="straightConnector1">
            <a:avLst/>
          </a:prstGeom>
          <a:noFill/>
          <a:ln w="127000">
            <a:solidFill>
              <a:srgbClr val="0000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3"/>
          <p:cNvCxnSpPr>
            <a:cxnSpLocks noChangeShapeType="1"/>
          </p:cNvCxnSpPr>
          <p:nvPr/>
        </p:nvCxnSpPr>
        <p:spPr bwMode="auto">
          <a:xfrm flipV="1">
            <a:off x="1476375" y="2492375"/>
            <a:ext cx="5429250" cy="1714500"/>
          </a:xfrm>
          <a:prstGeom prst="straightConnector1">
            <a:avLst/>
          </a:prstGeom>
          <a:noFill/>
          <a:ln w="127000">
            <a:solidFill>
              <a:srgbClr val="000000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6" name="TextBox 1"/>
          <p:cNvSpPr txBox="1">
            <a:spLocks noChangeArrowheads="1"/>
          </p:cNvSpPr>
          <p:nvPr/>
        </p:nvSpPr>
        <p:spPr bwMode="auto">
          <a:xfrm>
            <a:off x="7796213" y="147002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Kurtzweil</a:t>
            </a: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660400" y="282575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Humans</a:t>
            </a:r>
            <a:r>
              <a:rPr kumimoji="0" lang="sl-SI" alt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versus</a:t>
            </a:r>
            <a:r>
              <a:rPr kumimoji="0" lang="sl-SI" alt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sl-SI" altLang="sl-S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computers</a:t>
            </a:r>
            <a:endParaRPr kumimoji="0" lang="sl-SI" altLang="sl-SI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5858" name="Text Box 4"/>
          <p:cNvSpPr txBox="1">
            <a:spLocks noChangeArrowheads="1"/>
          </p:cNvSpPr>
          <p:nvPr/>
        </p:nvSpPr>
        <p:spPr bwMode="auto">
          <a:xfrm>
            <a:off x="7861300" y="2563813"/>
            <a:ext cx="1292225" cy="563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Fermi parad</a:t>
            </a: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ox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9" name="Text Box 4"/>
          <p:cNvSpPr txBox="1">
            <a:spLocks noChangeArrowheads="1"/>
          </p:cNvSpPr>
          <p:nvPr/>
        </p:nvSpPr>
        <p:spPr bwMode="auto">
          <a:xfrm>
            <a:off x="3033713" y="4762500"/>
            <a:ext cx="1150937" cy="563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Moore</a:t>
            </a:r>
            <a:r>
              <a:rPr kumimoji="1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’s</a:t>
            </a:r>
            <a:r>
              <a:rPr kumimoji="1" lang="sl-SI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law </a:t>
            </a:r>
            <a:endParaRPr kumimoji="1" lang="sl-SI" altLang="sl-SI" sz="32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E1D2A-18D4-47C9-8B77-0BD5AF8800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65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 paradox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5488" y="1319602"/>
            <a:ext cx="2563147" cy="31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Drake equation : civilizations should be abundant – Fermi : where??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Short span??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2812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3" y="6274423"/>
            <a:ext cx="1231499" cy="67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635" y="940280"/>
            <a:ext cx="6119773" cy="47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1" hangingPunct="1">
              <a:defRPr/>
            </a:pPr>
            <a:fld id="{54958EFC-99DF-4896-B6DD-666A0F34A5FB}" type="slidenum"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defTabSz="685800" eaLnBrk="1" hangingPunct="1">
                <a:defRPr/>
              </a:pPr>
              <a:t>22</a:t>
            </a:fld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612621" y="1194679"/>
            <a:ext cx="79117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defTabSz="685800">
              <a:spcBef>
                <a:spcPct val="0"/>
              </a:spcBef>
              <a:buClrTx/>
              <a:buSzTx/>
              <a:buNone/>
            </a:pPr>
            <a:r>
              <a:rPr lang="sl-SI" altLang="en-US" sz="1800" dirty="0">
                <a:solidFill>
                  <a:srgbClr val="00004D"/>
                </a:solidFill>
              </a:rPr>
              <a:t>    </a:t>
            </a:r>
            <a:r>
              <a:rPr lang="sl-SI" altLang="en-US" sz="1800" dirty="0" err="1">
                <a:solidFill>
                  <a:srgbClr val="00004D"/>
                </a:solidFill>
              </a:rPr>
              <a:t>Drake</a:t>
            </a:r>
            <a:r>
              <a:rPr lang="sl-SI" altLang="en-US" sz="1800" dirty="0">
                <a:solidFill>
                  <a:srgbClr val="00004D"/>
                </a:solidFill>
              </a:rPr>
              <a:t>, </a:t>
            </a:r>
            <a:r>
              <a:rPr lang="sl-SI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sl-SI" altLang="en-US" sz="1800" dirty="0">
                <a:solidFill>
                  <a:srgbClr val="00004D"/>
                </a:solidFill>
              </a:rPr>
              <a:t> – </a:t>
            </a:r>
            <a:r>
              <a:rPr lang="sl-SI" altLang="en-US" sz="1800" dirty="0" err="1" smtClean="0">
                <a:solidFill>
                  <a:srgbClr val="00004D"/>
                </a:solidFill>
              </a:rPr>
              <a:t>longevity</a:t>
            </a:r>
            <a:r>
              <a:rPr lang="sl-SI" altLang="en-US" sz="1800" dirty="0" smtClean="0">
                <a:solidFill>
                  <a:srgbClr val="00004D"/>
                </a:solidFill>
              </a:rPr>
              <a:t> (UN)</a:t>
            </a:r>
            <a:endParaRPr lang="sl-SI" altLang="en-US" sz="1800" dirty="0">
              <a:solidFill>
                <a:srgbClr val="00004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902" y="732075"/>
            <a:ext cx="4297593" cy="2642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69" y="3467076"/>
            <a:ext cx="3324731" cy="2820081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3760" y="2109202"/>
            <a:ext cx="5720285" cy="427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19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2100</a:t>
            </a:r>
            <a:endParaRPr lang="sl-SI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342900" lvl="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superintelligence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342900" lvl="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342900" lvl="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esease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        </a:t>
            </a:r>
          </a:p>
          <a:p>
            <a:pPr defTabSz="685800">
              <a:spcBef>
                <a:spcPct val="0"/>
              </a:spcBef>
              <a:buClrTx/>
              <a:buSzTx/>
              <a:buNone/>
              <a:defRPr/>
            </a:pPr>
            <a:endParaRPr lang="sl-SI" sz="2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Bef>
                <a:spcPct val="0"/>
              </a:spcBef>
              <a:buClrTx/>
              <a:buSzTx/>
              <a:buNone/>
              <a:defRPr/>
            </a:pPr>
            <a:endParaRPr lang="sl-SI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Bef>
                <a:spcPct val="0"/>
              </a:spcBef>
              <a:buClrTx/>
              <a:buSzTx/>
              <a:buNone/>
              <a:defRPr/>
            </a:pP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stop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killer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not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human /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aliens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l-SI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robots</a:t>
            </a:r>
            <a: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demography</a:t>
            </a: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l-SI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endParaRPr lang="sl-SI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-3527" y="149523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     </a:t>
            </a:r>
            <a:r>
              <a:rPr lang="sl-SI" dirty="0" smtClean="0">
                <a:solidFill>
                  <a:schemeClr val="accent4">
                    <a:lumMod val="10000"/>
                  </a:schemeClr>
                </a:solidFill>
              </a:rPr>
              <a:t>HUMAN PROGRESS</a:t>
            </a:r>
            <a:endParaRPr lang="en-US" sz="36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Calibri" panose="020F0502020204030204"/>
              </a:rPr>
              <a:t>MPS, 4.12.2019</a:t>
            </a: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14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https://plot.ly/%7EC_Sevigny/2/percent-of-global-gdp-1820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85800"/>
            <a:ext cx="727233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8913"/>
            <a:ext cx="8229600" cy="877887"/>
          </a:xfrm>
        </p:spPr>
        <p:txBody>
          <a:bodyPr/>
          <a:lstStyle/>
          <a:p>
            <a:pPr algn="ctr">
              <a:defRPr/>
            </a:pPr>
            <a:r>
              <a:rPr lang="sl-SI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COUPLE OF PREDICTIONS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SHARE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700BB-8C2C-437A-B64C-F44CC4F1C60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000" b="1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sl-SI" altLang="sl-SI" sz="1600" b="1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24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</a:t>
            </a:r>
            <a:r>
              <a:rPr lang="sl-SI" sz="36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sl-SI" sz="36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r>
              <a:rPr lang="sl-SI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consumption</a:t>
            </a:r>
            <a:endParaRPr lang="en-US" sz="3600" b="1" dirty="0" smtClean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0804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1285"/>
            <a:ext cx="1231499" cy="676715"/>
          </a:xfrm>
          <a:prstGeom prst="rect">
            <a:avLst/>
          </a:prstGeom>
        </p:spPr>
      </p:pic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9" y="885478"/>
            <a:ext cx="7328767" cy="54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65200"/>
            <a:ext cx="410686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9600" cy="95885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Demography</a:t>
            </a:r>
            <a:r>
              <a:rPr lang="sl-SI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l-SI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</a:t>
            </a:r>
            <a:r>
              <a:rPr lang="sl-SI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human </a:t>
            </a:r>
            <a:r>
              <a:rPr lang="sl-SI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</a:t>
            </a:r>
            <a:r>
              <a:rPr lang="sl-SI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</a:t>
            </a:r>
            <a:r>
              <a:rPr lang="sl-SI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</a:t>
            </a:r>
            <a:r>
              <a:rPr lang="sl-SI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human </a:t>
            </a:r>
            <a:r>
              <a:rPr lang="sl-SI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civilisation</a:t>
            </a:r>
            <a:r>
              <a:rPr lang="sl-SI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US" sz="180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0FDB98B-5B8A-4508-A2B3-EF0A8A94A39D}" type="slidenum"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25</a:t>
            </a:fld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06550"/>
            <a:ext cx="360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025" y="3757206"/>
            <a:ext cx="6911975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Fertility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5</a:t>
            </a:r>
            <a:r>
              <a:rPr lang="sl-SI" altLang="sl-SI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13 gen</a:t>
            </a:r>
            <a:r>
              <a:rPr lang="sl-SI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1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2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per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m2 </a:t>
            </a:r>
            <a:r>
              <a:rPr lang="sl-SI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sl-SI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endParaRPr lang="sl-SI" sz="20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Animal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extinction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100x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faster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sl-SI" altLang="sl-SI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 40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years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altLang="sl-SI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50%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animals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less</a:t>
            </a:r>
            <a:endParaRPr lang="sl-SI" altLang="sl-SI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 </a:t>
            </a:r>
            <a:r>
              <a:rPr lang="sl-SI" altLang="sl-SI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27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years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Germany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75</a:t>
            </a:r>
            <a:r>
              <a:rPr lang="sl-SI" altLang="sl-SI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less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flying</a:t>
            </a: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insects</a:t>
            </a:r>
            <a:endParaRPr lang="sl-SI" altLang="sl-SI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sl-SI" altLang="sl-SI" sz="20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sl-SI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27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203700"/>
            <a:ext cx="2133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DS, 10.10.2018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6588" y="4125913"/>
            <a:ext cx="41052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40 </a:t>
            </a: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gen</a:t>
            </a:r>
            <a:r>
              <a:rPr lang="sl-SI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sl-SI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per 1 </a:t>
            </a:r>
            <a:r>
              <a:rPr lang="en-US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kg </a:t>
            </a:r>
            <a:r>
              <a:rPr lang="sl-SI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planet</a:t>
            </a:r>
            <a:endParaRPr lang="sl-SI" altLang="en-US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594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700BB-8C2C-437A-B64C-F44CC4F1C60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000" b="1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sl-SI" altLang="sl-SI" sz="1600" b="1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60400" y="282575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sl-SI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World population</a:t>
            </a:r>
            <a:r>
              <a:rPr lang="sl-SI" altLang="sl-SI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- </a:t>
            </a:r>
            <a:r>
              <a:rPr lang="sl-SI" altLang="sl-SI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demography</a:t>
            </a:r>
            <a:endParaRPr lang="en-US" altLang="sl-SI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95363"/>
            <a:ext cx="7048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713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08388" cy="476250"/>
          </a:xfrm>
        </p:spPr>
        <p:txBody>
          <a:bodyPr/>
          <a:lstStyle/>
          <a:p>
            <a:pPr>
              <a:defRPr/>
            </a:pPr>
            <a:r>
              <a:rPr lang="pl-PL"/>
              <a:t>DS, 10.10.2018</a:t>
            </a:r>
            <a:endParaRPr lang="sl-S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043E9-03E8-4255-87E3-ED41AA88D2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1231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5038" y="293688"/>
            <a:ext cx="8820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sz="2800" b="1" kern="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Slovenians</a:t>
            </a:r>
            <a:r>
              <a:rPr lang="sl-SI" sz="2800" b="1" kern="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, </a:t>
            </a:r>
            <a:r>
              <a:rPr lang="sl-SI" sz="2800" b="1" kern="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Europeans</a:t>
            </a:r>
            <a:r>
              <a:rPr lang="sl-SI" sz="2800" b="1" kern="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sl-SI" sz="2800" b="1" kern="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extinction</a:t>
            </a:r>
            <a:endParaRPr lang="en-US" sz="2800" b="1" kern="0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993775" y="917575"/>
            <a:ext cx="66262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l-SI" altLang="en-US" sz="2000" dirty="0" smtClean="0">
                <a:solidFill>
                  <a:srgbClr val="000000"/>
                </a:solidFill>
              </a:rPr>
              <a:t>Human,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European</a:t>
            </a:r>
            <a:r>
              <a:rPr lang="sl-SI" altLang="en-US" sz="2000" dirty="0" smtClean="0">
                <a:solidFill>
                  <a:srgbClr val="000000"/>
                </a:solidFill>
              </a:rPr>
              <a:t>,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Slovenian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civilisation</a:t>
            </a:r>
            <a:endParaRPr lang="sl-SI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l-SI" altLang="en-US" sz="2000" dirty="0" smtClean="0">
                <a:solidFill>
                  <a:srgbClr val="000000"/>
                </a:solidFill>
              </a:rPr>
              <a:t>- 17%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Slovenians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without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children</a:t>
            </a:r>
            <a:r>
              <a:rPr lang="sl-SI" altLang="en-US" sz="2000" dirty="0" smtClean="0">
                <a:solidFill>
                  <a:srgbClr val="000000"/>
                </a:solidFill>
              </a:rPr>
              <a:t/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endParaRPr lang="sl-SI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sl-SI" altLang="en-US" sz="2000" dirty="0" smtClean="0">
                <a:solidFill>
                  <a:srgbClr val="000000"/>
                </a:solidFill>
              </a:rPr>
              <a:t>- 50%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less</a:t>
            </a:r>
            <a:r>
              <a:rPr lang="sl-SI" altLang="en-US" sz="2000" dirty="0" smtClean="0">
                <a:solidFill>
                  <a:srgbClr val="000000"/>
                </a:solidFill>
              </a:rPr>
              <a:t> sperm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sl-SI" altLang="en-US" sz="2000" dirty="0" smtClean="0">
                <a:solidFill>
                  <a:srgbClr val="000000"/>
                </a:solidFill>
              </a:rPr>
              <a:t/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r>
              <a:rPr lang="sl-SI" altLang="en-US" sz="2000" dirty="0" smtClean="0">
                <a:solidFill>
                  <a:srgbClr val="000000"/>
                </a:solidFill>
              </a:rPr>
              <a:t>- 8000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emigration</a:t>
            </a:r>
            <a:r>
              <a:rPr lang="sl-SI" altLang="en-US" sz="2000" dirty="0" smtClean="0">
                <a:solidFill>
                  <a:srgbClr val="000000"/>
                </a:solidFill>
              </a:rPr>
              <a:t>, </a:t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r>
              <a:rPr lang="sl-SI" altLang="en-US" sz="2000" dirty="0" smtClean="0">
                <a:solidFill>
                  <a:srgbClr val="000000"/>
                </a:solidFill>
              </a:rPr>
              <a:t>  1000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best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educated</a:t>
            </a:r>
            <a:r>
              <a:rPr lang="sl-SI" altLang="en-US" sz="2000" dirty="0" smtClean="0">
                <a:solidFill>
                  <a:srgbClr val="000000"/>
                </a:solidFill>
              </a:rPr>
              <a:t/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r>
              <a:rPr lang="sl-SI" altLang="en-US" sz="2000" dirty="0" smtClean="0">
                <a:solidFill>
                  <a:srgbClr val="000000"/>
                </a:solidFill>
              </a:rPr>
              <a:t>   not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enough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fresh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blood</a:t>
            </a:r>
            <a:r>
              <a:rPr lang="sl-SI" altLang="en-US" sz="2000" dirty="0" smtClean="0">
                <a:solidFill>
                  <a:srgbClr val="000000"/>
                </a:solidFill>
              </a:rPr>
              <a:t/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r>
              <a:rPr lang="sl-SI" altLang="en-US" sz="2000" dirty="0" smtClean="0">
                <a:solidFill>
                  <a:srgbClr val="000000"/>
                </a:solidFill>
              </a:rPr>
              <a:t>                    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fresh</a:t>
            </a:r>
            <a:r>
              <a:rPr lang="sl-SI" altLang="en-US" sz="2000" dirty="0" smtClean="0">
                <a:solidFill>
                  <a:srgbClr val="000000"/>
                </a:solidFill>
              </a:rPr>
              <a:t>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brain</a:t>
            </a:r>
            <a:r>
              <a:rPr lang="sl-SI" altLang="en-US" sz="2000" dirty="0" smtClean="0">
                <a:solidFill>
                  <a:srgbClr val="000000"/>
                </a:solidFill>
              </a:rPr>
              <a:t/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r>
              <a:rPr lang="sl-SI" altLang="en-US" sz="2000" dirty="0" smtClean="0">
                <a:solidFill>
                  <a:srgbClr val="000000"/>
                </a:solidFill>
              </a:rPr>
              <a:t>                             </a:t>
            </a:r>
            <a:r>
              <a:rPr lang="sl-SI" altLang="en-US" sz="2000" dirty="0" err="1" smtClean="0">
                <a:solidFill>
                  <a:srgbClr val="000000"/>
                </a:solidFill>
              </a:rPr>
              <a:t>courage</a:t>
            </a:r>
            <a:r>
              <a:rPr lang="sl-SI" altLang="en-US" sz="2000" dirty="0" smtClean="0">
                <a:solidFill>
                  <a:srgbClr val="000000"/>
                </a:solidFill>
              </a:rPr>
              <a:t/>
            </a:r>
            <a:br>
              <a:rPr lang="sl-SI" altLang="en-US" sz="2000" dirty="0" smtClean="0">
                <a:solidFill>
                  <a:srgbClr val="000000"/>
                </a:solidFill>
              </a:rPr>
            </a:br>
            <a:endParaRPr lang="sl-SI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536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0805"/>
            <a:ext cx="4378201" cy="42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3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Mouse utopia</a:t>
            </a:r>
            <a:r>
              <a:rPr lang="sl-SI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sl-SI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implosion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600" y="5097713"/>
            <a:ext cx="7848872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Japan, Sweden, emergent??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Sperm count 60% lower than 40 years ago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Why? Why are bees dying?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Hyperglobalisation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2812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A7EF2-AC21-405C-B913-D28104F840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" y="6274423"/>
            <a:ext cx="1231499" cy="67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16" y="917424"/>
            <a:ext cx="5784304" cy="38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5545138"/>
          </a:xfrm>
        </p:spPr>
        <p:txBody>
          <a:bodyPr/>
          <a:lstStyle/>
          <a:p>
            <a:pPr algn="ctr">
              <a:defRPr/>
            </a:pP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 ? </a:t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en-US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165850"/>
            <a:ext cx="4545013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</a:t>
            </a:r>
            <a:r>
              <a:rPr lang="sl-SI" sz="3600" b="1" dirty="0" smtClean="0">
                <a:solidFill>
                  <a:srgbClr val="FF0000"/>
                </a:solidFill>
              </a:rPr>
              <a:t>THE INFLUENCE OF 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7026-71A7-4D7A-AC11-86557E40D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AutoShape 2" descr="https://i.guim.co.uk/img/media/01e51391134fa1c23294a64b1267b945938969eb/0_1630_3770_2261/master/3770.jpg?w=700&amp;q=55&amp;auto=format&amp;usm=12&amp;fit=max&amp;s=8a7cab9a28cc68b9b9891fea7f5532f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3568" y="1155700"/>
            <a:ext cx="74882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Kosinski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Wang, Stanford university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Journal of Personality and Social Psychology,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91% man homo or hetero, 83% women homo or hetero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 better than humans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Q: Explanation, how?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(DNN, 30.000)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914175"/>
            <a:ext cx="4943865" cy="296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5545138"/>
          </a:xfrm>
        </p:spPr>
        <p:txBody>
          <a:bodyPr/>
          <a:lstStyle/>
          <a:p>
            <a:pPr algn="ctr">
              <a:defRPr/>
            </a:pP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sl-SI" sz="3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Unbelivable</a:t>
            </a: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progress</a:t>
            </a: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209570"/>
            <a:ext cx="4545013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195" y="620688"/>
            <a:ext cx="4267570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5545138"/>
          </a:xfrm>
        </p:spPr>
        <p:txBody>
          <a:bodyPr/>
          <a:lstStyle/>
          <a:p>
            <a:pPr algn="ctr">
              <a:defRPr/>
            </a:pP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3200" b="1" dirty="0" err="1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Unbelivable</a:t>
            </a:r>
            <a:r>
              <a:rPr lang="en-US" sz="3200" b="1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progress!</a:t>
            </a:r>
            <a:br>
              <a:rPr lang="en-US" sz="3200" b="1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Dangers ahead – mysterious</a:t>
            </a: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sl-SI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hyperglobalisation</a:t>
            </a:r>
            <a:r>
              <a:rPr lang="sl-SI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209570"/>
            <a:ext cx="4545013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92" y="0"/>
            <a:ext cx="4267570" cy="2993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28" y="620688"/>
            <a:ext cx="22479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5545138"/>
          </a:xfrm>
        </p:spPr>
        <p:txBody>
          <a:bodyPr/>
          <a:lstStyle/>
          <a:p>
            <a:pPr algn="ctr">
              <a:defRPr/>
            </a:pP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3200" b="1" dirty="0" err="1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Unbelivable</a:t>
            </a:r>
            <a:r>
              <a:rPr lang="en-US" sz="3200" b="1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progress!</a:t>
            </a:r>
            <a:br>
              <a:rPr lang="en-US" sz="3200" b="1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Dangers ahead – mysterious</a:t>
            </a: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sl-SI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hyperglobalisation</a:t>
            </a:r>
            <a:r>
              <a:rPr lang="sl-SI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Superintelligence</a:t>
            </a:r>
            <a:r>
              <a:rPr lang="sl-SI" sz="3200" b="1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sl-SI" sz="3200" b="1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</a:t>
            </a:r>
            <a:r>
              <a:rPr lang="sl-SI" sz="3200" b="1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200" b="1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savior</a:t>
            </a:r>
            <a:r>
              <a:rPr lang="sl-SI" sz="3200" b="1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209570"/>
            <a:ext cx="4545013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92" y="0"/>
            <a:ext cx="4267570" cy="2993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28" y="620688"/>
            <a:ext cx="22479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itle 5"/>
          <p:cNvSpPr>
            <a:spLocks noGrp="1"/>
          </p:cNvSpPr>
          <p:nvPr>
            <p:ph type="ctrTitle" sz="quarter"/>
          </p:nvPr>
        </p:nvSpPr>
        <p:spPr>
          <a:xfrm>
            <a:off x="539552" y="3798918"/>
            <a:ext cx="7772400" cy="1431925"/>
          </a:xfrm>
        </p:spPr>
        <p:txBody>
          <a:bodyPr/>
          <a:lstStyle/>
          <a:p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6245225"/>
            <a:ext cx="6832848" cy="2222003"/>
          </a:xfrm>
        </p:spPr>
        <p:txBody>
          <a:bodyPr/>
          <a:lstStyle/>
          <a:p>
            <a:r>
              <a:rPr lang="sl-SI" sz="1800" dirty="0" smtClean="0"/>
              <a:t>Matjaž Gams</a:t>
            </a:r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494213"/>
            <a:ext cx="35639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28" y="214126"/>
            <a:ext cx="7015708" cy="36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MPS, 4.12.2019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0B75C0-F3DF-434F-8ADF-D9D174FE31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1484783"/>
            <a:ext cx="7669823" cy="4760441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effectLst/>
              </a:rPr>
              <a:t>Before I came here I was confused about this subject. After listening to your lecture I am still confused but at a higher level. </a:t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Enrico Fermi </a:t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endParaRPr lang="en-US" sz="40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209570"/>
            <a:ext cx="4545013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MPS, 4.12.2019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02BC4-28C4-4490-9DB6-67D00BAB42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</a:t>
            </a:r>
            <a:r>
              <a:rPr lang="sl-SI" sz="3600" b="1" dirty="0" smtClean="0">
                <a:solidFill>
                  <a:srgbClr val="FF0000"/>
                </a:solidFill>
              </a:rPr>
              <a:t>THE INFLUENCE OF 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7026-71A7-4D7A-AC11-86557E40D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AutoShape 2" descr="https://i.guim.co.uk/img/media/01e51391134fa1c23294a64b1267b945938969eb/0_1630_3770_2261/master/3770.jpg?w=700&amp;q=55&amp;auto=format&amp;usm=12&amp;fit=max&amp;s=8a7cab9a28cc68b9b9891fea7f5532f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3568" y="1155700"/>
            <a:ext cx="74882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Kosinski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Wang, Stanford university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Journal of Personality and Social Psychology,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91% man homo or hetero, 83% women homo or hetero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 better than humans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Q: Explanation, how?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orientation genetically determined? 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(YES)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914175"/>
            <a:ext cx="4943865" cy="296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0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</a:t>
            </a:r>
            <a:r>
              <a:rPr lang="sl-SI" sz="3600" b="1" dirty="0" smtClean="0">
                <a:solidFill>
                  <a:srgbClr val="FF0000"/>
                </a:solidFill>
              </a:rPr>
              <a:t>THE INFLUENCE OF 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7026-71A7-4D7A-AC11-86557E40D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AutoShape 2" descr="https://i.guim.co.uk/img/media/01e51391134fa1c23294a64b1267b945938969eb/0_1630_3770_2261/master/3770.jpg?w=700&amp;q=55&amp;auto=format&amp;usm=12&amp;fit=max&amp;s=8a7cab9a28cc68b9b9891fea7f5532f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3568" y="1155700"/>
            <a:ext cx="74882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Kosinski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Wang, Stanford university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Journal of Personality and Social Psychology,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91% man homo or hetero, 83% women homo or hetero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 better than humans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Q: Explanation, how?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orientation genetically determined?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 teaches humans? 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(YES)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914175"/>
            <a:ext cx="4943865" cy="296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</a:t>
            </a:r>
            <a:r>
              <a:rPr lang="sl-SI" sz="3600" b="1" dirty="0" smtClean="0">
                <a:solidFill>
                  <a:srgbClr val="FF0000"/>
                </a:solidFill>
              </a:rPr>
              <a:t>THE INFLUENCE OF 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7026-71A7-4D7A-AC11-86557E40D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AutoShape 2" descr="https://i.guim.co.uk/img/media/01e51391134fa1c23294a64b1267b945938969eb/0_1630_3770_2261/master/3770.jpg?w=700&amp;q=55&amp;auto=format&amp;usm=12&amp;fit=max&amp;s=8a7cab9a28cc68b9b9891fea7f5532f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3568" y="1155700"/>
            <a:ext cx="74882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Kosinski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Wang, Stanford university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Journal of Personality and Social Psychology,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91% man homo or hetero, 83% women homo or hetero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 better than humans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Q: Explanation, how?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orientation genetically determined?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 teaches humans?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it going to be misused?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914175"/>
            <a:ext cx="4943865" cy="296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</a:t>
            </a:r>
            <a:r>
              <a:rPr lang="sl-SI" sz="3600" b="1" dirty="0" smtClean="0">
                <a:solidFill>
                  <a:srgbClr val="FF0000"/>
                </a:solidFill>
              </a:rPr>
              <a:t>THE INFLUENCE OF 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7026-71A7-4D7A-AC11-86557E40D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AutoShape 2" descr="https://i.guim.co.uk/img/media/01e51391134fa1c23294a64b1267b945938969eb/0_1630_3770_2261/master/3770.jpg?w=700&amp;q=55&amp;auto=format&amp;usm=12&amp;fit=max&amp;s=8a7cab9a28cc68b9b9891fea7f5532f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3568" y="1155700"/>
            <a:ext cx="748823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Kosinski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Wang, Stanford university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Journal of Personality and Social Psychology,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91% man homo or hetero, 83% women homo or hetero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20% better than humans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Q: Explanation, how?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orientation genetically determined?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 teaches humans?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it going to be misused?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is it possible? </a:t>
            </a:r>
          </a:p>
          <a:p>
            <a:pPr marL="0" indent="0">
              <a:buNone/>
            </a:pPr>
            <a:endParaRPr lang="sl-SI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</a:t>
            </a:r>
            <a:r>
              <a:rPr lang="sl-SI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trillion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decisions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daily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08" y="4407196"/>
            <a:ext cx="4755292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sl-SI" dirty="0" smtClean="0">
                <a:solidFill>
                  <a:schemeClr val="bg2"/>
                </a:solidFill>
              </a:rPr>
              <a:t>  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PREDICT </a:t>
            </a:r>
            <a:r>
              <a:rPr lang="sl-S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l-SI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sl-S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488833" cy="5328320"/>
          </a:xfrm>
        </p:spPr>
        <p:txBody>
          <a:bodyPr/>
          <a:lstStyle/>
          <a:p>
            <a:pPr>
              <a:buFont typeface="Monotype Sorts" pitchFamily="2" charset="2"/>
              <a:buChar char="m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Moore’s law (exponential growth </a:t>
            </a:r>
            <a:r>
              <a:rPr lang="sl-SI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chip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Char char="m"/>
              <a:defRPr/>
            </a:pPr>
            <a:r>
              <a:rPr lang="sl-SI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Makimoto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’s law (10-year cycle of semiconductors)</a:t>
            </a:r>
          </a:p>
          <a:p>
            <a:pPr>
              <a:buFont typeface="Monotype Sorts" pitchFamily="2" charset="2"/>
              <a:buChar char="m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Metcalf’s law: value(network) = square(no. of nodes) or n*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l-SI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Odlyzko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(size of network is very important)</a:t>
            </a:r>
          </a:p>
          <a:p>
            <a:pPr>
              <a:buFont typeface="Monotype Sorts" pitchFamily="2" charset="2"/>
              <a:buChar char="m"/>
              <a:defRPr/>
            </a:pPr>
            <a:r>
              <a:rPr lang="sl-SI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Keck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Sidgemor’s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law (exponential growth of net traffic</a:t>
            </a:r>
            <a:r>
              <a:rPr lang="sl-SI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capabilities) </a:t>
            </a:r>
            <a:endParaRPr lang="sl-SI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Char char="m"/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Groschs’law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(cost equals sq. root (speed))</a:t>
            </a:r>
          </a:p>
          <a:p>
            <a:pPr>
              <a:buFont typeface="Monotype Sorts" pitchFamily="2" charset="2"/>
              <a:buChar char="m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Amdahl’s law (T=S/R + P/(M*R))</a:t>
            </a:r>
          </a:p>
          <a:p>
            <a:pPr>
              <a:buFont typeface="Monotype Sorts" pitchFamily="2" charset="2"/>
              <a:buChar char="m"/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Andreesen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Lewis Fleming... net capitalism</a:t>
            </a:r>
            <a:endParaRPr lang="sl-SI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Char char="m"/>
              <a:defRPr/>
            </a:pPr>
            <a:endParaRPr lang="sl-SI" sz="16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l-SI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sl-SI" sz="1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sl-SI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  <a:r>
              <a:rPr lang="sl-SI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sl-SI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sl-SI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December 2013, vol. 46, no. 12</a:t>
            </a:r>
            <a:endParaRPr lang="en-US" sz="16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7026-71A7-4D7A-AC11-86557E40D0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MPS, 4.12.2019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sz="1800">
              <a:solidFill>
                <a:srgbClr val="FFFFFF"/>
              </a:solidFill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sz="20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sz="16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7196" y="6047895"/>
            <a:ext cx="3536032" cy="476250"/>
          </a:xfrm>
        </p:spPr>
        <p:txBody>
          <a:bodyPr/>
          <a:lstStyle/>
          <a:p>
            <a:pPr>
              <a:defRPr/>
            </a:pPr>
            <a:r>
              <a:rPr lang="sl-SI" smtClean="0"/>
              <a:t>MPS, 4.12.2019</a:t>
            </a:r>
            <a:endParaRPr lang="sl-S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99EC0-4DA8-49B4-88E9-88F5845A10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9570"/>
            <a:ext cx="1231499" cy="6767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04652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Moore</a:t>
            </a:r>
            <a:r>
              <a:rPr lang="en-US" b="1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’s </a:t>
            </a:r>
            <a:r>
              <a:rPr lang="en-US" b="1" dirty="0" smtClean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</a:t>
            </a:r>
            <a:endParaRPr lang="sl-SI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02" y="1162079"/>
            <a:ext cx="6401349" cy="36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3213" y="5044254"/>
            <a:ext cx="8542513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Exponential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growth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;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1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transistor per 1 m radius of our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galaxy</a:t>
            </a:r>
            <a:endParaRPr lang="sl-SI" sz="2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sl-SI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Pushing</a:t>
            </a:r>
            <a:r>
              <a:rPr lang="sl-SI" sz="2400" dirty="0">
                <a:solidFill>
                  <a:srgbClr val="000000"/>
                </a:solidFill>
                <a:latin typeface="Tahoma" panose="020B0604030504040204" pitchFamily="34" charset="0"/>
              </a:rPr>
              <a:t> human </a:t>
            </a:r>
            <a:r>
              <a:rPr lang="sl-SI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progress</a:t>
            </a:r>
            <a:r>
              <a:rPr lang="sl-SI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forward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: 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yearly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+50% (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corn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2%)</a:t>
            </a:r>
            <a:endParaRPr lang="sl-SI" sz="2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sl-SI" sz="2400" dirty="0">
                <a:solidFill>
                  <a:srgbClr val="000000"/>
                </a:solidFill>
                <a:latin typeface="Tahoma" panose="020B0604030504040204" pitchFamily="34" charset="0"/>
              </a:rPr>
              <a:t>HW </a:t>
            </a:r>
            <a:r>
              <a:rPr lang="sl-SI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stalling</a:t>
            </a:r>
            <a:r>
              <a:rPr lang="sl-SI" sz="24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lots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of</a:t>
            </a:r>
            <a:r>
              <a:rPr lang="sl-SI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sl-SI" sz="24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room</a:t>
            </a:r>
            <a:endParaRPr lang="sl-SI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10985</TotalTime>
  <Words>1141</Words>
  <Application>Microsoft Office PowerPoint</Application>
  <PresentationFormat>On-screen Show (4:3)</PresentationFormat>
  <Paragraphs>328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Calibri Light</vt:lpstr>
      <vt:lpstr>Monotype Sorts</vt:lpstr>
      <vt:lpstr>Tahoma</vt:lpstr>
      <vt:lpstr>Times New Roman</vt:lpstr>
      <vt:lpstr>Wingdings</vt:lpstr>
      <vt:lpstr>Ocean</vt:lpstr>
      <vt:lpstr>1_Ocean</vt:lpstr>
      <vt:lpstr>5_Ocean</vt:lpstr>
      <vt:lpstr>2_Ocean</vt:lpstr>
      <vt:lpstr>4_Ocean</vt:lpstr>
      <vt:lpstr>6_Ocean</vt:lpstr>
      <vt:lpstr>7_Office Theme</vt:lpstr>
      <vt:lpstr>Office Theme</vt:lpstr>
      <vt:lpstr>     Superintelligence, human progress, AI, agents, BI, AmI, cognitive science</vt:lpstr>
      <vt:lpstr>PowerPoint Presentation</vt:lpstr>
      <vt:lpstr>     THE INFLUENCE OF AI</vt:lpstr>
      <vt:lpstr>     THE INFLUENCE OF AI</vt:lpstr>
      <vt:lpstr>     THE INFLUENCE OF AI</vt:lpstr>
      <vt:lpstr>     THE INFLUENCE OF AI</vt:lpstr>
      <vt:lpstr>     THE INFLUENCE OF AI</vt:lpstr>
      <vt:lpstr>     HOW TO PREDICT – using laws</vt:lpstr>
      <vt:lpstr>Moore’s law</vt:lpstr>
      <vt:lpstr>Computer chess</vt:lpstr>
      <vt:lpstr>AlphaZero 4h learning </vt:lpstr>
      <vt:lpstr>Razvoj človeštva</vt:lpstr>
      <vt:lpstr>PowerPoint Presentation</vt:lpstr>
      <vt:lpstr>PowerPoint Presentation</vt:lpstr>
      <vt:lpstr>Information society</vt:lpstr>
      <vt:lpstr>Singularity / superintelligence  </vt:lpstr>
      <vt:lpstr>Superintelligence  </vt:lpstr>
      <vt:lpstr>Superintelligence – new concepts </vt:lpstr>
      <vt:lpstr>Superintelligence – new concepts </vt:lpstr>
      <vt:lpstr>PowerPoint Presentation</vt:lpstr>
      <vt:lpstr>Fermi paradox  </vt:lpstr>
      <vt:lpstr>          HUMAN PROGRESS</vt:lpstr>
      <vt:lpstr>A COUPLE OF PREDICTIONS WORLD SHARE</vt:lpstr>
      <vt:lpstr>Middle-class consumption</vt:lpstr>
      <vt:lpstr>Demography: Fast human growth will destroy human civilisation  </vt:lpstr>
      <vt:lpstr>PowerPoint Presentation</vt:lpstr>
      <vt:lpstr>PowerPoint Presentation</vt:lpstr>
      <vt:lpstr>Mouse utopia - implosion  </vt:lpstr>
      <vt:lpstr>Future ?                 </vt:lpstr>
      <vt:lpstr>             Unbelivable progress!    </vt:lpstr>
      <vt:lpstr>             Unbelivable progress!     Dangers ahead – mysterious (hyperglobalisation)     </vt:lpstr>
      <vt:lpstr>             Unbelivable progress!     Dangers ahead – mysterious (hyperglobalisation)  Superintelligence is our savior!   </vt:lpstr>
      <vt:lpstr>      Thank you</vt:lpstr>
      <vt:lpstr>Before I came here I was confused about this subject. After listening to your lecture I am still confused but at a higher level.   Enrico Fermi  </vt:lpstr>
    </vt:vector>
  </TitlesOfParts>
  <Company>Gams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Slovenijo v informacijsko družbo</dc:title>
  <dc:creator>Gams</dc:creator>
  <cp:lastModifiedBy>matjaz.gams@ijs.si</cp:lastModifiedBy>
  <cp:revision>435</cp:revision>
  <dcterms:created xsi:type="dcterms:W3CDTF">2000-03-19T21:32:30Z</dcterms:created>
  <dcterms:modified xsi:type="dcterms:W3CDTF">2018-12-03T21:56:05Z</dcterms:modified>
</cp:coreProperties>
</file>