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6.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7.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9.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0.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1.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2.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3.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 id="2147486902" r:id="rId2"/>
    <p:sldMasterId id="2147487173" r:id="rId3"/>
    <p:sldMasterId id="2147487266" r:id="rId4"/>
    <p:sldMasterId id="2147487293" r:id="rId5"/>
    <p:sldMasterId id="2147487306" r:id="rId6"/>
    <p:sldMasterId id="2147487347" r:id="rId7"/>
    <p:sldMasterId id="2147487359" r:id="rId8"/>
    <p:sldMasterId id="2147487371" r:id="rId9"/>
    <p:sldMasterId id="2147487383" r:id="rId10"/>
    <p:sldMasterId id="2147487395" r:id="rId11"/>
    <p:sldMasterId id="2147487450" r:id="rId12"/>
    <p:sldMasterId id="2147487488" r:id="rId13"/>
    <p:sldMasterId id="2147487501" r:id="rId14"/>
    <p:sldMasterId id="2147487527" r:id="rId15"/>
    <p:sldMasterId id="2147487541" r:id="rId16"/>
    <p:sldMasterId id="2147487554" r:id="rId17"/>
    <p:sldMasterId id="2147487567" r:id="rId18"/>
    <p:sldMasterId id="2147487581" r:id="rId19"/>
    <p:sldMasterId id="2147487644" r:id="rId20"/>
    <p:sldMasterId id="2147487656" r:id="rId21"/>
    <p:sldMasterId id="2147487669" r:id="rId22"/>
    <p:sldMasterId id="2147487682" r:id="rId23"/>
    <p:sldMasterId id="2147487707" r:id="rId24"/>
  </p:sldMasterIdLst>
  <p:notesMasterIdLst>
    <p:notesMasterId r:id="rId80"/>
  </p:notesMasterIdLst>
  <p:handoutMasterIdLst>
    <p:handoutMasterId r:id="rId81"/>
  </p:handoutMasterIdLst>
  <p:sldIdLst>
    <p:sldId id="567" r:id="rId25"/>
    <p:sldId id="620" r:id="rId26"/>
    <p:sldId id="600" r:id="rId27"/>
    <p:sldId id="621" r:id="rId28"/>
    <p:sldId id="606" r:id="rId29"/>
    <p:sldId id="624" r:id="rId30"/>
    <p:sldId id="625" r:id="rId31"/>
    <p:sldId id="626" r:id="rId32"/>
    <p:sldId id="501" r:id="rId33"/>
    <p:sldId id="565" r:id="rId34"/>
    <p:sldId id="628" r:id="rId35"/>
    <p:sldId id="629" r:id="rId36"/>
    <p:sldId id="630" r:id="rId37"/>
    <p:sldId id="647" r:id="rId38"/>
    <p:sldId id="648" r:id="rId39"/>
    <p:sldId id="631" r:id="rId40"/>
    <p:sldId id="633" r:id="rId41"/>
    <p:sldId id="632" r:id="rId42"/>
    <p:sldId id="572" r:id="rId43"/>
    <p:sldId id="568" r:id="rId44"/>
    <p:sldId id="569" r:id="rId45"/>
    <p:sldId id="570" r:id="rId46"/>
    <p:sldId id="571" r:id="rId47"/>
    <p:sldId id="634" r:id="rId48"/>
    <p:sldId id="636" r:id="rId49"/>
    <p:sldId id="635" r:id="rId50"/>
    <p:sldId id="637" r:id="rId51"/>
    <p:sldId id="639" r:id="rId52"/>
    <p:sldId id="562" r:id="rId53"/>
    <p:sldId id="645" r:id="rId54"/>
    <p:sldId id="646" r:id="rId55"/>
    <p:sldId id="608" r:id="rId56"/>
    <p:sldId id="610" r:id="rId57"/>
    <p:sldId id="595" r:id="rId58"/>
    <p:sldId id="643" r:id="rId59"/>
    <p:sldId id="644" r:id="rId60"/>
    <p:sldId id="566" r:id="rId61"/>
    <p:sldId id="663" r:id="rId62"/>
    <p:sldId id="650" r:id="rId63"/>
    <p:sldId id="649" r:id="rId64"/>
    <p:sldId id="652" r:id="rId65"/>
    <p:sldId id="651" r:id="rId66"/>
    <p:sldId id="657" r:id="rId67"/>
    <p:sldId id="658" r:id="rId68"/>
    <p:sldId id="661" r:id="rId69"/>
    <p:sldId id="666" r:id="rId70"/>
    <p:sldId id="665" r:id="rId71"/>
    <p:sldId id="603" r:id="rId72"/>
    <p:sldId id="664" r:id="rId73"/>
    <p:sldId id="667" r:id="rId74"/>
    <p:sldId id="613" r:id="rId75"/>
    <p:sldId id="614" r:id="rId76"/>
    <p:sldId id="615" r:id="rId77"/>
    <p:sldId id="616" r:id="rId78"/>
    <p:sldId id="617" r:id="rId79"/>
  </p:sldIdLst>
  <p:sldSz cx="9144000" cy="6858000" type="screen4x3"/>
  <p:notesSz cx="6794500" cy="9906000"/>
  <p:custDataLst>
    <p:tags r:id="rId82"/>
  </p:custDataLst>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zi" initials="m" lastIdx="9" clrIdx="0">
    <p:extLst>
      <p:ext uri="{19B8F6BF-5375-455C-9EA6-DF929625EA0E}">
        <p15:presenceInfo xmlns:p15="http://schemas.microsoft.com/office/powerpoint/2012/main" userId="mez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00"/>
    <a:srgbClr val="FF33CC"/>
    <a:srgbClr val="000000"/>
    <a:srgbClr val="FF0066"/>
    <a:srgbClr val="CC6600"/>
    <a:srgbClr val="996633"/>
    <a:srgbClr val="F8F8F8"/>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43" autoAdjust="0"/>
    <p:restoredTop sz="87743" autoAdjust="0"/>
  </p:normalViewPr>
  <p:slideViewPr>
    <p:cSldViewPr>
      <p:cViewPr varScale="1">
        <p:scale>
          <a:sx n="75" d="100"/>
          <a:sy n="75" d="100"/>
        </p:scale>
        <p:origin x="1164" y="5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presProps" Target="pres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notesMaster" Target="notesMasters/notesMaster1.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handoutMaster" Target="handoutMasters/handoutMaster1.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7" Type="http://schemas.openxmlformats.org/officeDocument/2006/relationships/slideMaster" Target="slideMasters/slideMaster7.xml"/><Relationship Id="rId71" Type="http://schemas.openxmlformats.org/officeDocument/2006/relationships/slide" Target="slides/slide47.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tableStyles" Target="tableStyles.xml"/><Relationship Id="rId61" Type="http://schemas.openxmlformats.org/officeDocument/2006/relationships/slide" Target="slides/slide37.xml"/><Relationship Id="rId82" Type="http://schemas.openxmlformats.org/officeDocument/2006/relationships/tags" Target="tags/tag1.xml"/></Relationships>
</file>

<file path=ppt/_rels/viewProps.xml.rels><?xml version="1.0" encoding="UTF-8" standalone="yes"?>
<Relationships xmlns="http://schemas.openxmlformats.org/package/2006/relationships"><Relationship Id="rId13" Type="http://schemas.openxmlformats.org/officeDocument/2006/relationships/slide" Target="slides/slide30.xml"/><Relationship Id="rId18" Type="http://schemas.openxmlformats.org/officeDocument/2006/relationships/slide" Target="slides/slide39.xml"/><Relationship Id="rId26" Type="http://schemas.openxmlformats.org/officeDocument/2006/relationships/slide" Target="slides/slide47.xml"/><Relationship Id="rId3" Type="http://schemas.openxmlformats.org/officeDocument/2006/relationships/slide" Target="slides/slide13.xml"/><Relationship Id="rId21" Type="http://schemas.openxmlformats.org/officeDocument/2006/relationships/slide" Target="slides/slide42.xml"/><Relationship Id="rId7" Type="http://schemas.openxmlformats.org/officeDocument/2006/relationships/slide" Target="slides/slide17.xml"/><Relationship Id="rId12" Type="http://schemas.openxmlformats.org/officeDocument/2006/relationships/slide" Target="slides/slide29.xml"/><Relationship Id="rId17" Type="http://schemas.openxmlformats.org/officeDocument/2006/relationships/slide" Target="slides/slide38.xml"/><Relationship Id="rId25" Type="http://schemas.openxmlformats.org/officeDocument/2006/relationships/slide" Target="slides/slide46.xml"/><Relationship Id="rId33" Type="http://schemas.openxmlformats.org/officeDocument/2006/relationships/slide" Target="slides/slide54.xml"/><Relationship Id="rId2" Type="http://schemas.openxmlformats.org/officeDocument/2006/relationships/slide" Target="slides/slide10.xml"/><Relationship Id="rId16" Type="http://schemas.openxmlformats.org/officeDocument/2006/relationships/slide" Target="slides/slide34.xml"/><Relationship Id="rId20" Type="http://schemas.openxmlformats.org/officeDocument/2006/relationships/slide" Target="slides/slide41.xml"/><Relationship Id="rId29" Type="http://schemas.openxmlformats.org/officeDocument/2006/relationships/slide" Target="slides/slide50.xml"/><Relationship Id="rId1" Type="http://schemas.openxmlformats.org/officeDocument/2006/relationships/slide" Target="slides/slide9.xml"/><Relationship Id="rId6" Type="http://schemas.openxmlformats.org/officeDocument/2006/relationships/slide" Target="slides/slide16.xml"/><Relationship Id="rId11" Type="http://schemas.openxmlformats.org/officeDocument/2006/relationships/slide" Target="slides/slide28.xml"/><Relationship Id="rId24" Type="http://schemas.openxmlformats.org/officeDocument/2006/relationships/slide" Target="slides/slide45.xml"/><Relationship Id="rId32" Type="http://schemas.openxmlformats.org/officeDocument/2006/relationships/slide" Target="slides/slide53.xml"/><Relationship Id="rId5" Type="http://schemas.openxmlformats.org/officeDocument/2006/relationships/slide" Target="slides/slide15.xml"/><Relationship Id="rId15" Type="http://schemas.openxmlformats.org/officeDocument/2006/relationships/slide" Target="slides/slide33.xml"/><Relationship Id="rId23" Type="http://schemas.openxmlformats.org/officeDocument/2006/relationships/slide" Target="slides/slide44.xml"/><Relationship Id="rId28" Type="http://schemas.openxmlformats.org/officeDocument/2006/relationships/slide" Target="slides/slide49.xml"/><Relationship Id="rId10" Type="http://schemas.openxmlformats.org/officeDocument/2006/relationships/slide" Target="slides/slide27.xml"/><Relationship Id="rId19" Type="http://schemas.openxmlformats.org/officeDocument/2006/relationships/slide" Target="slides/slide40.xml"/><Relationship Id="rId31" Type="http://schemas.openxmlformats.org/officeDocument/2006/relationships/slide" Target="slides/slide52.xml"/><Relationship Id="rId4" Type="http://schemas.openxmlformats.org/officeDocument/2006/relationships/slide" Target="slides/slide14.xml"/><Relationship Id="rId9" Type="http://schemas.openxmlformats.org/officeDocument/2006/relationships/slide" Target="slides/slide24.xml"/><Relationship Id="rId14" Type="http://schemas.openxmlformats.org/officeDocument/2006/relationships/slide" Target="slides/slide32.xml"/><Relationship Id="rId22" Type="http://schemas.openxmlformats.org/officeDocument/2006/relationships/slide" Target="slides/slide43.xml"/><Relationship Id="rId27" Type="http://schemas.openxmlformats.org/officeDocument/2006/relationships/slide" Target="slides/slide48.xml"/><Relationship Id="rId30" Type="http://schemas.openxmlformats.org/officeDocument/2006/relationships/slide" Target="slides/slide51.xml"/><Relationship Id="rId8" Type="http://schemas.openxmlformats.org/officeDocument/2006/relationships/slide" Target="slides/slide1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350832266325228E-2"/>
          <c:y val="7.4548702245552628E-2"/>
          <c:w val="0.8979124280399633"/>
          <c:h val="0.57701359987065026"/>
        </c:manualLayout>
      </c:layout>
      <c:barChart>
        <c:barDir val="col"/>
        <c:grouping val="clustered"/>
        <c:varyColors val="0"/>
        <c:ser>
          <c:idx val="0"/>
          <c:order val="0"/>
          <c:tx>
            <c:strRef>
              <c:f>Sheet4!$E$3</c:f>
              <c:strCache>
                <c:ptCount val="1"/>
                <c:pt idx="0">
                  <c:v>Score</c:v>
                </c:pt>
              </c:strCache>
            </c:strRef>
          </c:tx>
          <c:spPr>
            <a:ln w="28575"/>
          </c:spPr>
          <c:invertIfNegative val="0"/>
          <c:dPt>
            <c:idx val="0"/>
            <c:invertIfNegative val="0"/>
            <c:bubble3D val="0"/>
            <c:spPr>
              <a:solidFill>
                <a:schemeClr val="bg1">
                  <a:lumMod val="50000"/>
                </a:schemeClr>
              </a:solidFill>
              <a:ln w="28575"/>
            </c:spPr>
            <c:extLst>
              <c:ext xmlns:c16="http://schemas.microsoft.com/office/drawing/2014/chart" uri="{C3380CC4-5D6E-409C-BE32-E72D297353CC}">
                <c16:uniqueId val="{00000001-5765-4A00-BB5F-8B4B7541717C}"/>
              </c:ext>
            </c:extLst>
          </c:dPt>
          <c:dPt>
            <c:idx val="1"/>
            <c:invertIfNegative val="0"/>
            <c:bubble3D val="0"/>
            <c:spPr>
              <a:solidFill>
                <a:schemeClr val="bg1">
                  <a:lumMod val="50000"/>
                </a:schemeClr>
              </a:solidFill>
              <a:ln w="28575"/>
            </c:spPr>
            <c:extLst>
              <c:ext xmlns:c16="http://schemas.microsoft.com/office/drawing/2014/chart" uri="{C3380CC4-5D6E-409C-BE32-E72D297353CC}">
                <c16:uniqueId val="{00000003-5765-4A00-BB5F-8B4B7541717C}"/>
              </c:ext>
            </c:extLst>
          </c:dPt>
          <c:dPt>
            <c:idx val="3"/>
            <c:invertIfNegative val="0"/>
            <c:bubble3D val="0"/>
            <c:spPr>
              <a:solidFill>
                <a:schemeClr val="bg1">
                  <a:lumMod val="50000"/>
                </a:schemeClr>
              </a:solidFill>
              <a:ln w="28575"/>
            </c:spPr>
            <c:extLst>
              <c:ext xmlns:c16="http://schemas.microsoft.com/office/drawing/2014/chart" uri="{C3380CC4-5D6E-409C-BE32-E72D297353CC}">
                <c16:uniqueId val="{00000005-5765-4A00-BB5F-8B4B7541717C}"/>
              </c:ext>
            </c:extLst>
          </c:dPt>
          <c:dPt>
            <c:idx val="6"/>
            <c:invertIfNegative val="0"/>
            <c:bubble3D val="0"/>
            <c:spPr>
              <a:solidFill>
                <a:schemeClr val="bg1">
                  <a:lumMod val="50000"/>
                </a:schemeClr>
              </a:solidFill>
              <a:ln w="28575"/>
            </c:spPr>
            <c:extLst>
              <c:ext xmlns:c16="http://schemas.microsoft.com/office/drawing/2014/chart" uri="{C3380CC4-5D6E-409C-BE32-E72D297353CC}">
                <c16:uniqueId val="{00000007-5765-4A00-BB5F-8B4B7541717C}"/>
              </c:ext>
            </c:extLst>
          </c:dPt>
          <c:dPt>
            <c:idx val="7"/>
            <c:invertIfNegative val="0"/>
            <c:bubble3D val="0"/>
            <c:spPr>
              <a:ln w="28575">
                <a:solidFill>
                  <a:srgbClr val="FF0000"/>
                </a:solidFill>
              </a:ln>
            </c:spPr>
            <c:extLst>
              <c:ext xmlns:c16="http://schemas.microsoft.com/office/drawing/2014/chart" uri="{C3380CC4-5D6E-409C-BE32-E72D297353CC}">
                <c16:uniqueId val="{00000009-5765-4A00-BB5F-8B4B7541717C}"/>
              </c:ext>
            </c:extLst>
          </c:dPt>
          <c:cat>
            <c:strRef>
              <c:f>Sheet4!$D$4:$D$11</c:f>
              <c:strCache>
                <c:ptCount val="8"/>
                <c:pt idx="0">
                  <c:v>Dublin (Ireland) </c:v>
                </c:pt>
                <c:pt idx="1">
                  <c:v>Chiba'12 (Japan) </c:v>
                </c:pt>
                <c:pt idx="2">
                  <c:v>Chiba'13 (Japan) </c:v>
                </c:pt>
                <c:pt idx="3">
                  <c:v>CMU&amp;Utah (USA) </c:v>
                </c:pt>
                <c:pt idx="4">
                  <c:v>Seville'13 (Spain) </c:v>
                </c:pt>
                <c:pt idx="5">
                  <c:v>CNR (Italy) </c:v>
                </c:pt>
                <c:pt idx="6">
                  <c:v>Seville'12 (Spain) </c:v>
                </c:pt>
                <c:pt idx="7">
                  <c:v>JSI (Slovenia) </c:v>
                </c:pt>
              </c:strCache>
            </c:strRef>
          </c:cat>
          <c:val>
            <c:numRef>
              <c:f>Sheet4!$E$4:$E$11</c:f>
              <c:numCache>
                <c:formatCode>General</c:formatCode>
                <c:ptCount val="8"/>
                <c:pt idx="0">
                  <c:v>2.67</c:v>
                </c:pt>
                <c:pt idx="1">
                  <c:v>3.13</c:v>
                </c:pt>
                <c:pt idx="2">
                  <c:v>4.8599999999999985</c:v>
                </c:pt>
                <c:pt idx="3">
                  <c:v>6.51</c:v>
                </c:pt>
                <c:pt idx="4">
                  <c:v>6.89</c:v>
                </c:pt>
                <c:pt idx="5">
                  <c:v>6.94</c:v>
                </c:pt>
                <c:pt idx="6">
                  <c:v>7.07</c:v>
                </c:pt>
                <c:pt idx="7">
                  <c:v>8.3600000000000048</c:v>
                </c:pt>
              </c:numCache>
            </c:numRef>
          </c:val>
          <c:extLst>
            <c:ext xmlns:c16="http://schemas.microsoft.com/office/drawing/2014/chart" uri="{C3380CC4-5D6E-409C-BE32-E72D297353CC}">
              <c16:uniqueId val="{0000000A-5765-4A00-BB5F-8B4B7541717C}"/>
            </c:ext>
          </c:extLst>
        </c:ser>
        <c:dLbls>
          <c:showLegendKey val="0"/>
          <c:showVal val="0"/>
          <c:showCatName val="0"/>
          <c:showSerName val="0"/>
          <c:showPercent val="0"/>
          <c:showBubbleSize val="0"/>
        </c:dLbls>
        <c:gapWidth val="150"/>
        <c:axId val="174331008"/>
        <c:axId val="174332544"/>
      </c:barChart>
      <c:catAx>
        <c:axId val="174331008"/>
        <c:scaling>
          <c:orientation val="minMax"/>
        </c:scaling>
        <c:delete val="0"/>
        <c:axPos val="b"/>
        <c:numFmt formatCode="General" sourceLinked="0"/>
        <c:majorTickMark val="out"/>
        <c:minorTickMark val="none"/>
        <c:tickLblPos val="nextTo"/>
        <c:txPr>
          <a:bodyPr/>
          <a:lstStyle/>
          <a:p>
            <a:pPr>
              <a:defRPr sz="700"/>
            </a:pPr>
            <a:endParaRPr lang="sl-SI"/>
          </a:p>
        </c:txPr>
        <c:crossAx val="174332544"/>
        <c:crosses val="autoZero"/>
        <c:auto val="1"/>
        <c:lblAlgn val="ctr"/>
        <c:lblOffset val="100"/>
        <c:noMultiLvlLbl val="0"/>
      </c:catAx>
      <c:valAx>
        <c:axId val="174332544"/>
        <c:scaling>
          <c:orientation val="minMax"/>
          <c:max val="10"/>
        </c:scaling>
        <c:delete val="0"/>
        <c:axPos val="l"/>
        <c:majorGridlines/>
        <c:title>
          <c:tx>
            <c:rich>
              <a:bodyPr rot="-5400000" vert="horz"/>
              <a:lstStyle/>
              <a:p>
                <a:pPr>
                  <a:defRPr sz="600"/>
                </a:pPr>
                <a:r>
                  <a:rPr lang="en-GB" sz="600"/>
                  <a:t>Score (0 - 10)</a:t>
                </a:r>
              </a:p>
            </c:rich>
          </c:tx>
          <c:overlay val="0"/>
        </c:title>
        <c:numFmt formatCode="General" sourceLinked="1"/>
        <c:majorTickMark val="out"/>
        <c:minorTickMark val="none"/>
        <c:tickLblPos val="nextTo"/>
        <c:txPr>
          <a:bodyPr/>
          <a:lstStyle/>
          <a:p>
            <a:pPr>
              <a:defRPr sz="700"/>
            </a:pPr>
            <a:endParaRPr lang="sl-SI"/>
          </a:p>
        </c:txPr>
        <c:crossAx val="174331008"/>
        <c:crosses val="autoZero"/>
        <c:crossBetween val="between"/>
        <c:majorUnit val="2"/>
      </c:valAx>
    </c:plotArea>
    <c:plotVisOnly val="1"/>
    <c:dispBlanksAs val="gap"/>
    <c:showDLblsOverMax val="0"/>
  </c:chart>
  <c:txPr>
    <a:bodyPr/>
    <a:lstStyle/>
    <a:p>
      <a:pPr>
        <a:defRPr sz="1000"/>
      </a:pPr>
      <a:endParaRPr lang="sl-SI"/>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78.png"/></Relationships>
</file>

<file path=ppt/drawings/drawing1.xml><?xml version="1.0" encoding="utf-8"?>
<c:userShapes xmlns:c="http://schemas.openxmlformats.org/drawingml/2006/chart">
  <cdr:relSizeAnchor xmlns:cdr="http://schemas.openxmlformats.org/drawingml/2006/chartDrawing">
    <cdr:from>
      <cdr:x>0.1052</cdr:x>
      <cdr:y>0.09531</cdr:y>
    </cdr:from>
    <cdr:to>
      <cdr:x>0.33918</cdr:x>
      <cdr:y>0.33241</cdr:y>
    </cdr:to>
    <cdr:sp macro="" textlink="">
      <cdr:nvSpPr>
        <cdr:cNvPr id="2" name="TextBox 4"/>
        <cdr:cNvSpPr txBox="1"/>
      </cdr:nvSpPr>
      <cdr:spPr>
        <a:xfrm xmlns:a="http://schemas.openxmlformats.org/drawingml/2006/main">
          <a:off x="328202" y="178107"/>
          <a:ext cx="729980" cy="443072"/>
        </a:xfrm>
        <a:prstGeom xmlns:a="http://schemas.openxmlformats.org/drawingml/2006/main" prst="rect">
          <a:avLst/>
        </a:prstGeom>
        <a:noFill xmlns:a="http://schemas.openxmlformats.org/drawingml/2006/main"/>
      </cdr:spPr>
      <cdr:txBody>
        <a:bodyPr xmlns:a="http://schemas.openxmlformats.org/drawingml/2006/main" wrap="square" rtlCol="0">
          <a:no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marL="285750" indent="-285750">
            <a:buFont typeface="Wingdings" panose="05000000000000000000" pitchFamily="2" charset="2"/>
            <a:buChar char="§"/>
          </a:pPr>
          <a:r>
            <a:rPr lang="sl-SI" sz="800" b="1" dirty="0" smtClean="0">
              <a:solidFill>
                <a:schemeClr val="bg1">
                  <a:lumMod val="50000"/>
                </a:schemeClr>
              </a:solidFill>
            </a:rPr>
            <a:t>2012</a:t>
          </a:r>
        </a:p>
        <a:p xmlns:a="http://schemas.openxmlformats.org/drawingml/2006/main">
          <a:pPr marL="285750" indent="-285750">
            <a:buFont typeface="Wingdings" panose="05000000000000000000" pitchFamily="2" charset="2"/>
            <a:buChar char="§"/>
          </a:pPr>
          <a:r>
            <a:rPr lang="sl-SI" sz="800" b="1" dirty="0" smtClean="0">
              <a:solidFill>
                <a:srgbClr val="0070C0"/>
              </a:solidFill>
            </a:rPr>
            <a:t>2013</a:t>
          </a:r>
          <a:endParaRPr lang="en-US" sz="800" b="1" dirty="0">
            <a:solidFill>
              <a:srgbClr val="0070C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43225" cy="495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r>
              <a:rPr lang="en-GB"/>
              <a:t>Matjaž Gams</a:t>
            </a:r>
          </a:p>
        </p:txBody>
      </p:sp>
      <p:sp>
        <p:nvSpPr>
          <p:cNvPr id="12291" name="Rectangle 3"/>
          <p:cNvSpPr>
            <a:spLocks noGrp="1" noChangeArrowheads="1"/>
          </p:cNvSpPr>
          <p:nvPr>
            <p:ph type="dt" sz="quarter" idx="1"/>
          </p:nvPr>
        </p:nvSpPr>
        <p:spPr bwMode="auto">
          <a:xfrm>
            <a:off x="3851275" y="0"/>
            <a:ext cx="2943225" cy="495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Times New Roman" panose="02020603050405020304" pitchFamily="18" charset="0"/>
              </a:defRPr>
            </a:lvl1pPr>
          </a:lstStyle>
          <a:p>
            <a:pPr>
              <a:defRPr/>
            </a:pPr>
            <a:endParaRPr lang="en-GB"/>
          </a:p>
        </p:txBody>
      </p:sp>
      <p:sp>
        <p:nvSpPr>
          <p:cNvPr id="12292" name="Rectangle 4"/>
          <p:cNvSpPr>
            <a:spLocks noGrp="1" noChangeArrowheads="1"/>
          </p:cNvSpPr>
          <p:nvPr>
            <p:ph type="ftr" sz="quarter" idx="2"/>
          </p:nvPr>
        </p:nvSpPr>
        <p:spPr bwMode="auto">
          <a:xfrm>
            <a:off x="0" y="9410700"/>
            <a:ext cx="2943225"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r>
              <a:rPr lang="en-GB"/>
              <a:t>Slovenijo v informacijsko družbo</a:t>
            </a:r>
          </a:p>
        </p:txBody>
      </p:sp>
      <p:sp>
        <p:nvSpPr>
          <p:cNvPr id="12293" name="Rectangle 5"/>
          <p:cNvSpPr>
            <a:spLocks noGrp="1" noChangeArrowheads="1"/>
          </p:cNvSpPr>
          <p:nvPr>
            <p:ph type="sldNum" sz="quarter" idx="3"/>
          </p:nvPr>
        </p:nvSpPr>
        <p:spPr bwMode="auto">
          <a:xfrm>
            <a:off x="3851275" y="9410700"/>
            <a:ext cx="2943225"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38922E06-C987-4FE8-B825-3EB6696802A4}" type="slidenum">
              <a:rPr lang="en-GB"/>
              <a:pPr>
                <a:defRPr/>
              </a:pPr>
              <a:t>‹#›</a:t>
            </a:fld>
            <a:endParaRPr lang="en-GB"/>
          </a:p>
        </p:txBody>
      </p:sp>
    </p:spTree>
    <p:extLst>
      <p:ext uri="{BB962C8B-B14F-4D97-AF65-F5344CB8AC3E}">
        <p14:creationId xmlns:p14="http://schemas.microsoft.com/office/powerpoint/2010/main" val="2948526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43225" cy="4953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defRPr kumimoji="1" sz="1000" i="1">
                <a:latin typeface="Arial" panose="020B0604020202020204" pitchFamily="34" charset="0"/>
              </a:defRPr>
            </a:lvl1pPr>
          </a:lstStyle>
          <a:p>
            <a:pPr>
              <a:defRPr/>
            </a:pPr>
            <a:r>
              <a:rPr lang="en-US"/>
              <a:t>*</a:t>
            </a:r>
            <a:endParaRPr lang="en-US" sz="1200"/>
          </a:p>
        </p:txBody>
      </p:sp>
      <p:sp>
        <p:nvSpPr>
          <p:cNvPr id="2051" name="Rectangle 3"/>
          <p:cNvSpPr>
            <a:spLocks noGrp="1" noChangeArrowheads="1"/>
          </p:cNvSpPr>
          <p:nvPr>
            <p:ph type="dt" idx="1"/>
          </p:nvPr>
        </p:nvSpPr>
        <p:spPr bwMode="auto">
          <a:xfrm>
            <a:off x="3851275" y="0"/>
            <a:ext cx="2943225" cy="4953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kumimoji="1" sz="1000" i="1">
                <a:latin typeface="Arial" panose="020B0604020202020204" pitchFamily="34" charset="0"/>
              </a:defRPr>
            </a:lvl1pPr>
          </a:lstStyle>
          <a:p>
            <a:pPr>
              <a:defRPr/>
            </a:pPr>
            <a:r>
              <a:rPr lang="en-US"/>
              <a:t>07/16/96</a:t>
            </a:r>
            <a:endParaRPr lang="en-US" sz="1200"/>
          </a:p>
        </p:txBody>
      </p:sp>
      <p:sp>
        <p:nvSpPr>
          <p:cNvPr id="10244" name="Rectangle 4"/>
          <p:cNvSpPr>
            <a:spLocks noGrp="1" noRot="1" noChangeAspect="1" noChangeArrowheads="1"/>
          </p:cNvSpPr>
          <p:nvPr>
            <p:ph type="sldImg" idx="2"/>
          </p:nvPr>
        </p:nvSpPr>
        <p:spPr bwMode="auto">
          <a:xfrm>
            <a:off x="919163" y="741363"/>
            <a:ext cx="4954587" cy="3716337"/>
          </a:xfrm>
          <a:prstGeom prst="rect">
            <a:avLst/>
          </a:prstGeom>
          <a:noFill/>
          <a:ln w="12700" cap="sq">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04875" y="4705350"/>
            <a:ext cx="4984750" cy="4459288"/>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9410700"/>
            <a:ext cx="2943225" cy="4953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defRPr kumimoji="1" sz="1000" i="1">
                <a:latin typeface="Arial" panose="020B0604020202020204" pitchFamily="34" charset="0"/>
              </a:defRPr>
            </a:lvl1pPr>
          </a:lstStyle>
          <a:p>
            <a:pPr>
              <a:defRPr/>
            </a:pPr>
            <a:r>
              <a:rPr lang="en-US"/>
              <a:t>*</a:t>
            </a:r>
            <a:endParaRPr lang="en-US" sz="1200"/>
          </a:p>
        </p:txBody>
      </p:sp>
      <p:sp>
        <p:nvSpPr>
          <p:cNvPr id="2055" name="Rectangle 7"/>
          <p:cNvSpPr>
            <a:spLocks noGrp="1" noChangeArrowheads="1"/>
          </p:cNvSpPr>
          <p:nvPr>
            <p:ph type="sldNum" sz="quarter" idx="5"/>
          </p:nvPr>
        </p:nvSpPr>
        <p:spPr bwMode="auto">
          <a:xfrm>
            <a:off x="3851275" y="9410700"/>
            <a:ext cx="2943225" cy="4953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kumimoji="1" sz="1000" i="1">
                <a:latin typeface="Arial" panose="020B0604020202020204" pitchFamily="34" charset="0"/>
              </a:defRPr>
            </a:lvl1pPr>
          </a:lstStyle>
          <a:p>
            <a:pPr>
              <a:defRPr/>
            </a:pPr>
            <a:r>
              <a:rPr lang="en-US"/>
              <a:t>##</a:t>
            </a:r>
            <a:endParaRPr lang="en-US" sz="1200"/>
          </a:p>
        </p:txBody>
      </p:sp>
    </p:spTree>
    <p:extLst>
      <p:ext uri="{BB962C8B-B14F-4D97-AF65-F5344CB8AC3E}">
        <p14:creationId xmlns:p14="http://schemas.microsoft.com/office/powerpoint/2010/main" val="2134087633"/>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
        <p:nvSpPr>
          <p:cNvPr id="133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3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31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319"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3978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ltLang="sl-SI" smtClean="0">
              <a:latin typeface="Arial" panose="020B0604020202020204" pitchFamily="34" charset="0"/>
            </a:endParaRPr>
          </a:p>
        </p:txBody>
      </p:sp>
      <p:sp>
        <p:nvSpPr>
          <p:cNvPr id="4301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301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07/16/96</a:t>
            </a:r>
            <a:endParaRPr kumimoji="1" lang="en-US" altLang="sl-SI"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3014"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3015"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54202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
        <p:nvSpPr>
          <p:cNvPr id="6758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758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759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759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89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anose="020B0604020202020204" pitchFamily="34" charset="0"/>
            </a:endParaRPr>
          </a:p>
        </p:txBody>
      </p:sp>
      <p:sp>
        <p:nvSpPr>
          <p:cNvPr id="1034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4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43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43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2901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mtClean="0"/>
              <a:t>*</a:t>
            </a:r>
            <a:endParaRPr lang="en-US" sz="1200"/>
          </a:p>
        </p:txBody>
      </p:sp>
      <p:sp>
        <p:nvSpPr>
          <p:cNvPr id="5" name="Date Placeholder 4"/>
          <p:cNvSpPr>
            <a:spLocks noGrp="1"/>
          </p:cNvSpPr>
          <p:nvPr>
            <p:ph type="dt" idx="11"/>
          </p:nvPr>
        </p:nvSpPr>
        <p:spPr/>
        <p:txBody>
          <a:bodyPr/>
          <a:lstStyle/>
          <a:p>
            <a:pPr>
              <a:defRPr/>
            </a:pPr>
            <a:r>
              <a:rPr lang="en-US" smtClean="0"/>
              <a:t>07/16/96</a:t>
            </a:r>
            <a:endParaRPr lang="en-US" sz="1200"/>
          </a:p>
        </p:txBody>
      </p:sp>
      <p:sp>
        <p:nvSpPr>
          <p:cNvPr id="6" name="Footer Placeholder 5"/>
          <p:cNvSpPr>
            <a:spLocks noGrp="1"/>
          </p:cNvSpPr>
          <p:nvPr>
            <p:ph type="ftr" sz="quarter" idx="12"/>
          </p:nvPr>
        </p:nvSpPr>
        <p:spPr/>
        <p:txBody>
          <a:bodyPr/>
          <a:lstStyle/>
          <a:p>
            <a:pPr>
              <a:defRPr/>
            </a:pPr>
            <a:r>
              <a:rPr lang="en-US" smtClean="0"/>
              <a:t>*</a:t>
            </a:r>
            <a:endParaRPr lang="en-US" sz="1200"/>
          </a:p>
        </p:txBody>
      </p:sp>
      <p:sp>
        <p:nvSpPr>
          <p:cNvPr id="7" name="Slide Number Placeholder 6"/>
          <p:cNvSpPr>
            <a:spLocks noGrp="1"/>
          </p:cNvSpPr>
          <p:nvPr>
            <p:ph type="sldNum" sz="quarter" idx="13"/>
          </p:nvPr>
        </p:nvSpPr>
        <p:spPr/>
        <p:txBody>
          <a:bodyPr/>
          <a:lstStyle/>
          <a:p>
            <a:pPr>
              <a:defRPr/>
            </a:pPr>
            <a:r>
              <a:rPr lang="en-US" smtClean="0"/>
              <a:t>##</a:t>
            </a:r>
            <a:endParaRPr lang="en-US" sz="1200"/>
          </a:p>
        </p:txBody>
      </p:sp>
    </p:spTree>
    <p:extLst>
      <p:ext uri="{BB962C8B-B14F-4D97-AF65-F5344CB8AC3E}">
        <p14:creationId xmlns:p14="http://schemas.microsoft.com/office/powerpoint/2010/main" val="292123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7586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2284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4661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1449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
        <p:nvSpPr>
          <p:cNvPr id="133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3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31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319"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526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smtClean="0"/>
              <a:t>*</a:t>
            </a:r>
            <a:endParaRPr lang="en-US" sz="1200"/>
          </a:p>
        </p:txBody>
      </p:sp>
      <p:sp>
        <p:nvSpPr>
          <p:cNvPr id="5" name="Date Placeholder 4"/>
          <p:cNvSpPr>
            <a:spLocks noGrp="1"/>
          </p:cNvSpPr>
          <p:nvPr>
            <p:ph type="dt" idx="11"/>
          </p:nvPr>
        </p:nvSpPr>
        <p:spPr/>
        <p:txBody>
          <a:bodyPr/>
          <a:lstStyle/>
          <a:p>
            <a:pPr>
              <a:defRPr/>
            </a:pPr>
            <a:r>
              <a:rPr lang="en-US" smtClean="0"/>
              <a:t>07/16/96</a:t>
            </a:r>
            <a:endParaRPr lang="en-US" sz="1200"/>
          </a:p>
        </p:txBody>
      </p:sp>
      <p:sp>
        <p:nvSpPr>
          <p:cNvPr id="6" name="Footer Placeholder 5"/>
          <p:cNvSpPr>
            <a:spLocks noGrp="1"/>
          </p:cNvSpPr>
          <p:nvPr>
            <p:ph type="ftr" sz="quarter" idx="12"/>
          </p:nvPr>
        </p:nvSpPr>
        <p:spPr/>
        <p:txBody>
          <a:bodyPr/>
          <a:lstStyle/>
          <a:p>
            <a:pPr>
              <a:defRPr/>
            </a:pPr>
            <a:r>
              <a:rPr lang="en-US" smtClean="0"/>
              <a:t>*</a:t>
            </a:r>
            <a:endParaRPr lang="en-US" sz="1200"/>
          </a:p>
        </p:txBody>
      </p:sp>
      <p:sp>
        <p:nvSpPr>
          <p:cNvPr id="7" name="Slide Number Placeholder 6"/>
          <p:cNvSpPr>
            <a:spLocks noGrp="1"/>
          </p:cNvSpPr>
          <p:nvPr>
            <p:ph type="sldNum" sz="quarter" idx="13"/>
          </p:nvPr>
        </p:nvSpPr>
        <p:spPr/>
        <p:txBody>
          <a:bodyPr/>
          <a:lstStyle/>
          <a:p>
            <a:pPr>
              <a:defRPr/>
            </a:pPr>
            <a:r>
              <a:rPr lang="en-US" smtClean="0"/>
              <a:t>##</a:t>
            </a:r>
            <a:endParaRPr lang="en-US" sz="1200"/>
          </a:p>
        </p:txBody>
      </p:sp>
    </p:spTree>
    <p:extLst>
      <p:ext uri="{BB962C8B-B14F-4D97-AF65-F5344CB8AC3E}">
        <p14:creationId xmlns:p14="http://schemas.microsoft.com/office/powerpoint/2010/main" val="2112226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anose="020B0604020202020204" pitchFamily="34" charset="0"/>
            </a:endParaRPr>
          </a:p>
        </p:txBody>
      </p:sp>
      <p:sp>
        <p:nvSpPr>
          <p:cNvPr id="1034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4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43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43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281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
        <p:nvSpPr>
          <p:cNvPr id="1321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21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210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210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7045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
        <p:nvSpPr>
          <p:cNvPr id="1321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21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210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210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3776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anose="020B0604020202020204" pitchFamily="34" charset="0"/>
            </a:endParaRPr>
          </a:p>
        </p:txBody>
      </p:sp>
      <p:sp>
        <p:nvSpPr>
          <p:cNvPr id="1034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4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43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43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9508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anose="020B0604020202020204" pitchFamily="34" charset="0"/>
            </a:endParaRPr>
          </a:p>
        </p:txBody>
      </p:sp>
      <p:sp>
        <p:nvSpPr>
          <p:cNvPr id="1034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4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43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43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3417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l-SI" altLang="sl-SI" smtClean="0">
                <a:latin typeface="Arial" panose="020B0604020202020204" pitchFamily="34" charset="0"/>
              </a:rPr>
              <a:t>Nora rast znanosti bo pripeljala v teorijo singularnosti, v nove fantastične čase. Flaynnov učinek – ljudje so čedalje pametnejši. So pa morebitni problemi, npr. Fermijev paradoks. </a:t>
            </a:r>
            <a:endParaRPr lang="en-US" altLang="sl-SI" smtClean="0">
              <a:latin typeface="Arial" panose="020B0604020202020204" pitchFamily="34" charset="0"/>
            </a:endParaRPr>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686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07/16/96</a:t>
            </a:r>
            <a:endParaRPr kumimoji="1" lang="en-US" altLang="sl-SI"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687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687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460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
        <p:nvSpPr>
          <p:cNvPr id="10854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854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855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855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64192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smtClean="0"/>
            </a:lvl1pPr>
          </a:lstStyle>
          <a:p>
            <a:pPr>
              <a:defRPr/>
            </a:pPr>
            <a:r>
              <a:rPr lang="pl-PL" smtClean="0"/>
              <a:t>MPS, 3.4.2018</a:t>
            </a:r>
            <a:endParaRPr lang="sl-SI"/>
          </a:p>
        </p:txBody>
      </p:sp>
      <p:sp>
        <p:nvSpPr>
          <p:cNvPr id="6" name="Rectangle 6"/>
          <p:cNvSpPr>
            <a:spLocks noGrp="1" noChangeArrowheads="1"/>
          </p:cNvSpPr>
          <p:nvPr>
            <p:ph type="sldNum" sz="quarter" idx="11"/>
          </p:nvPr>
        </p:nvSpPr>
        <p:spPr/>
        <p:txBody>
          <a:bodyPr/>
          <a:lstStyle>
            <a:lvl1pPr>
              <a:defRPr/>
            </a:lvl1pPr>
          </a:lstStyle>
          <a:p>
            <a:pPr>
              <a:defRPr/>
            </a:pPr>
            <a:fld id="{7F0B75C0-F3DF-434F-8ADF-D9D174FE31C9}"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350011148"/>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6" name="Rectangle 6"/>
          <p:cNvSpPr>
            <a:spLocks noGrp="1" noChangeArrowheads="1"/>
          </p:cNvSpPr>
          <p:nvPr>
            <p:ph type="sldNum" sz="quarter" idx="12"/>
          </p:nvPr>
        </p:nvSpPr>
        <p:spPr>
          <a:ln/>
        </p:spPr>
        <p:txBody>
          <a:bodyPr/>
          <a:lstStyle>
            <a:lvl1pPr>
              <a:defRPr/>
            </a:lvl1pPr>
          </a:lstStyle>
          <a:p>
            <a:pPr>
              <a:defRPr/>
            </a:pPr>
            <a:fld id="{E9731133-9225-4B5C-BC1E-9910DCBA6BB7}" type="slidenum">
              <a:rPr lang="en-US"/>
              <a:pPr>
                <a:defRPr/>
              </a:pPr>
              <a:t>‹#›</a:t>
            </a:fld>
            <a:endParaRPr lang="en-US"/>
          </a:p>
        </p:txBody>
      </p:sp>
    </p:spTree>
    <p:extLst>
      <p:ext uri="{BB962C8B-B14F-4D97-AF65-F5344CB8AC3E}">
        <p14:creationId xmlns:p14="http://schemas.microsoft.com/office/powerpoint/2010/main" val="3005929269"/>
      </p:ext>
    </p:extLst>
  </p:cSld>
  <p:clrMapOvr>
    <a:masterClrMapping/>
  </p:clrMapOvr>
  <p:transition spd="med">
    <p:wipe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sl-SI"/>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5" name="Footer Placeholder 4"/>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315661123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6" name="Footer Placeholder 5"/>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10801837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sl-SI"/>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8" name="Footer Placeholder 7"/>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9" name="Slide Number Placeholder 8"/>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36685608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4" name="Footer Placeholder 3"/>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5" name="Slide Number Placeholder 4"/>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18113424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3" name="Footer Placeholder 2"/>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4" name="Slide Number Placeholder 3"/>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1105304926"/>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sl-SI"/>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6" name="Footer Placeholder 5"/>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2144184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sl-SI"/>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l-SI"/>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6" name="Footer Placeholder 5"/>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27895249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5" name="Footer Placeholder 4"/>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1053301496"/>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5" name="Footer Placeholder 4"/>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1654063736"/>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sl-SI"/>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5" name="Footer Placeholder 4"/>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dirty="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dirty="0">
              <a:solidFill>
                <a:srgbClr val="E7E6E6">
                  <a:lumMod val="50000"/>
                </a:srgbClr>
              </a:solidFill>
              <a:latin typeface="Calibri" panose="020F0502020204030204"/>
            </a:endParaRPr>
          </a:p>
        </p:txBody>
      </p:sp>
    </p:spTree>
    <p:extLst>
      <p:ext uri="{BB962C8B-B14F-4D97-AF65-F5344CB8AC3E}">
        <p14:creationId xmlns:p14="http://schemas.microsoft.com/office/powerpoint/2010/main" val="351774470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6" name="Rectangle 6"/>
          <p:cNvSpPr>
            <a:spLocks noGrp="1" noChangeArrowheads="1"/>
          </p:cNvSpPr>
          <p:nvPr>
            <p:ph type="sldNum" sz="quarter" idx="12"/>
          </p:nvPr>
        </p:nvSpPr>
        <p:spPr>
          <a:ln/>
        </p:spPr>
        <p:txBody>
          <a:bodyPr/>
          <a:lstStyle>
            <a:lvl1pPr>
              <a:defRPr/>
            </a:lvl1pPr>
          </a:lstStyle>
          <a:p>
            <a:pPr>
              <a:defRPr/>
            </a:pPr>
            <a:fld id="{69B35DE9-F6AD-4503-8D39-E6DCE06625AC}" type="slidenum">
              <a:rPr lang="en-US"/>
              <a:pPr>
                <a:defRPr/>
              </a:pPr>
              <a:t>‹#›</a:t>
            </a:fld>
            <a:endParaRPr lang="en-US"/>
          </a:p>
        </p:txBody>
      </p:sp>
    </p:spTree>
    <p:extLst>
      <p:ext uri="{BB962C8B-B14F-4D97-AF65-F5344CB8AC3E}">
        <p14:creationId xmlns:p14="http://schemas.microsoft.com/office/powerpoint/2010/main" val="3678020055"/>
      </p:ext>
    </p:extLst>
  </p:cSld>
  <p:clrMapOvr>
    <a:masterClrMapping/>
  </p:clrMapOvr>
  <p:transition spd="med">
    <p:wipe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5" name="Footer Placeholder 4"/>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3756171433"/>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sl-SI"/>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5" name="Footer Placeholder 4"/>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477684452"/>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6" name="Footer Placeholder 5"/>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7749510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sl-SI"/>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8" name="Footer Placeholder 7"/>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9" name="Slide Number Placeholder 8"/>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4217575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4" name="Footer Placeholder 3"/>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5" name="Slide Number Placeholder 4"/>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30165269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3" name="Footer Placeholder 2"/>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4" name="Slide Number Placeholder 3"/>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2136944000"/>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sl-SI"/>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6" name="Footer Placeholder 5"/>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13139889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sl-SI"/>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l-SI"/>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6" name="Footer Placeholder 5"/>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28562767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5" name="Footer Placeholder 4"/>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2283505711"/>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5" name="Footer Placeholder 4"/>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418222625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05000"/>
            <a:ext cx="82296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6" name="Rectangle 6"/>
          <p:cNvSpPr>
            <a:spLocks noGrp="1" noChangeArrowheads="1"/>
          </p:cNvSpPr>
          <p:nvPr>
            <p:ph type="sldNum" sz="quarter" idx="12"/>
          </p:nvPr>
        </p:nvSpPr>
        <p:spPr>
          <a:ln/>
        </p:spPr>
        <p:txBody>
          <a:bodyPr/>
          <a:lstStyle>
            <a:lvl1pPr>
              <a:defRPr/>
            </a:lvl1pPr>
          </a:lstStyle>
          <a:p>
            <a:pPr>
              <a:defRPr/>
            </a:pPr>
            <a:fld id="{63000545-16DD-4F5C-9002-583A18366D80}" type="slidenum">
              <a:rPr lang="en-US"/>
              <a:pPr>
                <a:defRPr/>
              </a:pPr>
              <a:t>‹#›</a:t>
            </a:fld>
            <a:endParaRPr lang="en-US"/>
          </a:p>
        </p:txBody>
      </p:sp>
    </p:spTree>
    <p:extLst>
      <p:ext uri="{BB962C8B-B14F-4D97-AF65-F5344CB8AC3E}">
        <p14:creationId xmlns:p14="http://schemas.microsoft.com/office/powerpoint/2010/main" val="3968428161"/>
      </p:ext>
    </p:extLst>
  </p:cSld>
  <p:clrMapOvr>
    <a:masterClrMapping/>
  </p:clrMapOvr>
  <p:transition spd="med">
    <p:wipe dir="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2D4DB41-BFF5-498A-8B22-FBAF3155616A}"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477572813"/>
      </p:ext>
    </p:extLst>
  </p:cSld>
  <p:clrMapOvr>
    <a:masterClrMapping/>
  </p:clrMapOvr>
  <p:transition spd="med">
    <p:wipe dir="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CFB2E2-8E97-4D1B-9B09-9650DB06E0E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935882713"/>
      </p:ext>
    </p:extLst>
  </p:cSld>
  <p:clrMapOvr>
    <a:masterClrMapping/>
  </p:clrMapOvr>
  <p:transition spd="med">
    <p:wipe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3331DC-E406-4E67-9AF3-DCEB08ACCC32}"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921611714"/>
      </p:ext>
    </p:extLst>
  </p:cSld>
  <p:clrMapOvr>
    <a:masterClrMapping/>
  </p:clrMapOvr>
  <p:transition spd="med">
    <p:wipe dir="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404FBB-3CCD-4A01-A255-BC71ABAD3E59}"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582732482"/>
      </p:ext>
    </p:extLst>
  </p:cSld>
  <p:clrMapOvr>
    <a:masterClrMapping/>
  </p:clrMapOvr>
  <p:transition spd="med">
    <p:wipe dir="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3449D45-E9EF-4B37-9201-C352980C485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978171865"/>
      </p:ext>
    </p:extLst>
  </p:cSld>
  <p:clrMapOvr>
    <a:masterClrMapping/>
  </p:clrMapOvr>
  <p:transition spd="med">
    <p:wipe dir="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3A8E4E-51B4-4E55-A5D6-B9ACAD14C099}"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847492949"/>
      </p:ext>
    </p:extLst>
  </p:cSld>
  <p:clrMapOvr>
    <a:masterClrMapping/>
  </p:clrMapOvr>
  <p:transition spd="med">
    <p:wipe dir="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C9F2D6-0A8A-4FE4-84D9-B34D749B788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363064523"/>
      </p:ext>
    </p:extLst>
  </p:cSld>
  <p:clrMapOvr>
    <a:masterClrMapping/>
  </p:clrMapOvr>
  <p:transition spd="med">
    <p:wipe dir="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E19238-319D-43D0-A862-46F8FE66B3BA}"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743407334"/>
      </p:ext>
    </p:extLst>
  </p:cSld>
  <p:clrMapOvr>
    <a:masterClrMapping/>
  </p:clrMapOvr>
  <p:transition spd="med">
    <p:wipe dir="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20DF80-9EE8-4F75-99D1-314572B3E1D9}"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232751328"/>
      </p:ext>
    </p:extLst>
  </p:cSld>
  <p:clrMapOvr>
    <a:masterClrMapping/>
  </p:clrMapOvr>
  <p:transition spd="med">
    <p:wipe dir="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E27ADC-F057-4233-B977-7F5B10F546EE}"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241969285"/>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smtClean="0"/>
            </a:lvl1pPr>
          </a:lstStyle>
          <a:p>
            <a:pPr>
              <a:defRPr/>
            </a:pPr>
            <a:r>
              <a:rPr lang="pl-PL" smtClean="0"/>
              <a:t>MPS, 3.4.2018</a:t>
            </a:r>
            <a:endParaRPr lang="sl-SI"/>
          </a:p>
        </p:txBody>
      </p:sp>
      <p:sp>
        <p:nvSpPr>
          <p:cNvPr id="6" name="Rectangle 6"/>
          <p:cNvSpPr>
            <a:spLocks noGrp="1" noChangeArrowheads="1"/>
          </p:cNvSpPr>
          <p:nvPr>
            <p:ph type="sldNum" sz="quarter" idx="11"/>
          </p:nvPr>
        </p:nvSpPr>
        <p:spPr/>
        <p:txBody>
          <a:bodyPr/>
          <a:lstStyle>
            <a:lvl1pPr>
              <a:defRPr/>
            </a:lvl1pPr>
          </a:lstStyle>
          <a:p>
            <a:pPr>
              <a:defRPr/>
            </a:pPr>
            <a:fld id="{2EFF1BFA-B002-4E31-9562-5BCC499D5C2B}"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827882293"/>
      </p:ext>
    </p:extLst>
  </p:cSld>
  <p:clrMapOvr>
    <a:masterClrMapping/>
  </p:clrMapOvr>
  <p:transition spd="med">
    <p:wipe dir="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9CA763-813E-4F03-9090-3267AEB1021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847026534"/>
      </p:ext>
    </p:extLst>
  </p:cSld>
  <p:clrMapOvr>
    <a:masterClrMapping/>
  </p:clrMapOvr>
  <p:transition spd="med">
    <p:wipe dir="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F2167C-C0A6-47C5-8CB7-AD4EFF26A1E5}"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869224779"/>
      </p:ext>
    </p:extLst>
  </p:cSld>
  <p:clrMapOvr>
    <a:masterClrMapping/>
  </p:clrMapOvr>
  <p:transition spd="med">
    <p:wipe dir="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05000"/>
            <a:ext cx="82296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E543B23-3FF3-4002-99D9-B73A3D77CE9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4198974719"/>
      </p:ext>
    </p:extLst>
  </p:cSld>
  <p:clrMapOvr>
    <a:masterClrMapping/>
  </p:clrMapOvr>
  <p:transition spd="med">
    <p:wipe dir="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l-SI"/>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ACE72E-F4D2-4620-A419-37DADE6E629D}"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48718018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EF857-F480-4689-95E2-6FAFD9FA987F}"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82929097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A145B9-1644-4BC7-943A-9492C7A65BA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30912141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58F601-3F33-4B7F-B8F0-10E70C720E9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84797510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DEC64B-F380-4879-94ED-003586A21A83}"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5917020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EC0E70-C7F4-4EC5-AF79-BEC2B7CB1DF5}"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3357058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0C59D4-A2CA-4F7A-B6D0-B8D6EDC28868}"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87627630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6" name="Rectangle 6"/>
          <p:cNvSpPr>
            <a:spLocks noGrp="1" noChangeArrowheads="1"/>
          </p:cNvSpPr>
          <p:nvPr>
            <p:ph type="sldNum" sz="quarter" idx="12"/>
          </p:nvPr>
        </p:nvSpPr>
        <p:spPr>
          <a:ln/>
        </p:spPr>
        <p:txBody>
          <a:bodyPr/>
          <a:lstStyle>
            <a:lvl1pPr>
              <a:defRPr/>
            </a:lvl1pPr>
          </a:lstStyle>
          <a:p>
            <a:pPr>
              <a:defRPr/>
            </a:pPr>
            <a:fld id="{CE81DB67-2B9F-4955-94D8-7A084469C6F0}" type="slidenum">
              <a:rPr lang="en-US"/>
              <a:pPr>
                <a:defRPr/>
              </a:pPr>
              <a:t>‹#›</a:t>
            </a:fld>
            <a:endParaRPr lang="en-US"/>
          </a:p>
        </p:txBody>
      </p:sp>
    </p:spTree>
    <p:extLst>
      <p:ext uri="{BB962C8B-B14F-4D97-AF65-F5344CB8AC3E}">
        <p14:creationId xmlns:p14="http://schemas.microsoft.com/office/powerpoint/2010/main" val="182217544"/>
      </p:ext>
    </p:extLst>
  </p:cSld>
  <p:clrMapOvr>
    <a:masterClrMapping/>
  </p:clrMapOvr>
  <p:transition spd="med">
    <p:wipe dir="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63F5F6-5444-4C3D-8818-ED97380AF914}"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32841179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9F517E-B9C4-45E7-AD5D-90E4F1319D14}"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06748678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EFC6DF-FD4B-4A73-B1CB-9173E570AD3A}"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79377298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8B8127-724C-4BB7-9163-559D7339DD97}"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46590336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09E27A-2B23-4561-9950-A43A48A790A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8097776"/>
      </p:ext>
    </p:extLst>
  </p:cSld>
  <p:clrMapOvr>
    <a:masterClrMapping/>
  </p:clrMapOvr>
  <p:transition spd="med">
    <p:wipe dir="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E46C0F-793A-4FA3-B344-D932B957778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8559133"/>
      </p:ext>
    </p:extLst>
  </p:cSld>
  <p:clrMapOvr>
    <a:masterClrMapping/>
  </p:clrMapOvr>
  <p:transition spd="med">
    <p:wipe dir="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C3907E2-16D4-434C-9E12-DCA4CCC0F8D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7832689"/>
      </p:ext>
    </p:extLst>
  </p:cSld>
  <p:clrMapOvr>
    <a:masterClrMapping/>
  </p:clrMapOvr>
  <p:transition spd="med">
    <p:wipe dir="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9697AC-3983-4F10-9460-54DB36BDFA1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5083818"/>
      </p:ext>
    </p:extLst>
  </p:cSld>
  <p:clrMapOvr>
    <a:masterClrMapping/>
  </p:clrMapOvr>
  <p:transition spd="med">
    <p:wipe dir="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427610-DC88-48B0-90C4-11184657DD77}"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6858131"/>
      </p:ext>
    </p:extLst>
  </p:cSld>
  <p:clrMapOvr>
    <a:masterClrMapping/>
  </p:clrMapOvr>
  <p:transition spd="med">
    <p:wipe dir="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C742C5-995D-4D4D-A3AC-7A0EF8AE5A08}"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3064294"/>
      </p:ext>
    </p:extLst>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6" name="Rectangle 6"/>
          <p:cNvSpPr>
            <a:spLocks noGrp="1" noChangeArrowheads="1"/>
          </p:cNvSpPr>
          <p:nvPr>
            <p:ph type="sldNum" sz="quarter" idx="12"/>
          </p:nvPr>
        </p:nvSpPr>
        <p:spPr>
          <a:ln/>
        </p:spPr>
        <p:txBody>
          <a:bodyPr/>
          <a:lstStyle>
            <a:lvl1pPr>
              <a:defRPr/>
            </a:lvl1pPr>
          </a:lstStyle>
          <a:p>
            <a:pPr>
              <a:defRPr/>
            </a:pPr>
            <a:fld id="{AD10E8CD-0F2D-4E03-BA85-6EA51363FF04}" type="slidenum">
              <a:rPr lang="en-US"/>
              <a:pPr>
                <a:defRPr/>
              </a:pPr>
              <a:t>‹#›</a:t>
            </a:fld>
            <a:endParaRPr lang="en-US"/>
          </a:p>
        </p:txBody>
      </p:sp>
    </p:spTree>
    <p:extLst>
      <p:ext uri="{BB962C8B-B14F-4D97-AF65-F5344CB8AC3E}">
        <p14:creationId xmlns:p14="http://schemas.microsoft.com/office/powerpoint/2010/main" val="2801357671"/>
      </p:ext>
    </p:extLst>
  </p:cSld>
  <p:clrMapOvr>
    <a:masterClrMapping/>
  </p:clrMapOvr>
  <p:transition spd="med">
    <p:wipe dir="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6034DB-9CCE-45DF-B8F7-5DF9029694CE}"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5624535"/>
      </p:ext>
    </p:extLst>
  </p:cSld>
  <p:clrMapOvr>
    <a:masterClrMapping/>
  </p:clrMapOvr>
  <p:transition spd="med">
    <p:wipe dir="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8FBF82-4B66-46F8-BD52-0265F7C238A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0980124"/>
      </p:ext>
    </p:extLst>
  </p:cSld>
  <p:clrMapOvr>
    <a:masterClrMapping/>
  </p:clrMapOvr>
  <p:transition spd="med">
    <p:wipe dir="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D955B6-4B35-4B39-9BF1-DF1B9D15A11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324603"/>
      </p:ext>
    </p:extLst>
  </p:cSld>
  <p:clrMapOvr>
    <a:masterClrMapping/>
  </p:clrMapOvr>
  <p:transition spd="med">
    <p:wipe dir="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6511EC1-6F94-401B-8560-DE2791CFD01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4278844"/>
      </p:ext>
    </p:extLst>
  </p:cSld>
  <p:clrMapOvr>
    <a:masterClrMapping/>
  </p:clrMapOvr>
  <p:transition spd="med">
    <p:wipe dir="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CC7F2AD-24CB-4A2C-9066-92FB938BA33F}"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39819960"/>
      </p:ext>
    </p:extLst>
  </p:cSld>
  <p:clrMapOvr>
    <a:masterClrMapping/>
  </p:clrMapOvr>
  <p:transition spd="med">
    <p:wipe dir="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05000"/>
            <a:ext cx="82296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C302BC4-28C4-4490-9DB6-67D00BAB42B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58147391"/>
      </p:ext>
    </p:extLst>
  </p:cSld>
  <p:clrMapOvr>
    <a:masterClrMapping/>
  </p:clrMapOvr>
  <p:transition spd="med">
    <p:wipe dir="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l-SI"/>
          </a:p>
        </p:txBody>
      </p:sp>
      <p:sp>
        <p:nvSpPr>
          <p:cNvPr id="4" name="Footer Placeholder 4"/>
          <p:cNvSpPr>
            <a:spLocks noGrp="1"/>
          </p:cNvSpPr>
          <p:nvPr>
            <p:ph type="ftr" sz="quarter" idx="10"/>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5" name="Slide Number Placeholder 5"/>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B5FCEDE-BAFF-4671-8DE8-429C454D9C3E}"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059208315"/>
      </p:ext>
    </p:extLst>
  </p:cSld>
  <p:clrMapOvr>
    <a:masterClrMapping/>
  </p:clrMapOvr>
  <p:transition advClick="0" advTm="5000"/>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Footer Placeholder 4"/>
          <p:cNvSpPr>
            <a:spLocks noGrp="1"/>
          </p:cNvSpPr>
          <p:nvPr>
            <p:ph type="ftr" sz="quarter" idx="10"/>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5" name="Slide Number Placeholder 5"/>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C386265-4718-42AC-854A-C9B33C6E49DF}"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149011599"/>
      </p:ext>
    </p:extLst>
  </p:cSld>
  <p:clrMapOvr>
    <a:masterClrMapping/>
  </p:clrMapOvr>
  <p:transition advClick="0" advTm="5000"/>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5" name="Slide Number Placeholder 5"/>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46BAD97-DFF9-4169-B69A-E15C85D43B26}"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759470571"/>
      </p:ext>
    </p:extLst>
  </p:cSld>
  <p:clrMapOvr>
    <a:masterClrMapping/>
  </p:clrMapOvr>
  <p:transition advClick="0" advTm="5000"/>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Footer Placeholder 5"/>
          <p:cNvSpPr>
            <a:spLocks noGrp="1"/>
          </p:cNvSpPr>
          <p:nvPr>
            <p:ph type="ftr" sz="quarter" idx="10"/>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6" name="Slide Number Placeholder 6"/>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FE1CE45-A0B3-473A-A7BD-A6D73BD0ECE2}"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498548884"/>
      </p:ext>
    </p:extLst>
  </p:cSld>
  <p:clrMapOvr>
    <a:masterClrMapping/>
  </p:clrMapOvr>
  <p:transition advClick="0" advTm="5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7" name="Rectangle 6"/>
          <p:cNvSpPr>
            <a:spLocks noGrp="1" noChangeArrowheads="1"/>
          </p:cNvSpPr>
          <p:nvPr>
            <p:ph type="sldNum" sz="quarter" idx="12"/>
          </p:nvPr>
        </p:nvSpPr>
        <p:spPr>
          <a:ln/>
        </p:spPr>
        <p:txBody>
          <a:bodyPr/>
          <a:lstStyle>
            <a:lvl1pPr>
              <a:defRPr/>
            </a:lvl1pPr>
          </a:lstStyle>
          <a:p>
            <a:pPr>
              <a:defRPr/>
            </a:pPr>
            <a:fld id="{E840EDFD-2673-444C-B693-7133BE45C8FB}" type="slidenum">
              <a:rPr lang="en-US"/>
              <a:pPr>
                <a:defRPr/>
              </a:pPr>
              <a:t>‹#›</a:t>
            </a:fld>
            <a:endParaRPr lang="en-US"/>
          </a:p>
        </p:txBody>
      </p:sp>
    </p:spTree>
    <p:extLst>
      <p:ext uri="{BB962C8B-B14F-4D97-AF65-F5344CB8AC3E}">
        <p14:creationId xmlns:p14="http://schemas.microsoft.com/office/powerpoint/2010/main" val="2194017354"/>
      </p:ext>
    </p:extLst>
  </p:cSld>
  <p:clrMapOvr>
    <a:masterClrMapping/>
  </p:clrMapOvr>
  <p:transition spd="med">
    <p:wipe dir="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Footer Placeholder 7"/>
          <p:cNvSpPr>
            <a:spLocks noGrp="1"/>
          </p:cNvSpPr>
          <p:nvPr>
            <p:ph type="ftr" sz="quarter" idx="11"/>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9" name="Slide Number Placeholder 8"/>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9D724B0-47FA-4CB8-A802-30248254D7C9}"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146436639"/>
      </p:ext>
    </p:extLst>
  </p:cSld>
  <p:clrMapOvr>
    <a:masterClrMapping/>
  </p:clrMapOvr>
  <p:transition advClick="0" advTm="5000"/>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5" name="Slide Number Placeholder 4"/>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20A40B6-5E5D-415A-B60C-4C2B312E4146}"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728384014"/>
      </p:ext>
    </p:extLst>
  </p:cSld>
  <p:clrMapOvr>
    <a:masterClrMapping/>
  </p:clrMapOvr>
  <p:transition advClick="0" advTm="5000"/>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4" name="Slide Number Placeholder 3"/>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8654BA5-F392-4275-8D7D-527184A3D465}"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661204254"/>
      </p:ext>
    </p:extLst>
  </p:cSld>
  <p:clrMapOvr>
    <a:masterClrMapping/>
  </p:clrMapOvr>
  <p:transition advClick="0" advTm="5000"/>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348DF93-F624-4836-8B50-3A704BBBAE75}"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622115371"/>
      </p:ext>
    </p:extLst>
  </p:cSld>
  <p:clrMapOvr>
    <a:masterClrMapping/>
  </p:clrMapOvr>
  <p:transition advClick="0" advTm="5000"/>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8CC65F9-2827-414F-B77D-433C2C1C6E85}"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463087008"/>
      </p:ext>
    </p:extLst>
  </p:cSld>
  <p:clrMapOvr>
    <a:masterClrMapping/>
  </p:clrMapOvr>
  <p:transition advClick="0" advTm="5000"/>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E49C976-4B55-4C84-89DC-1B5D01A2CA3C}"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835377945"/>
      </p:ext>
    </p:extLst>
  </p:cSld>
  <p:clrMapOvr>
    <a:masterClrMapping/>
  </p:clrMapOvr>
  <p:transition advClick="0" advTm="5000"/>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39219C4-63A3-44D0-A5A2-DD3B4B21ECB8}"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555080506"/>
      </p:ext>
    </p:extLst>
  </p:cSld>
  <p:clrMapOvr>
    <a:masterClrMapping/>
  </p:clrMapOvr>
  <p:transition advClick="0" advTm="5000"/>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527A59-88A0-4805-8A2C-38383C7C812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925004981"/>
      </p:ext>
    </p:extLst>
  </p:cSld>
  <p:clrMapOvr>
    <a:masterClrMapping/>
  </p:clrMapOvr>
  <p:transition spd="med">
    <p:wipe dir="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3658E4-3C4E-45E8-A63B-352F4882CEC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023139437"/>
      </p:ext>
    </p:extLst>
  </p:cSld>
  <p:clrMapOvr>
    <a:masterClrMapping/>
  </p:clrMapOvr>
  <p:transition spd="med">
    <p:wipe dir="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10E045-982E-4CB8-9021-08E1AFB4F95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151832266"/>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9" name="Rectangle 6"/>
          <p:cNvSpPr>
            <a:spLocks noGrp="1" noChangeArrowheads="1"/>
          </p:cNvSpPr>
          <p:nvPr>
            <p:ph type="sldNum" sz="quarter" idx="12"/>
          </p:nvPr>
        </p:nvSpPr>
        <p:spPr>
          <a:ln/>
        </p:spPr>
        <p:txBody>
          <a:bodyPr/>
          <a:lstStyle>
            <a:lvl1pPr>
              <a:defRPr/>
            </a:lvl1pPr>
          </a:lstStyle>
          <a:p>
            <a:pPr>
              <a:defRPr/>
            </a:pPr>
            <a:fld id="{424995FA-0F2E-4793-8BE9-D48EB635276B}" type="slidenum">
              <a:rPr lang="en-US"/>
              <a:pPr>
                <a:defRPr/>
              </a:pPr>
              <a:t>‹#›</a:t>
            </a:fld>
            <a:endParaRPr lang="en-US"/>
          </a:p>
        </p:txBody>
      </p:sp>
    </p:spTree>
    <p:extLst>
      <p:ext uri="{BB962C8B-B14F-4D97-AF65-F5344CB8AC3E}">
        <p14:creationId xmlns:p14="http://schemas.microsoft.com/office/powerpoint/2010/main" val="986748787"/>
      </p:ext>
    </p:extLst>
  </p:cSld>
  <p:clrMapOvr>
    <a:masterClrMapping/>
  </p:clrMapOvr>
  <p:transition spd="med">
    <p:wipe dir="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B369836-9A3A-4296-8C52-3EDE07B9463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232418602"/>
      </p:ext>
    </p:extLst>
  </p:cSld>
  <p:clrMapOvr>
    <a:masterClrMapping/>
  </p:clrMapOvr>
  <p:transition spd="med">
    <p:wipe dir="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9D0CFE5-2F29-4552-81F0-2038F2874E5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511127616"/>
      </p:ext>
    </p:extLst>
  </p:cSld>
  <p:clrMapOvr>
    <a:masterClrMapping/>
  </p:clrMapOvr>
  <p:transition spd="med">
    <p:wipe dir="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59CBFFB-9D29-43ED-8062-B1B0EDC1B48D}"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528589626"/>
      </p:ext>
    </p:extLst>
  </p:cSld>
  <p:clrMapOvr>
    <a:masterClrMapping/>
  </p:clrMapOvr>
  <p:transition spd="med">
    <p:wipe dir="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887FCA-2D17-40D8-BE98-06B50245B1A0}"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33821128"/>
      </p:ext>
    </p:extLst>
  </p:cSld>
  <p:clrMapOvr>
    <a:masterClrMapping/>
  </p:clrMapOvr>
  <p:transition spd="med">
    <p:wipe dir="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734843-0924-4F02-A854-F4A0B4CD96E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540194696"/>
      </p:ext>
    </p:extLst>
  </p:cSld>
  <p:clrMapOvr>
    <a:masterClrMapping/>
  </p:clrMapOvr>
  <p:transition spd="med">
    <p:wipe dir="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FAF9A2B-8598-4644-BE4D-C9F4811BDF9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81676123"/>
      </p:ext>
    </p:extLst>
  </p:cSld>
  <p:clrMapOvr>
    <a:masterClrMapping/>
  </p:clrMapOvr>
  <p:transition spd="med">
    <p:wipe dir="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DB08674-338C-4E05-B8D4-9DF7B0AEAAF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641399378"/>
      </p:ext>
    </p:extLst>
  </p:cSld>
  <p:clrMapOvr>
    <a:masterClrMapping/>
  </p:clrMapOvr>
  <p:transition spd="med">
    <p:wipe dir="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E5D35DD-66B9-48C0-AD0E-CAD8B9239500}"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928811657"/>
      </p:ext>
    </p:extLst>
  </p:cSld>
  <p:clrMapOvr>
    <a:masterClrMapping/>
  </p:clrMapOvr>
  <p:transition spd="med">
    <p:wipe dir="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4AD5A25-9540-4A19-898F-3F5858FC4BD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558621240"/>
      </p:ext>
    </p:extLst>
  </p:cSld>
  <p:clrMapOvr>
    <a:masterClrMapping/>
  </p:clrMapOvr>
  <p:transition spd="med">
    <p:wipe dir="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05000"/>
            <a:ext cx="82296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CA7EF2-AC21-405C-B913-D28104F840C8}"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679730277"/>
      </p:ext>
    </p:extLst>
  </p:cSld>
  <p:clrMapOvr>
    <a:masterClrMapping/>
  </p:clrMapOvr>
  <p:transition spd="med">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5" name="Rectangle 6"/>
          <p:cNvSpPr>
            <a:spLocks noGrp="1" noChangeArrowheads="1"/>
          </p:cNvSpPr>
          <p:nvPr>
            <p:ph type="sldNum" sz="quarter" idx="12"/>
          </p:nvPr>
        </p:nvSpPr>
        <p:spPr>
          <a:ln/>
        </p:spPr>
        <p:txBody>
          <a:bodyPr/>
          <a:lstStyle>
            <a:lvl1pPr>
              <a:defRPr/>
            </a:lvl1pPr>
          </a:lstStyle>
          <a:p>
            <a:pPr>
              <a:defRPr/>
            </a:pPr>
            <a:fld id="{7CE3D5F4-F856-41A6-B73E-836B6A375D5B}" type="slidenum">
              <a:rPr lang="en-US"/>
              <a:pPr>
                <a:defRPr/>
              </a:pPr>
              <a:t>‹#›</a:t>
            </a:fld>
            <a:endParaRPr lang="en-US"/>
          </a:p>
        </p:txBody>
      </p:sp>
    </p:spTree>
    <p:extLst>
      <p:ext uri="{BB962C8B-B14F-4D97-AF65-F5344CB8AC3E}">
        <p14:creationId xmlns:p14="http://schemas.microsoft.com/office/powerpoint/2010/main" val="3675574870"/>
      </p:ext>
    </p:extLst>
  </p:cSld>
  <p:clrMapOvr>
    <a:masterClrMapping/>
  </p:clrMapOvr>
  <p:transition spd="med">
    <p:wipe dir="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09E27A-2B23-4561-9950-A43A48A790A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5613658"/>
      </p:ext>
    </p:extLst>
  </p:cSld>
  <p:clrMapOvr>
    <a:masterClrMapping/>
  </p:clrMapOvr>
  <p:transition spd="med">
    <p:wipe dir="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E46C0F-793A-4FA3-B344-D932B957778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3343512"/>
      </p:ext>
    </p:extLst>
  </p:cSld>
  <p:clrMapOvr>
    <a:masterClrMapping/>
  </p:clrMapOvr>
  <p:transition spd="med">
    <p:wipe dir="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C3907E2-16D4-434C-9E12-DCA4CCC0F8D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2858429"/>
      </p:ext>
    </p:extLst>
  </p:cSld>
  <p:clrMapOvr>
    <a:masterClrMapping/>
  </p:clrMapOvr>
  <p:transition spd="med">
    <p:wipe dir="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9697AC-3983-4F10-9460-54DB36BDFA1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4166959"/>
      </p:ext>
    </p:extLst>
  </p:cSld>
  <p:clrMapOvr>
    <a:masterClrMapping/>
  </p:clrMapOvr>
  <p:transition spd="med">
    <p:wipe dir="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427610-DC88-48B0-90C4-11184657DD77}"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902782"/>
      </p:ext>
    </p:extLst>
  </p:cSld>
  <p:clrMapOvr>
    <a:masterClrMapping/>
  </p:clrMapOvr>
  <p:transition spd="med">
    <p:wipe dir="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C742C5-995D-4D4D-A3AC-7A0EF8AE5A08}"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8675413"/>
      </p:ext>
    </p:extLst>
  </p:cSld>
  <p:clrMapOvr>
    <a:masterClrMapping/>
  </p:clrMapOvr>
  <p:transition spd="med">
    <p:wipe dir="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6034DB-9CCE-45DF-B8F7-5DF9029694CE}"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185898"/>
      </p:ext>
    </p:extLst>
  </p:cSld>
  <p:clrMapOvr>
    <a:masterClrMapping/>
  </p:clrMapOvr>
  <p:transition spd="med">
    <p:wipe dir="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8FBF82-4B66-46F8-BD52-0265F7C238A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5433948"/>
      </p:ext>
    </p:extLst>
  </p:cSld>
  <p:clrMapOvr>
    <a:masterClrMapping/>
  </p:clrMapOvr>
  <p:transition spd="med">
    <p:wipe dir="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D955B6-4B35-4B39-9BF1-DF1B9D15A11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12287394"/>
      </p:ext>
    </p:extLst>
  </p:cSld>
  <p:clrMapOvr>
    <a:masterClrMapping/>
  </p:clrMapOvr>
  <p:transition spd="med">
    <p:wipe dir="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6511EC1-6F94-401B-8560-DE2791CFD01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2181161"/>
      </p:ext>
    </p:extLst>
  </p:cSld>
  <p:clrMapOvr>
    <a:masterClrMapping/>
  </p:clrMapOvr>
  <p:transition spd="med">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4" name="Rectangle 6"/>
          <p:cNvSpPr>
            <a:spLocks noGrp="1" noChangeArrowheads="1"/>
          </p:cNvSpPr>
          <p:nvPr>
            <p:ph type="sldNum" sz="quarter" idx="12"/>
          </p:nvPr>
        </p:nvSpPr>
        <p:spPr>
          <a:ln/>
        </p:spPr>
        <p:txBody>
          <a:bodyPr/>
          <a:lstStyle>
            <a:lvl1pPr>
              <a:defRPr/>
            </a:lvl1pPr>
          </a:lstStyle>
          <a:p>
            <a:pPr>
              <a:defRPr/>
            </a:pPr>
            <a:fld id="{F7C738C6-17E3-469E-9858-20482F972563}" type="slidenum">
              <a:rPr lang="en-US"/>
              <a:pPr>
                <a:defRPr/>
              </a:pPr>
              <a:t>‹#›</a:t>
            </a:fld>
            <a:endParaRPr lang="en-US"/>
          </a:p>
        </p:txBody>
      </p:sp>
    </p:spTree>
    <p:extLst>
      <p:ext uri="{BB962C8B-B14F-4D97-AF65-F5344CB8AC3E}">
        <p14:creationId xmlns:p14="http://schemas.microsoft.com/office/powerpoint/2010/main" val="4268703050"/>
      </p:ext>
    </p:extLst>
  </p:cSld>
  <p:clrMapOvr>
    <a:masterClrMapping/>
  </p:clrMapOvr>
  <p:transition spd="med">
    <p:wipe dir="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CC7F2AD-24CB-4A2C-9066-92FB938BA33F}"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3058502"/>
      </p:ext>
    </p:extLst>
  </p:cSld>
  <p:clrMapOvr>
    <a:masterClrMapping/>
  </p:clrMapOvr>
  <p:transition spd="med">
    <p:wipe dir="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05000"/>
            <a:ext cx="82296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C302BC4-28C4-4490-9DB6-67D00BAB42B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2140978"/>
      </p:ext>
    </p:extLst>
  </p:cSld>
  <p:clrMapOvr>
    <a:masterClrMapping/>
  </p:clrMapOvr>
  <p:transition spd="med">
    <p:wipe dir="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132288C-0895-42B0-B49D-E11899F93DF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6317852"/>
      </p:ext>
    </p:extLst>
  </p:cSld>
  <p:clrMapOvr>
    <a:masterClrMapping/>
  </p:clrMapOvr>
  <p:transition spd="med">
    <p:wipe dir="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905631-A8B6-4123-AC56-260CED69B3F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3311552"/>
      </p:ext>
    </p:extLst>
  </p:cSld>
  <p:clrMapOvr>
    <a:masterClrMapping/>
  </p:clrMapOvr>
  <p:transition spd="med">
    <p:wipe dir="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82B3BC-131B-4DA0-9543-0FB28967EB12}"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2753268"/>
      </p:ext>
    </p:extLst>
  </p:cSld>
  <p:clrMapOvr>
    <a:masterClrMapping/>
  </p:clrMapOvr>
  <p:transition spd="med">
    <p:wipe dir="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3FC91B2-5AFB-467C-A702-F841B58A0F99}"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4772573"/>
      </p:ext>
    </p:extLst>
  </p:cSld>
  <p:clrMapOvr>
    <a:masterClrMapping/>
  </p:clrMapOvr>
  <p:transition spd="med">
    <p:wipe dir="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810643E-B60D-41B6-8A27-28514257705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8206179"/>
      </p:ext>
    </p:extLst>
  </p:cSld>
  <p:clrMapOvr>
    <a:masterClrMapping/>
  </p:clrMapOvr>
  <p:transition spd="med">
    <p:wipe dir="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788AB9-86F7-4905-8EA0-E7CEA7E4B2B0}"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77576622"/>
      </p:ext>
    </p:extLst>
  </p:cSld>
  <p:clrMapOvr>
    <a:masterClrMapping/>
  </p:clrMapOvr>
  <p:transition spd="med">
    <p:wipe dir="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604A06-274C-41FE-8005-52F95EEB76CA}"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4117436"/>
      </p:ext>
    </p:extLst>
  </p:cSld>
  <p:clrMapOvr>
    <a:masterClrMapping/>
  </p:clrMapOvr>
  <p:transition spd="med">
    <p:wipe dir="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00DC02-AD82-4949-9091-6AF9E4514CFD}"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4871123"/>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6" name="Rectangle 6"/>
          <p:cNvSpPr>
            <a:spLocks noGrp="1" noChangeArrowheads="1"/>
          </p:cNvSpPr>
          <p:nvPr>
            <p:ph type="sldNum" sz="quarter" idx="12"/>
          </p:nvPr>
        </p:nvSpPr>
        <p:spPr>
          <a:ln/>
        </p:spPr>
        <p:txBody>
          <a:bodyPr/>
          <a:lstStyle>
            <a:lvl1pPr>
              <a:defRPr/>
            </a:lvl1pPr>
          </a:lstStyle>
          <a:p>
            <a:pPr>
              <a:defRPr/>
            </a:pPr>
            <a:fld id="{36D027C6-B2B4-4959-98DA-C1EC8AC1305F}" type="slidenum">
              <a:rPr lang="en-US"/>
              <a:pPr>
                <a:defRPr/>
              </a:pPr>
              <a:t>‹#›</a:t>
            </a:fld>
            <a:endParaRPr lang="en-US"/>
          </a:p>
        </p:txBody>
      </p:sp>
    </p:spTree>
    <p:extLst>
      <p:ext uri="{BB962C8B-B14F-4D97-AF65-F5344CB8AC3E}">
        <p14:creationId xmlns:p14="http://schemas.microsoft.com/office/powerpoint/2010/main" val="4211194272"/>
      </p:ext>
    </p:extLst>
  </p:cSld>
  <p:clrMapOvr>
    <a:masterClrMapping/>
  </p:clrMapOvr>
  <p:transition spd="med">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7" name="Rectangle 6"/>
          <p:cNvSpPr>
            <a:spLocks noGrp="1" noChangeArrowheads="1"/>
          </p:cNvSpPr>
          <p:nvPr>
            <p:ph type="sldNum" sz="quarter" idx="12"/>
          </p:nvPr>
        </p:nvSpPr>
        <p:spPr>
          <a:ln/>
        </p:spPr>
        <p:txBody>
          <a:bodyPr/>
          <a:lstStyle>
            <a:lvl1pPr>
              <a:defRPr/>
            </a:lvl1pPr>
          </a:lstStyle>
          <a:p>
            <a:pPr>
              <a:defRPr/>
            </a:pPr>
            <a:fld id="{6BDB17AB-3994-4E5C-A2F3-2F757995B1B7}" type="slidenum">
              <a:rPr lang="en-US"/>
              <a:pPr>
                <a:defRPr/>
              </a:pPr>
              <a:t>‹#›</a:t>
            </a:fld>
            <a:endParaRPr lang="en-US"/>
          </a:p>
        </p:txBody>
      </p:sp>
    </p:spTree>
    <p:extLst>
      <p:ext uri="{BB962C8B-B14F-4D97-AF65-F5344CB8AC3E}">
        <p14:creationId xmlns:p14="http://schemas.microsoft.com/office/powerpoint/2010/main" val="2004564443"/>
      </p:ext>
    </p:extLst>
  </p:cSld>
  <p:clrMapOvr>
    <a:masterClrMapping/>
  </p:clrMapOvr>
  <p:transition spd="med">
    <p:wipe dir="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70047A9-2C8F-4987-B17E-7E09A469071D}"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8996653"/>
      </p:ext>
    </p:extLst>
  </p:cSld>
  <p:clrMapOvr>
    <a:masterClrMapping/>
  </p:clrMapOvr>
  <p:transition spd="med">
    <p:wipe dir="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D208C33-528C-41DF-BA80-AC6F75993802}"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5809595"/>
      </p:ext>
    </p:extLst>
  </p:cSld>
  <p:clrMapOvr>
    <a:masterClrMapping/>
  </p:clrMapOvr>
  <p:transition spd="med">
    <p:wipe dir="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DFD1B6A-28F4-4F5D-8CA3-2045F556FDFF}"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4154572"/>
      </p:ext>
    </p:extLst>
  </p:cSld>
  <p:clrMapOvr>
    <a:masterClrMapping/>
  </p:clrMapOvr>
  <p:transition spd="med">
    <p:wipe dir="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05000"/>
            <a:ext cx="82296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773842-BF6D-4219-A109-9CD22812D24D}"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2607410"/>
      </p:ext>
    </p:extLst>
  </p:cSld>
  <p:clrMapOvr>
    <a:masterClrMapping/>
  </p:clrMapOvr>
  <p:transition spd="med">
    <p:wipe dir="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2D4DB41-BFF5-498A-8B22-FBAF3155616A}"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004663709"/>
      </p:ext>
    </p:extLst>
  </p:cSld>
  <p:clrMapOvr>
    <a:masterClrMapping/>
  </p:clrMapOvr>
  <p:transition spd="med">
    <p:wipe dir="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CFB2E2-8E97-4D1B-9B09-9650DB06E0E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908751375"/>
      </p:ext>
    </p:extLst>
  </p:cSld>
  <p:clrMapOvr>
    <a:masterClrMapping/>
  </p:clrMapOvr>
  <p:transition spd="med">
    <p:wipe dir="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3331DC-E406-4E67-9AF3-DCEB08ACCC32}"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202496491"/>
      </p:ext>
    </p:extLst>
  </p:cSld>
  <p:clrMapOvr>
    <a:masterClrMapping/>
  </p:clrMapOvr>
  <p:transition spd="med">
    <p:wipe dir="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404FBB-3CCD-4A01-A255-BC71ABAD3E59}"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953894674"/>
      </p:ext>
    </p:extLst>
  </p:cSld>
  <p:clrMapOvr>
    <a:masterClrMapping/>
  </p:clrMapOvr>
  <p:transition spd="med">
    <p:wipe dir="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3449D45-E9EF-4B37-9201-C352980C485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997593990"/>
      </p:ext>
    </p:extLst>
  </p:cSld>
  <p:clrMapOvr>
    <a:masterClrMapping/>
  </p:clrMapOvr>
  <p:transition spd="med">
    <p:wipe dir="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3A8E4E-51B4-4E55-A5D6-B9ACAD14C099}"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986892213"/>
      </p:ext>
    </p:extLst>
  </p:cSld>
  <p:clrMapOvr>
    <a:masterClrMapping/>
  </p:clrMapOvr>
  <p:transition spd="med">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7" name="Rectangle 6"/>
          <p:cNvSpPr>
            <a:spLocks noGrp="1" noChangeArrowheads="1"/>
          </p:cNvSpPr>
          <p:nvPr>
            <p:ph type="sldNum" sz="quarter" idx="12"/>
          </p:nvPr>
        </p:nvSpPr>
        <p:spPr>
          <a:ln/>
        </p:spPr>
        <p:txBody>
          <a:bodyPr/>
          <a:lstStyle>
            <a:lvl1pPr>
              <a:defRPr/>
            </a:lvl1pPr>
          </a:lstStyle>
          <a:p>
            <a:pPr>
              <a:defRPr/>
            </a:pPr>
            <a:fld id="{A7E2B748-0984-4C4D-ADA3-C0B68E72D2FB}" type="slidenum">
              <a:rPr lang="en-US"/>
              <a:pPr>
                <a:defRPr/>
              </a:pPr>
              <a:t>‹#›</a:t>
            </a:fld>
            <a:endParaRPr lang="en-US"/>
          </a:p>
        </p:txBody>
      </p:sp>
    </p:spTree>
    <p:extLst>
      <p:ext uri="{BB962C8B-B14F-4D97-AF65-F5344CB8AC3E}">
        <p14:creationId xmlns:p14="http://schemas.microsoft.com/office/powerpoint/2010/main" val="217289187"/>
      </p:ext>
    </p:extLst>
  </p:cSld>
  <p:clrMapOvr>
    <a:masterClrMapping/>
  </p:clrMapOvr>
  <p:transition spd="med">
    <p:wipe dir="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C9F2D6-0A8A-4FE4-84D9-B34D749B788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774163360"/>
      </p:ext>
    </p:extLst>
  </p:cSld>
  <p:clrMapOvr>
    <a:masterClrMapping/>
  </p:clrMapOvr>
  <p:transition spd="med">
    <p:wipe dir="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E19238-319D-43D0-A862-46F8FE66B3BA}"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536341961"/>
      </p:ext>
    </p:extLst>
  </p:cSld>
  <p:clrMapOvr>
    <a:masterClrMapping/>
  </p:clrMapOvr>
  <p:transition spd="med">
    <p:wipe dir="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20DF80-9EE8-4F75-99D1-314572B3E1D9}"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52248008"/>
      </p:ext>
    </p:extLst>
  </p:cSld>
  <p:clrMapOvr>
    <a:masterClrMapping/>
  </p:clrMapOvr>
  <p:transition spd="med">
    <p:wipe dir="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E27ADC-F057-4233-B977-7F5B10F546EE}"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522294877"/>
      </p:ext>
    </p:extLst>
  </p:cSld>
  <p:clrMapOvr>
    <a:masterClrMapping/>
  </p:clrMapOvr>
  <p:transition spd="med">
    <p:wipe dir="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9CA763-813E-4F03-9090-3267AEB1021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165324880"/>
      </p:ext>
    </p:extLst>
  </p:cSld>
  <p:clrMapOvr>
    <a:masterClrMapping/>
  </p:clrMapOvr>
  <p:transition spd="med">
    <p:wipe dir="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F2167C-C0A6-47C5-8CB7-AD4EFF26A1E5}"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492330989"/>
      </p:ext>
    </p:extLst>
  </p:cSld>
  <p:clrMapOvr>
    <a:masterClrMapping/>
  </p:clrMapOvr>
  <p:transition spd="med">
    <p:wipe dir="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05000"/>
            <a:ext cx="82296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E543B23-3FF3-4002-99D9-B73A3D77CE9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770864492"/>
      </p:ext>
    </p:extLst>
  </p:cSld>
  <p:clrMapOvr>
    <a:masterClrMapping/>
  </p:clrMapOvr>
  <p:transition spd="med">
    <p:wipe dir="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l-SI"/>
          </a:p>
        </p:txBody>
      </p:sp>
      <p:sp>
        <p:nvSpPr>
          <p:cNvPr id="4" name="Footer Placeholder 4"/>
          <p:cNvSpPr>
            <a:spLocks noGrp="1"/>
          </p:cNvSpPr>
          <p:nvPr>
            <p:ph type="ftr" sz="quarter" idx="10"/>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5" name="Slide Number Placeholder 5"/>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A703A72-776A-405C-ABEF-357D3852CB8A}"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490826108"/>
      </p:ext>
    </p:extLst>
  </p:cSld>
  <p:clrMapOvr>
    <a:masterClrMapping/>
  </p:clrMapOvr>
  <p:transition advClick="0" advTm="5000"/>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Footer Placeholder 4"/>
          <p:cNvSpPr>
            <a:spLocks noGrp="1"/>
          </p:cNvSpPr>
          <p:nvPr>
            <p:ph type="ftr" sz="quarter" idx="10"/>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5" name="Slide Number Placeholder 5"/>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5C37A9E-B0C7-4409-8776-6BBDDA574D82}"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782812060"/>
      </p:ext>
    </p:extLst>
  </p:cSld>
  <p:clrMapOvr>
    <a:masterClrMapping/>
  </p:clrMapOvr>
  <p:transition advClick="0" advTm="5000"/>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5" name="Slide Number Placeholder 5"/>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8510606-94F7-4F3D-8E61-2DC0AB2C06DC}"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741503948"/>
      </p:ext>
    </p:extLst>
  </p:cSld>
  <p:clrMapOvr>
    <a:masterClrMapping/>
  </p:clrMapOvr>
  <p:transition advClick="0" advTm="5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6" name="Rectangle 6"/>
          <p:cNvSpPr>
            <a:spLocks noGrp="1" noChangeArrowheads="1"/>
          </p:cNvSpPr>
          <p:nvPr>
            <p:ph type="sldNum" sz="quarter" idx="12"/>
          </p:nvPr>
        </p:nvSpPr>
        <p:spPr>
          <a:ln/>
        </p:spPr>
        <p:txBody>
          <a:bodyPr/>
          <a:lstStyle>
            <a:lvl1pPr>
              <a:defRPr/>
            </a:lvl1pPr>
          </a:lstStyle>
          <a:p>
            <a:pPr>
              <a:defRPr/>
            </a:pPr>
            <a:fld id="{0D1C5DED-F324-415F-A387-0C3DFCC3697D}" type="slidenum">
              <a:rPr lang="en-US"/>
              <a:pPr>
                <a:defRPr/>
              </a:pPr>
              <a:t>‹#›</a:t>
            </a:fld>
            <a:endParaRPr lang="en-US"/>
          </a:p>
        </p:txBody>
      </p:sp>
    </p:spTree>
    <p:extLst>
      <p:ext uri="{BB962C8B-B14F-4D97-AF65-F5344CB8AC3E}">
        <p14:creationId xmlns:p14="http://schemas.microsoft.com/office/powerpoint/2010/main" val="2115303477"/>
      </p:ext>
    </p:extLst>
  </p:cSld>
  <p:clrMapOvr>
    <a:masterClrMapping/>
  </p:clrMapOvr>
  <p:transition spd="med">
    <p:wipe dir="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Footer Placeholder 5"/>
          <p:cNvSpPr>
            <a:spLocks noGrp="1"/>
          </p:cNvSpPr>
          <p:nvPr>
            <p:ph type="ftr" sz="quarter" idx="10"/>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6" name="Slide Number Placeholder 6"/>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DF9A359-D93F-4747-AEBE-94528FBC05C8}"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573185210"/>
      </p:ext>
    </p:extLst>
  </p:cSld>
  <p:clrMapOvr>
    <a:masterClrMapping/>
  </p:clrMapOvr>
  <p:transition advClick="0" advTm="5000"/>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Footer Placeholder 7"/>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9" name="Slide Number Placeholder 8"/>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D7A335F-D3FB-4695-B043-F69B8A628F0D}"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353083344"/>
      </p:ext>
    </p:extLst>
  </p:cSld>
  <p:clrMapOvr>
    <a:masterClrMapping/>
  </p:clrMapOvr>
  <p:transition advClick="0" advTm="5000"/>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5" name="Slide Number Placeholder 4"/>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5FDDC51-81FC-45C5-A897-F75A7AE055C5}"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712518005"/>
      </p:ext>
    </p:extLst>
  </p:cSld>
  <p:clrMapOvr>
    <a:masterClrMapping/>
  </p:clrMapOvr>
  <p:transition advClick="0" advTm="5000"/>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4" name="Slide Number Placeholder 3"/>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59144D5-6C21-402C-AEC5-36642E8D60E2}"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4276541199"/>
      </p:ext>
    </p:extLst>
  </p:cSld>
  <p:clrMapOvr>
    <a:masterClrMapping/>
  </p:clrMapOvr>
  <p:transition advClick="0" advTm="5000"/>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76B8F6F-9602-49A1-AB09-DDC59976BB4B}"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284431278"/>
      </p:ext>
    </p:extLst>
  </p:cSld>
  <p:clrMapOvr>
    <a:masterClrMapping/>
  </p:clrMapOvr>
  <p:transition advClick="0" advTm="5000"/>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4508E11-6C8B-4483-B84C-BA2DF0F5ABFA}"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01389537"/>
      </p:ext>
    </p:extLst>
  </p:cSld>
  <p:clrMapOvr>
    <a:masterClrMapping/>
  </p:clrMapOvr>
  <p:transition advClick="0" advTm="5000"/>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024CD7E-552E-4D91-B329-D1B90CE438C9}"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4152981237"/>
      </p:ext>
    </p:extLst>
  </p:cSld>
  <p:clrMapOvr>
    <a:masterClrMapping/>
  </p:clrMapOvr>
  <p:transition advClick="0" advTm="5000"/>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3D306B7-CACE-49B5-BB15-6148E58E4EF5}"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253664892"/>
      </p:ext>
    </p:extLst>
  </p:cSld>
  <p:clrMapOvr>
    <a:masterClrMapping/>
  </p:clrMapOvr>
  <p:transition advClick="0" advTm="5000"/>
</p:sldLayout>
</file>

<file path=ppt/slideLayouts/slideLayout22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05000"/>
            <a:ext cx="8229600" cy="4114800"/>
          </a:xfrm>
        </p:spPr>
        <p:txBody>
          <a:bodyPr/>
          <a:lstStyle/>
          <a:p>
            <a:pPr lvl="0"/>
            <a:endParaRPr 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solidFill>
                  <a:prstClr val="black"/>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5" name="Rectangle 5"/>
          <p:cNvSpPr>
            <a:spLocks noGrp="1" noChangeArrowheads="1"/>
          </p:cNvSpPr>
          <p:nvPr>
            <p:ph type="ftr" sz="quarter" idx="11"/>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sl-SI"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A0B559-0B6D-474B-88AD-586AEF76AD25}"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958888385"/>
      </p:ext>
    </p:extLst>
  </p:cSld>
  <p:clrMapOvr>
    <a:masterClrMapping/>
  </p:clrMapOvr>
  <p:transition spd="med">
    <p:wipe dir="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l-SI"/>
          </a:p>
        </p:txBody>
      </p:sp>
      <p:sp>
        <p:nvSpPr>
          <p:cNvPr id="4" name="Footer Placeholder 4"/>
          <p:cNvSpPr>
            <a:spLocks noGrp="1"/>
          </p:cNvSpPr>
          <p:nvPr>
            <p:ph type="ftr" sz="quarter" idx="10"/>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5" name="Slide Number Placeholder 5"/>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1EAD778-B2CB-4F25-9409-043895671962}"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862033585"/>
      </p:ext>
    </p:extLst>
  </p:cSld>
  <p:clrMapOvr>
    <a:masterClrMapping/>
  </p:clrMapOvr>
  <p:transition advClick="0" advTm="500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6" name="Rectangle 6"/>
          <p:cNvSpPr>
            <a:spLocks noGrp="1" noChangeArrowheads="1"/>
          </p:cNvSpPr>
          <p:nvPr>
            <p:ph type="sldNum" sz="quarter" idx="12"/>
          </p:nvPr>
        </p:nvSpPr>
        <p:spPr>
          <a:ln/>
        </p:spPr>
        <p:txBody>
          <a:bodyPr/>
          <a:lstStyle>
            <a:lvl1pPr>
              <a:defRPr/>
            </a:lvl1pPr>
          </a:lstStyle>
          <a:p>
            <a:pPr>
              <a:defRPr/>
            </a:pPr>
            <a:fld id="{E15E5FEC-DC0D-4D02-9272-A28F970F8394}" type="slidenum">
              <a:rPr lang="en-US"/>
              <a:pPr>
                <a:defRPr/>
              </a:pPr>
              <a:t>‹#›</a:t>
            </a:fld>
            <a:endParaRPr lang="en-US"/>
          </a:p>
        </p:txBody>
      </p:sp>
    </p:spTree>
    <p:extLst>
      <p:ext uri="{BB962C8B-B14F-4D97-AF65-F5344CB8AC3E}">
        <p14:creationId xmlns:p14="http://schemas.microsoft.com/office/powerpoint/2010/main" val="1315012982"/>
      </p:ext>
    </p:extLst>
  </p:cSld>
  <p:clrMapOvr>
    <a:masterClrMapping/>
  </p:clrMapOvr>
  <p:transition spd="med">
    <p:wipe dir="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Footer Placeholder 4"/>
          <p:cNvSpPr>
            <a:spLocks noGrp="1"/>
          </p:cNvSpPr>
          <p:nvPr>
            <p:ph type="ftr" sz="quarter" idx="10"/>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5" name="Slide Number Placeholder 5"/>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FFBC118-6400-46EF-91A5-B7EE14534C4F}"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046066158"/>
      </p:ext>
    </p:extLst>
  </p:cSld>
  <p:clrMapOvr>
    <a:masterClrMapping/>
  </p:clrMapOvr>
  <p:transition advClick="0" advTm="5000"/>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5" name="Slide Number Placeholder 5"/>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08DFAA5-58FF-4B28-ADBB-2F650D31BEF5}"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531295873"/>
      </p:ext>
    </p:extLst>
  </p:cSld>
  <p:clrMapOvr>
    <a:masterClrMapping/>
  </p:clrMapOvr>
  <p:transition advClick="0" advTm="5000"/>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Footer Placeholder 5"/>
          <p:cNvSpPr>
            <a:spLocks noGrp="1"/>
          </p:cNvSpPr>
          <p:nvPr>
            <p:ph type="ftr" sz="quarter" idx="10"/>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6" name="Slide Number Placeholder 6"/>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0F29A73-4E69-4B09-B0DA-877AD60593CB}"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868515503"/>
      </p:ext>
    </p:extLst>
  </p:cSld>
  <p:clrMapOvr>
    <a:masterClrMapping/>
  </p:clrMapOvr>
  <p:transition advClick="0" advTm="5000"/>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Footer Placeholder 7"/>
          <p:cNvSpPr>
            <a:spLocks noGrp="1"/>
          </p:cNvSpPr>
          <p:nvPr>
            <p:ph type="ftr" sz="quarter" idx="11"/>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9" name="Slide Number Placeholder 8"/>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AF8132B-CCB0-4869-99BF-D8BA9AE3671D}"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868042540"/>
      </p:ext>
    </p:extLst>
  </p:cSld>
  <p:clrMapOvr>
    <a:masterClrMapping/>
  </p:clrMapOvr>
  <p:transition advClick="0" advTm="5000"/>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5" name="Slide Number Placeholder 4"/>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8B55833-05DA-48AC-ABEF-85CB1B1CD7DF}"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768494273"/>
      </p:ext>
    </p:extLst>
  </p:cSld>
  <p:clrMapOvr>
    <a:masterClrMapping/>
  </p:clrMapOvr>
  <p:transition advClick="0" advTm="5000"/>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4" name="Slide Number Placeholder 3"/>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FB55731-DC03-45FD-9891-3F41A62F0708}"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578973113"/>
      </p:ext>
    </p:extLst>
  </p:cSld>
  <p:clrMapOvr>
    <a:masterClrMapping/>
  </p:clrMapOvr>
  <p:transition advClick="0" advTm="5000"/>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36BCDEC-898A-4ADA-B0A5-281D24299DFB}"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290092366"/>
      </p:ext>
    </p:extLst>
  </p:cSld>
  <p:clrMapOvr>
    <a:masterClrMapping/>
  </p:clrMapOvr>
  <p:transition advClick="0" advTm="5000"/>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5964BDA-5D62-4487-9390-043F26FABE32}"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843560482"/>
      </p:ext>
    </p:extLst>
  </p:cSld>
  <p:clrMapOvr>
    <a:masterClrMapping/>
  </p:clrMapOvr>
  <p:transition advClick="0" advTm="5000"/>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5DD2728-7132-46E1-985A-8A92FFF636BA}"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727064312"/>
      </p:ext>
    </p:extLst>
  </p:cSld>
  <p:clrMapOvr>
    <a:masterClrMapping/>
  </p:clrMapOvr>
  <p:transition advClick="0" advTm="5000"/>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BF88869-D6A6-4F3A-99F5-0CCB0658EA14}"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516910779"/>
      </p:ext>
    </p:extLst>
  </p:cSld>
  <p:clrMapOvr>
    <a:masterClrMapping/>
  </p:clrMapOvr>
  <p:transition advClick="0" advTm="5000"/>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05000"/>
            <a:ext cx="82296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6" name="Rectangle 6"/>
          <p:cNvSpPr>
            <a:spLocks noGrp="1" noChangeArrowheads="1"/>
          </p:cNvSpPr>
          <p:nvPr>
            <p:ph type="sldNum" sz="quarter" idx="12"/>
          </p:nvPr>
        </p:nvSpPr>
        <p:spPr>
          <a:ln/>
        </p:spPr>
        <p:txBody>
          <a:bodyPr/>
          <a:lstStyle>
            <a:lvl1pPr>
              <a:defRPr/>
            </a:lvl1pPr>
          </a:lstStyle>
          <a:p>
            <a:pPr>
              <a:defRPr/>
            </a:pPr>
            <a:fld id="{23299EC0-4DA8-49B4-88E9-88F5845A100D}" type="slidenum">
              <a:rPr lang="en-US"/>
              <a:pPr>
                <a:defRPr/>
              </a:pPr>
              <a:t>‹#›</a:t>
            </a:fld>
            <a:endParaRPr lang="en-US"/>
          </a:p>
        </p:txBody>
      </p:sp>
    </p:spTree>
    <p:extLst>
      <p:ext uri="{BB962C8B-B14F-4D97-AF65-F5344CB8AC3E}">
        <p14:creationId xmlns:p14="http://schemas.microsoft.com/office/powerpoint/2010/main" val="1168592504"/>
      </p:ext>
    </p:extLst>
  </p:cSld>
  <p:clrMapOvr>
    <a:masterClrMapping/>
  </p:clrMapOvr>
  <p:transition spd="med">
    <p:wipe dir="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1425567-B74D-4162-8F27-D3B5F9F74040}"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9969057"/>
      </p:ext>
    </p:extLst>
  </p:cSld>
  <p:clrMapOvr>
    <a:masterClrMapping/>
  </p:clrMapOvr>
  <p:transition spd="med">
    <p:wipe dir="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C2116C-1453-48A0-B544-793FB362EB78}"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6902941"/>
      </p:ext>
    </p:extLst>
  </p:cSld>
  <p:clrMapOvr>
    <a:masterClrMapping/>
  </p:clrMapOvr>
  <p:transition spd="med">
    <p:wipe dir="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60079CC-3B2D-4D05-9115-D87AD1E5A40A}"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9540640"/>
      </p:ext>
    </p:extLst>
  </p:cSld>
  <p:clrMapOvr>
    <a:masterClrMapping/>
  </p:clrMapOvr>
  <p:transition spd="med">
    <p:wipe dir="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482B48A-E39A-4D60-B26A-C6C4348FF29E}"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3665407"/>
      </p:ext>
    </p:extLst>
  </p:cSld>
  <p:clrMapOvr>
    <a:masterClrMapping/>
  </p:clrMapOvr>
  <p:transition spd="med">
    <p:wipe dir="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ED9F82-31D9-493C-8713-5D60445195C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18533213"/>
      </p:ext>
    </p:extLst>
  </p:cSld>
  <p:clrMapOvr>
    <a:masterClrMapping/>
  </p:clrMapOvr>
  <p:transition spd="med">
    <p:wipe dir="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FD29D4-088E-4754-AF80-746B3979238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5034783"/>
      </p:ext>
    </p:extLst>
  </p:cSld>
  <p:clrMapOvr>
    <a:masterClrMapping/>
  </p:clrMapOvr>
  <p:transition spd="med">
    <p:wipe dir="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EDC6236-AF44-40F1-BA05-2732534F8CD9}"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6149603"/>
      </p:ext>
    </p:extLst>
  </p:cSld>
  <p:clrMapOvr>
    <a:masterClrMapping/>
  </p:clrMapOvr>
  <p:transition spd="med">
    <p:wipe dir="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97E29BB-5086-4022-AF00-0C71932D3B95}"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2410647"/>
      </p:ext>
    </p:extLst>
  </p:cSld>
  <p:clrMapOvr>
    <a:masterClrMapping/>
  </p:clrMapOvr>
  <p:transition spd="med">
    <p:wipe dir="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7B27B3-C12B-40DB-BF2D-C19E0FA5837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8722599"/>
      </p:ext>
    </p:extLst>
  </p:cSld>
  <p:clrMapOvr>
    <a:masterClrMapping/>
  </p:clrMapOvr>
  <p:transition spd="med">
    <p:wipe dir="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726F8FB-DCB3-4059-AFE8-D60986346AF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6034171"/>
      </p:ext>
    </p:extLst>
  </p:cSld>
  <p:clrMapOvr>
    <a:masterClrMapping/>
  </p:clrMapOvr>
  <p:transition spd="med">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smtClean="0"/>
            </a:lvl1pPr>
          </a:lstStyle>
          <a:p>
            <a:pPr>
              <a:defRPr/>
            </a:pPr>
            <a:r>
              <a:rPr lang="pl-PL" smtClean="0"/>
              <a:t>MPS, 3.4.2018</a:t>
            </a:r>
            <a:endParaRPr lang="en-US"/>
          </a:p>
        </p:txBody>
      </p:sp>
      <p:sp>
        <p:nvSpPr>
          <p:cNvPr id="6" name="Rectangle 6"/>
          <p:cNvSpPr>
            <a:spLocks noGrp="1" noChangeArrowheads="1"/>
          </p:cNvSpPr>
          <p:nvPr>
            <p:ph type="sldNum" sz="quarter" idx="11"/>
          </p:nvPr>
        </p:nvSpPr>
        <p:spPr/>
        <p:txBody>
          <a:bodyPr/>
          <a:lstStyle>
            <a:lvl1pPr>
              <a:defRPr/>
            </a:lvl1pPr>
          </a:lstStyle>
          <a:p>
            <a:pPr>
              <a:defRPr/>
            </a:pPr>
            <a:fld id="{66527A59-88A0-4805-8A2C-38383C7C8126}"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006618319"/>
      </p:ext>
    </p:extLst>
  </p:cSld>
  <p:clrMapOvr>
    <a:masterClrMapping/>
  </p:clrMapOvr>
  <p:transition spd="med">
    <p:wipe dir="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3B9F497-FAA0-437B-AD8A-08538B260B4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2983291"/>
      </p:ext>
    </p:extLst>
  </p:cSld>
  <p:clrMapOvr>
    <a:masterClrMapping/>
  </p:clrMapOvr>
  <p:transition spd="med">
    <p:wipe dir="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05000"/>
            <a:ext cx="82296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3A30F7-5242-4BF7-8E4A-810890493D15}"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0451204"/>
      </p:ext>
    </p:extLst>
  </p:cSld>
  <p:clrMapOvr>
    <a:masterClrMapping/>
  </p:clrMapOvr>
  <p:transition spd="med">
    <p:wipe dir="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l-SI"/>
          </a:p>
        </p:txBody>
      </p:sp>
      <p:sp>
        <p:nvSpPr>
          <p:cNvPr id="4" name="Footer Placeholder 4"/>
          <p:cNvSpPr>
            <a:spLocks noGrp="1"/>
          </p:cNvSpPr>
          <p:nvPr>
            <p:ph type="ftr" sz="quarter" idx="10"/>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5" name="Slide Number Placeholder 5"/>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05EE3A3-C776-4B8D-8847-BC801ABC8BC9}"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595904810"/>
      </p:ext>
    </p:extLst>
  </p:cSld>
  <p:clrMapOvr>
    <a:masterClrMapping/>
  </p:clrMapOvr>
  <p:transition advClick="0" advTm="5000"/>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Footer Placeholder 4"/>
          <p:cNvSpPr>
            <a:spLocks noGrp="1"/>
          </p:cNvSpPr>
          <p:nvPr>
            <p:ph type="ftr" sz="quarter" idx="10"/>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5" name="Slide Number Placeholder 5"/>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6C63950-72B7-4515-9632-4599F06C7C51}"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031599306"/>
      </p:ext>
    </p:extLst>
  </p:cSld>
  <p:clrMapOvr>
    <a:masterClrMapping/>
  </p:clrMapOvr>
  <p:transition advClick="0" advTm="5000"/>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5" name="Slide Number Placeholder 5"/>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ABA7087-743F-4247-9480-F979A5437508}"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080419896"/>
      </p:ext>
    </p:extLst>
  </p:cSld>
  <p:clrMapOvr>
    <a:masterClrMapping/>
  </p:clrMapOvr>
  <p:transition advClick="0" advTm="5000"/>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Footer Placeholder 5"/>
          <p:cNvSpPr>
            <a:spLocks noGrp="1"/>
          </p:cNvSpPr>
          <p:nvPr>
            <p:ph type="ftr" sz="quarter" idx="10"/>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6" name="Slide Number Placeholder 6"/>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A95BE81-10FE-4634-831D-A9837D39A15B}"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052947913"/>
      </p:ext>
    </p:extLst>
  </p:cSld>
  <p:clrMapOvr>
    <a:masterClrMapping/>
  </p:clrMapOvr>
  <p:transition advClick="0" advTm="5000"/>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Footer Placeholder 7"/>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9" name="Slide Number Placeholder 8"/>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CBC0A51-F127-4ACF-91A5-5133AAF6CE77}"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538197468"/>
      </p:ext>
    </p:extLst>
  </p:cSld>
  <p:clrMapOvr>
    <a:masterClrMapping/>
  </p:clrMapOvr>
  <p:transition advClick="0" advTm="5000"/>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5" name="Slide Number Placeholder 4"/>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4053DDC-EF74-43AC-ACA0-C2EBA3A09C6B}"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60563042"/>
      </p:ext>
    </p:extLst>
  </p:cSld>
  <p:clrMapOvr>
    <a:masterClrMapping/>
  </p:clrMapOvr>
  <p:transition advClick="0" advTm="5000"/>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4" name="Slide Number Placeholder 3"/>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9A03547-CF1F-46C1-85D2-AA150A2F7897}"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198619065"/>
      </p:ext>
    </p:extLst>
  </p:cSld>
  <p:clrMapOvr>
    <a:masterClrMapping/>
  </p:clrMapOvr>
  <p:transition advClick="0" advTm="5000"/>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D62C007-4D3C-4263-904C-0DD97EA25DCF}"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821677885"/>
      </p:ext>
    </p:extLst>
  </p:cSld>
  <p:clrMapOvr>
    <a:masterClrMapping/>
  </p:clrMapOvr>
  <p:transition advClick="0" advTm="500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MPS, 3.4.2018</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3658E4-3C4E-45E8-A63B-352F4882CECC}" type="slidenum">
              <a:rPr lang="en-US"/>
              <a:pPr>
                <a:defRPr/>
              </a:pPr>
              <a:t>‹#›</a:t>
            </a:fld>
            <a:endParaRPr lang="en-US"/>
          </a:p>
        </p:txBody>
      </p:sp>
    </p:spTree>
    <p:extLst>
      <p:ext uri="{BB962C8B-B14F-4D97-AF65-F5344CB8AC3E}">
        <p14:creationId xmlns:p14="http://schemas.microsoft.com/office/powerpoint/2010/main" val="508691656"/>
      </p:ext>
    </p:extLst>
  </p:cSld>
  <p:clrMapOvr>
    <a:masterClrMapping/>
  </p:clrMapOvr>
  <p:transition spd="med">
    <p:wipe dir="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6F8B9E0-CD44-4ECB-8027-3129A21033EB}"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71431781"/>
      </p:ext>
    </p:extLst>
  </p:cSld>
  <p:clrMapOvr>
    <a:masterClrMapping/>
  </p:clrMapOvr>
  <p:transition advClick="0" advTm="5000"/>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9ECF13E-8840-4A83-B6FD-A9E8CE7EDD01}"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402258396"/>
      </p:ext>
    </p:extLst>
  </p:cSld>
  <p:clrMapOvr>
    <a:masterClrMapping/>
  </p:clrMapOvr>
  <p:transition advClick="0" advTm="5000"/>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C2E5980-5C4D-4DE2-894E-853BD489C13B}"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474457043"/>
      </p:ext>
    </p:extLst>
  </p:cSld>
  <p:clrMapOvr>
    <a:masterClrMapping/>
  </p:clrMapOvr>
  <p:transition advClick="0" advTm="5000"/>
</p:sldLayout>
</file>

<file path=ppt/slideLayouts/slideLayout26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05000"/>
            <a:ext cx="8229600" cy="4114800"/>
          </a:xfrm>
        </p:spPr>
        <p:txBody>
          <a:bodyPr/>
          <a:lstStyle/>
          <a:p>
            <a:pPr lvl="0"/>
            <a:endParaRPr 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solidFill>
                  <a:prstClr val="black"/>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5" name="Rectangle 5"/>
          <p:cNvSpPr>
            <a:spLocks noGrp="1" noChangeArrowheads="1"/>
          </p:cNvSpPr>
          <p:nvPr>
            <p:ph type="ftr" sz="quarter" idx="11"/>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sl-SI"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1DFCB7-EEBD-41DC-A61E-BA7373B0D69F}"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735276358"/>
      </p:ext>
    </p:extLst>
  </p:cSld>
  <p:clrMapOvr>
    <a:masterClrMapping/>
  </p:clrMapOvr>
  <p:transition spd="med">
    <p:wipe dir="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l-SI"/>
          </a:p>
        </p:txBody>
      </p:sp>
      <p:sp>
        <p:nvSpPr>
          <p:cNvPr id="4" name="Footer Placeholder 4"/>
          <p:cNvSpPr>
            <a:spLocks noGrp="1"/>
          </p:cNvSpPr>
          <p:nvPr>
            <p:ph type="ftr" sz="quarter" idx="10"/>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5" name="Slide Number Placeholder 5"/>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B5FCEDE-BAFF-4671-8DE8-429C454D9C3E}"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984338854"/>
      </p:ext>
    </p:extLst>
  </p:cSld>
  <p:clrMapOvr>
    <a:masterClrMapping/>
  </p:clrMapOvr>
  <p:transition advClick="0" advTm="5000"/>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Footer Placeholder 4"/>
          <p:cNvSpPr>
            <a:spLocks noGrp="1"/>
          </p:cNvSpPr>
          <p:nvPr>
            <p:ph type="ftr" sz="quarter" idx="10"/>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5" name="Slide Number Placeholder 5"/>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C386265-4718-42AC-854A-C9B33C6E49DF}"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787878258"/>
      </p:ext>
    </p:extLst>
  </p:cSld>
  <p:clrMapOvr>
    <a:masterClrMapping/>
  </p:clrMapOvr>
  <p:transition advClick="0" advTm="5000"/>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5" name="Slide Number Placeholder 5"/>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46BAD97-DFF9-4169-B69A-E15C85D43B26}"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074071292"/>
      </p:ext>
    </p:extLst>
  </p:cSld>
  <p:clrMapOvr>
    <a:masterClrMapping/>
  </p:clrMapOvr>
  <p:transition advClick="0" advTm="5000"/>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Footer Placeholder 5"/>
          <p:cNvSpPr>
            <a:spLocks noGrp="1"/>
          </p:cNvSpPr>
          <p:nvPr>
            <p:ph type="ftr" sz="quarter" idx="10"/>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6" name="Slide Number Placeholder 6"/>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FE1CE45-A0B3-473A-A7BD-A6D73BD0ECE2}"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024201537"/>
      </p:ext>
    </p:extLst>
  </p:cSld>
  <p:clrMapOvr>
    <a:masterClrMapping/>
  </p:clrMapOvr>
  <p:transition advClick="0" advTm="5000"/>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Footer Placeholder 7"/>
          <p:cNvSpPr>
            <a:spLocks noGrp="1"/>
          </p:cNvSpPr>
          <p:nvPr>
            <p:ph type="ftr" sz="quarter" idx="11"/>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9" name="Slide Number Placeholder 8"/>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9D724B0-47FA-4CB8-A802-30248254D7C9}"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4137737584"/>
      </p:ext>
    </p:extLst>
  </p:cSld>
  <p:clrMapOvr>
    <a:masterClrMapping/>
  </p:clrMapOvr>
  <p:transition advClick="0" advTm="5000"/>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5" name="Slide Number Placeholder 4"/>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20A40B6-5E5D-415A-B60C-4C2B312E4146}"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121778638"/>
      </p:ext>
    </p:extLst>
  </p:cSld>
  <p:clrMapOvr>
    <a:masterClrMapping/>
  </p:clrMapOvr>
  <p:transition advClick="0" advTm="500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MPS, 3.4.2018</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10E045-982E-4CB8-9021-08E1AFB4F954}" type="slidenum">
              <a:rPr lang="en-US"/>
              <a:pPr>
                <a:defRPr/>
              </a:pPr>
              <a:t>‹#›</a:t>
            </a:fld>
            <a:endParaRPr lang="en-US"/>
          </a:p>
        </p:txBody>
      </p:sp>
    </p:spTree>
    <p:extLst>
      <p:ext uri="{BB962C8B-B14F-4D97-AF65-F5344CB8AC3E}">
        <p14:creationId xmlns:p14="http://schemas.microsoft.com/office/powerpoint/2010/main" val="4161383699"/>
      </p:ext>
    </p:extLst>
  </p:cSld>
  <p:clrMapOvr>
    <a:masterClrMapping/>
  </p:clrMapOvr>
  <p:transition spd="med">
    <p:wipe dir="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4" name="Slide Number Placeholder 3"/>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8654BA5-F392-4275-8D7D-527184A3D465}"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650427173"/>
      </p:ext>
    </p:extLst>
  </p:cSld>
  <p:clrMapOvr>
    <a:masterClrMapping/>
  </p:clrMapOvr>
  <p:transition advClick="0" advTm="5000"/>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348DF93-F624-4836-8B50-3A704BBBAE75}"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728080443"/>
      </p:ext>
    </p:extLst>
  </p:cSld>
  <p:clrMapOvr>
    <a:masterClrMapping/>
  </p:clrMapOvr>
  <p:transition advClick="0" advTm="5000"/>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8CC65F9-2827-414F-B77D-433C2C1C6E85}"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969225137"/>
      </p:ext>
    </p:extLst>
  </p:cSld>
  <p:clrMapOvr>
    <a:masterClrMapping/>
  </p:clrMapOvr>
  <p:transition advClick="0" advTm="5000"/>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E49C976-4B55-4C84-89DC-1B5D01A2CA3C}"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586711768"/>
      </p:ext>
    </p:extLst>
  </p:cSld>
  <p:clrMapOvr>
    <a:masterClrMapping/>
  </p:clrMapOvr>
  <p:transition advClick="0" advTm="5000"/>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39219C4-63A3-44D0-A5A2-DD3B4B21ECB8}"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947664705"/>
      </p:ext>
    </p:extLst>
  </p:cSld>
  <p:clrMapOvr>
    <a:masterClrMapping/>
  </p:clrMapOvr>
  <p:transition advClick="0" advTm="5000"/>
</p:sldLayout>
</file>

<file path=ppt/slideLayouts/slideLayout27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05000"/>
            <a:ext cx="8229600" cy="4114800"/>
          </a:xfrm>
        </p:spPr>
        <p:txBody>
          <a:bodyPr/>
          <a:lstStyle/>
          <a:p>
            <a:pPr lvl="0"/>
            <a:endParaRPr 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sl-SI"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9BF1F0D-8A76-4F67-9FAF-8569F1691B8F}"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698075177"/>
      </p:ext>
    </p:extLst>
  </p:cSld>
  <p:clrMapOvr>
    <a:masterClrMapping/>
  </p:clrMapOvr>
  <p:transition spd="med">
    <p:wipe dir="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734B33-A6A6-4961-986B-0767E3811165}"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4829096"/>
      </p:ext>
    </p:extLst>
  </p:cSld>
  <p:clrMapOvr>
    <a:masterClrMapping/>
  </p:clrMapOvr>
  <p:transition spd="med">
    <p:wipe dir="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A95E724-0D54-423C-A68D-25B7E96B098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9602512"/>
      </p:ext>
    </p:extLst>
  </p:cSld>
  <p:clrMapOvr>
    <a:masterClrMapping/>
  </p:clrMapOvr>
  <p:transition spd="med">
    <p:wipe dir="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E4C6C7-908A-46CE-993D-EEE9BBD0BDD2}"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6782137"/>
      </p:ext>
    </p:extLst>
  </p:cSld>
  <p:clrMapOvr>
    <a:masterClrMapping/>
  </p:clrMapOvr>
  <p:transition spd="med">
    <p:wipe dir="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F4E2C9-B42E-492A-A8F6-16852AC4094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0487677"/>
      </p:ext>
    </p:extLst>
  </p:cSld>
  <p:clrMapOvr>
    <a:masterClrMapping/>
  </p:clrMapOvr>
  <p:transition spd="med">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MPS, 3.4.2018</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69836-9A3A-4296-8C52-3EDE07B94634}" type="slidenum">
              <a:rPr lang="en-US"/>
              <a:pPr>
                <a:defRPr/>
              </a:pPr>
              <a:t>‹#›</a:t>
            </a:fld>
            <a:endParaRPr lang="en-US"/>
          </a:p>
        </p:txBody>
      </p:sp>
    </p:spTree>
    <p:extLst>
      <p:ext uri="{BB962C8B-B14F-4D97-AF65-F5344CB8AC3E}">
        <p14:creationId xmlns:p14="http://schemas.microsoft.com/office/powerpoint/2010/main" val="2669081693"/>
      </p:ext>
    </p:extLst>
  </p:cSld>
  <p:clrMapOvr>
    <a:masterClrMapping/>
  </p:clrMapOvr>
  <p:transition spd="med">
    <p:wipe dir="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ECE4EC-DD9A-444E-BD1A-4A2B95C7A99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6116152"/>
      </p:ext>
    </p:extLst>
  </p:cSld>
  <p:clrMapOvr>
    <a:masterClrMapping/>
  </p:clrMapOvr>
  <p:transition spd="med">
    <p:wipe dir="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F18F34-DD8C-4162-9AB8-7701B3B2146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16063127"/>
      </p:ext>
    </p:extLst>
  </p:cSld>
  <p:clrMapOvr>
    <a:masterClrMapping/>
  </p:clrMapOvr>
  <p:transition spd="med">
    <p:wipe dir="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B6CE92A-586A-4567-973B-81A6840D52C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1268543"/>
      </p:ext>
    </p:extLst>
  </p:cSld>
  <p:clrMapOvr>
    <a:masterClrMapping/>
  </p:clrMapOvr>
  <p:transition spd="med">
    <p:wipe dir="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DD7761-2371-4D18-9C56-D207F501BA85}"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3461524"/>
      </p:ext>
    </p:extLst>
  </p:cSld>
  <p:clrMapOvr>
    <a:masterClrMapping/>
  </p:clrMapOvr>
  <p:transition spd="med">
    <p:wipe dir="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E7AF6A-65CE-4726-A6EC-3E29C04D3BE7}"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281873"/>
      </p:ext>
    </p:extLst>
  </p:cSld>
  <p:clrMapOvr>
    <a:masterClrMapping/>
  </p:clrMapOvr>
  <p:transition spd="med">
    <p:wipe dir="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1B5E849-76A8-45DE-8278-45495E997F1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9005997"/>
      </p:ext>
    </p:extLst>
  </p:cSld>
  <p:clrMapOvr>
    <a:masterClrMapping/>
  </p:clrMapOvr>
  <p:transition spd="med">
    <p:wipe dir="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473A5D-C2C7-4BC8-9A29-256A9BD5DEDD}"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383332"/>
      </p:ext>
    </p:extLst>
  </p:cSld>
  <p:clrMapOvr>
    <a:masterClrMapping/>
  </p:clrMapOvr>
  <p:transition spd="med">
    <p:wipe dir="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05000"/>
            <a:ext cx="82296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081B2E6-5A0F-4598-A274-7FF9AF168D6E}"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8240708"/>
      </p:ext>
    </p:extLst>
  </p:cSld>
  <p:clrMapOvr>
    <a:masterClrMapping/>
  </p:clrMapOvr>
  <p:transition spd="med">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pl-PL" smtClean="0"/>
              <a:t>MPS, 3.4.2018</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D0CFE5-2F29-4552-81F0-2038F2874E54}" type="slidenum">
              <a:rPr lang="en-US"/>
              <a:pPr>
                <a:defRPr/>
              </a:pPr>
              <a:t>‹#›</a:t>
            </a:fld>
            <a:endParaRPr lang="en-US"/>
          </a:p>
        </p:txBody>
      </p:sp>
    </p:spTree>
    <p:extLst>
      <p:ext uri="{BB962C8B-B14F-4D97-AF65-F5344CB8AC3E}">
        <p14:creationId xmlns:p14="http://schemas.microsoft.com/office/powerpoint/2010/main" val="3009369617"/>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6" name="Rectangle 6"/>
          <p:cNvSpPr>
            <a:spLocks noGrp="1" noChangeArrowheads="1"/>
          </p:cNvSpPr>
          <p:nvPr>
            <p:ph type="sldNum" sz="quarter" idx="12"/>
          </p:nvPr>
        </p:nvSpPr>
        <p:spPr>
          <a:ln/>
        </p:spPr>
        <p:txBody>
          <a:bodyPr/>
          <a:lstStyle>
            <a:lvl1pPr>
              <a:defRPr/>
            </a:lvl1pPr>
          </a:lstStyle>
          <a:p>
            <a:pPr>
              <a:defRPr/>
            </a:pPr>
            <a:fld id="{88F50633-DBBC-4493-B9A3-33A06DCC3DBB}" type="slidenum">
              <a:rPr lang="en-US"/>
              <a:pPr>
                <a:defRPr/>
              </a:pPr>
              <a:t>‹#›</a:t>
            </a:fld>
            <a:endParaRPr lang="en-US"/>
          </a:p>
        </p:txBody>
      </p:sp>
    </p:spTree>
    <p:extLst>
      <p:ext uri="{BB962C8B-B14F-4D97-AF65-F5344CB8AC3E}">
        <p14:creationId xmlns:p14="http://schemas.microsoft.com/office/powerpoint/2010/main" val="4211509221"/>
      </p:ext>
    </p:extLst>
  </p:cSld>
  <p:clrMapOvr>
    <a:masterClrMapping/>
  </p:clrMapOvr>
  <p:transition spd="med">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pl-PL" smtClean="0"/>
              <a:t>MPS, 3.4.2018</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59CBFFB-9D29-43ED-8062-B1B0EDC1B48D}" type="slidenum">
              <a:rPr lang="en-US"/>
              <a:pPr>
                <a:defRPr/>
              </a:pPr>
              <a:t>‹#›</a:t>
            </a:fld>
            <a:endParaRPr lang="en-US"/>
          </a:p>
        </p:txBody>
      </p:sp>
    </p:spTree>
    <p:extLst>
      <p:ext uri="{BB962C8B-B14F-4D97-AF65-F5344CB8AC3E}">
        <p14:creationId xmlns:p14="http://schemas.microsoft.com/office/powerpoint/2010/main" val="2720839368"/>
      </p:ext>
    </p:extLst>
  </p:cSld>
  <p:clrMapOvr>
    <a:masterClrMapping/>
  </p:clrMapOvr>
  <p:transition spd="med">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pl-PL" smtClean="0"/>
              <a:t>MPS, 3.4.2018</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0887FCA-2D17-40D8-BE98-06B50245B1A0}" type="slidenum">
              <a:rPr lang="en-US"/>
              <a:pPr>
                <a:defRPr/>
              </a:pPr>
              <a:t>‹#›</a:t>
            </a:fld>
            <a:endParaRPr lang="en-US"/>
          </a:p>
        </p:txBody>
      </p:sp>
    </p:spTree>
    <p:extLst>
      <p:ext uri="{BB962C8B-B14F-4D97-AF65-F5344CB8AC3E}">
        <p14:creationId xmlns:p14="http://schemas.microsoft.com/office/powerpoint/2010/main" val="789258666"/>
      </p:ext>
    </p:extLst>
  </p:cSld>
  <p:clrMapOvr>
    <a:masterClrMapping/>
  </p:clrMapOvr>
  <p:transition spd="med">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MPS, 3.4.2018</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734843-0924-4F02-A854-F4A0B4CD96E6}" type="slidenum">
              <a:rPr lang="en-US"/>
              <a:pPr>
                <a:defRPr/>
              </a:pPr>
              <a:t>‹#›</a:t>
            </a:fld>
            <a:endParaRPr lang="en-US"/>
          </a:p>
        </p:txBody>
      </p:sp>
    </p:spTree>
    <p:extLst>
      <p:ext uri="{BB962C8B-B14F-4D97-AF65-F5344CB8AC3E}">
        <p14:creationId xmlns:p14="http://schemas.microsoft.com/office/powerpoint/2010/main" val="673689992"/>
      </p:ext>
    </p:extLst>
  </p:cSld>
  <p:clrMapOvr>
    <a:masterClrMapping/>
  </p:clrMapOvr>
  <p:transition spd="med">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MPS, 3.4.2018</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AF9A2B-8598-4644-BE4D-C9F4811BDF96}" type="slidenum">
              <a:rPr lang="en-US"/>
              <a:pPr>
                <a:defRPr/>
              </a:pPr>
              <a:t>‹#›</a:t>
            </a:fld>
            <a:endParaRPr lang="en-US"/>
          </a:p>
        </p:txBody>
      </p:sp>
    </p:spTree>
    <p:extLst>
      <p:ext uri="{BB962C8B-B14F-4D97-AF65-F5344CB8AC3E}">
        <p14:creationId xmlns:p14="http://schemas.microsoft.com/office/powerpoint/2010/main" val="1338186231"/>
      </p:ext>
    </p:extLst>
  </p:cSld>
  <p:clrMapOvr>
    <a:masterClrMapping/>
  </p:clrMapOvr>
  <p:transition spd="med">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MPS, 3.4.2018</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B08674-338C-4E05-B8D4-9DF7B0AEAAF3}" type="slidenum">
              <a:rPr lang="en-US"/>
              <a:pPr>
                <a:defRPr/>
              </a:pPr>
              <a:t>‹#›</a:t>
            </a:fld>
            <a:endParaRPr lang="en-US"/>
          </a:p>
        </p:txBody>
      </p:sp>
    </p:spTree>
    <p:extLst>
      <p:ext uri="{BB962C8B-B14F-4D97-AF65-F5344CB8AC3E}">
        <p14:creationId xmlns:p14="http://schemas.microsoft.com/office/powerpoint/2010/main" val="4065628456"/>
      </p:ext>
    </p:extLst>
  </p:cSld>
  <p:clrMapOvr>
    <a:masterClrMapping/>
  </p:clrMapOvr>
  <p:transition spd="med">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MPS, 3.4.2018</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D35DD-66B9-48C0-AD0E-CAD8B9239500}" type="slidenum">
              <a:rPr lang="en-US"/>
              <a:pPr>
                <a:defRPr/>
              </a:pPr>
              <a:t>‹#›</a:t>
            </a:fld>
            <a:endParaRPr lang="en-US"/>
          </a:p>
        </p:txBody>
      </p:sp>
    </p:spTree>
    <p:extLst>
      <p:ext uri="{BB962C8B-B14F-4D97-AF65-F5344CB8AC3E}">
        <p14:creationId xmlns:p14="http://schemas.microsoft.com/office/powerpoint/2010/main" val="3843839570"/>
      </p:ext>
    </p:extLst>
  </p:cSld>
  <p:clrMapOvr>
    <a:masterClrMapping/>
  </p:clrMapOvr>
  <p:transition spd="med">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MPS, 3.4.2018</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AD5A25-9540-4A19-898F-3F5858FC4BD1}" type="slidenum">
              <a:rPr lang="en-US"/>
              <a:pPr>
                <a:defRPr/>
              </a:pPr>
              <a:t>‹#›</a:t>
            </a:fld>
            <a:endParaRPr lang="en-US"/>
          </a:p>
        </p:txBody>
      </p:sp>
    </p:spTree>
    <p:extLst>
      <p:ext uri="{BB962C8B-B14F-4D97-AF65-F5344CB8AC3E}">
        <p14:creationId xmlns:p14="http://schemas.microsoft.com/office/powerpoint/2010/main" val="3861339070"/>
      </p:ext>
    </p:extLst>
  </p:cSld>
  <p:clrMapOvr>
    <a:masterClrMapping/>
  </p:clrMapOvr>
  <p:transition spd="med">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05000"/>
            <a:ext cx="82296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r>
              <a:rPr lang="pl-PL" smtClean="0"/>
              <a:t>MPS, 3.4.2018</a:t>
            </a:r>
            <a:endParaRPr lang="sl-SI"/>
          </a:p>
        </p:txBody>
      </p:sp>
      <p:sp>
        <p:nvSpPr>
          <p:cNvPr id="6" name="Rectangle 6"/>
          <p:cNvSpPr>
            <a:spLocks noGrp="1" noChangeArrowheads="1"/>
          </p:cNvSpPr>
          <p:nvPr>
            <p:ph type="sldNum" sz="quarter" idx="12"/>
          </p:nvPr>
        </p:nvSpPr>
        <p:spPr/>
        <p:txBody>
          <a:bodyPr/>
          <a:lstStyle>
            <a:lvl1pPr>
              <a:defRPr/>
            </a:lvl1pPr>
          </a:lstStyle>
          <a:p>
            <a:pPr>
              <a:defRPr/>
            </a:pPr>
            <a:fld id="{A4CA7EF2-AC21-405C-B913-D28104F840C8}" type="slidenum">
              <a:rPr lang="en-US"/>
              <a:pPr>
                <a:defRPr/>
              </a:pPr>
              <a:t>‹#›</a:t>
            </a:fld>
            <a:endParaRPr lang="en-US"/>
          </a:p>
        </p:txBody>
      </p:sp>
    </p:spTree>
    <p:extLst>
      <p:ext uri="{BB962C8B-B14F-4D97-AF65-F5344CB8AC3E}">
        <p14:creationId xmlns:p14="http://schemas.microsoft.com/office/powerpoint/2010/main" val="2161562763"/>
      </p:ext>
    </p:extLst>
  </p:cSld>
  <p:clrMapOvr>
    <a:masterClrMapping/>
  </p:clrMapOvr>
  <p:transition spd="med">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527A59-88A0-4805-8A2C-38383C7C812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621580192"/>
      </p:ext>
    </p:extLst>
  </p:cSld>
  <p:clrMapOvr>
    <a:masterClrMapping/>
  </p:clrMapOvr>
  <p:transition spd="med">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3658E4-3C4E-45E8-A63B-352F4882CEC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597053782"/>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7" name="Rectangle 6"/>
          <p:cNvSpPr>
            <a:spLocks noGrp="1" noChangeArrowheads="1"/>
          </p:cNvSpPr>
          <p:nvPr>
            <p:ph type="sldNum" sz="quarter" idx="12"/>
          </p:nvPr>
        </p:nvSpPr>
        <p:spPr>
          <a:ln/>
        </p:spPr>
        <p:txBody>
          <a:bodyPr/>
          <a:lstStyle>
            <a:lvl1pPr>
              <a:defRPr/>
            </a:lvl1pPr>
          </a:lstStyle>
          <a:p>
            <a:pPr>
              <a:defRPr/>
            </a:pPr>
            <a:fld id="{DA64D0CD-1957-4221-B5AF-1B872E24C628}" type="slidenum">
              <a:rPr lang="en-US"/>
              <a:pPr>
                <a:defRPr/>
              </a:pPr>
              <a:t>‹#›</a:t>
            </a:fld>
            <a:endParaRPr lang="en-US"/>
          </a:p>
        </p:txBody>
      </p:sp>
    </p:spTree>
    <p:extLst>
      <p:ext uri="{BB962C8B-B14F-4D97-AF65-F5344CB8AC3E}">
        <p14:creationId xmlns:p14="http://schemas.microsoft.com/office/powerpoint/2010/main" val="2188757793"/>
      </p:ext>
    </p:extLst>
  </p:cSld>
  <p:clrMapOvr>
    <a:masterClrMapping/>
  </p:clrMapOvr>
  <p:transition spd="med">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10E045-982E-4CB8-9021-08E1AFB4F95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4024860714"/>
      </p:ext>
    </p:extLst>
  </p:cSld>
  <p:clrMapOvr>
    <a:masterClrMapping/>
  </p:clrMapOvr>
  <p:transition spd="med">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B369836-9A3A-4296-8C52-3EDE07B9463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27718692"/>
      </p:ext>
    </p:extLst>
  </p:cSld>
  <p:clrMapOvr>
    <a:masterClrMapping/>
  </p:clrMapOvr>
  <p:transition spd="med">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9D0CFE5-2F29-4552-81F0-2038F2874E5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355390813"/>
      </p:ext>
    </p:extLst>
  </p:cSld>
  <p:clrMapOvr>
    <a:masterClrMapping/>
  </p:clrMapOvr>
  <p:transition spd="med">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59CBFFB-9D29-43ED-8062-B1B0EDC1B48D}"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101728096"/>
      </p:ext>
    </p:extLst>
  </p:cSld>
  <p:clrMapOvr>
    <a:masterClrMapping/>
  </p:clrMapOvr>
  <p:transition spd="med">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887FCA-2D17-40D8-BE98-06B50245B1A0}"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505996787"/>
      </p:ext>
    </p:extLst>
  </p:cSld>
  <p:clrMapOvr>
    <a:masterClrMapping/>
  </p:clrMapOvr>
  <p:transition spd="med">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734843-0924-4F02-A854-F4A0B4CD96E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489785320"/>
      </p:ext>
    </p:extLst>
  </p:cSld>
  <p:clrMapOvr>
    <a:masterClrMapping/>
  </p:clrMapOvr>
  <p:transition spd="med">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FAF9A2B-8598-4644-BE4D-C9F4811BDF9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432943196"/>
      </p:ext>
    </p:extLst>
  </p:cSld>
  <p:clrMapOvr>
    <a:masterClrMapping/>
  </p:clrMapOvr>
  <p:transition spd="med">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DB08674-338C-4E05-B8D4-9DF7B0AEAAF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346006226"/>
      </p:ext>
    </p:extLst>
  </p:cSld>
  <p:clrMapOvr>
    <a:masterClrMapping/>
  </p:clrMapOvr>
  <p:transition spd="med">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E5D35DD-66B9-48C0-AD0E-CAD8B9239500}"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408329427"/>
      </p:ext>
    </p:extLst>
  </p:cSld>
  <p:clrMapOvr>
    <a:masterClrMapping/>
  </p:clrMapOvr>
  <p:transition spd="med">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4AD5A25-9540-4A19-898F-3F5858FC4BD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646705470"/>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9" name="Rectangle 6"/>
          <p:cNvSpPr>
            <a:spLocks noGrp="1" noChangeArrowheads="1"/>
          </p:cNvSpPr>
          <p:nvPr>
            <p:ph type="sldNum" sz="quarter" idx="12"/>
          </p:nvPr>
        </p:nvSpPr>
        <p:spPr>
          <a:ln/>
        </p:spPr>
        <p:txBody>
          <a:bodyPr/>
          <a:lstStyle>
            <a:lvl1pPr>
              <a:defRPr/>
            </a:lvl1pPr>
          </a:lstStyle>
          <a:p>
            <a:pPr>
              <a:defRPr/>
            </a:pPr>
            <a:fld id="{61E15157-EB7E-4906-998E-AFAD37DA35C3}" type="slidenum">
              <a:rPr lang="en-US"/>
              <a:pPr>
                <a:defRPr/>
              </a:pPr>
              <a:t>‹#›</a:t>
            </a:fld>
            <a:endParaRPr lang="en-US"/>
          </a:p>
        </p:txBody>
      </p:sp>
    </p:spTree>
    <p:extLst>
      <p:ext uri="{BB962C8B-B14F-4D97-AF65-F5344CB8AC3E}">
        <p14:creationId xmlns:p14="http://schemas.microsoft.com/office/powerpoint/2010/main" val="988913680"/>
      </p:ext>
    </p:extLst>
  </p:cSld>
  <p:clrMapOvr>
    <a:masterClrMapping/>
  </p:clrMapOvr>
  <p:transition spd="med">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05000"/>
            <a:ext cx="82296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CA7EF2-AC21-405C-B913-D28104F840C8}"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501973566"/>
      </p:ext>
    </p:extLst>
  </p:cSld>
  <p:clrMapOvr>
    <a:masterClrMapping/>
  </p:clrMapOvr>
  <p:transition spd="med">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0B75C0-F3DF-434F-8ADF-D9D174FE31C9}"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6088823"/>
      </p:ext>
    </p:extLst>
  </p:cSld>
  <p:clrMapOvr>
    <a:masterClrMapping/>
  </p:clrMapOvr>
  <p:transition spd="med">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D027C6-B2B4-4959-98DA-C1EC8AC1305F}"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90789"/>
      </p:ext>
    </p:extLst>
  </p:cSld>
  <p:clrMapOvr>
    <a:masterClrMapping/>
  </p:clrMapOvr>
  <p:transition spd="med">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F50633-DBBC-4493-B9A3-33A06DCC3DB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8740863"/>
      </p:ext>
    </p:extLst>
  </p:cSld>
  <p:clrMapOvr>
    <a:masterClrMapping/>
  </p:clrMapOvr>
  <p:transition spd="med">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64D0CD-1957-4221-B5AF-1B872E24C628}"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3512448"/>
      </p:ext>
    </p:extLst>
  </p:cSld>
  <p:clrMapOvr>
    <a:masterClrMapping/>
  </p:clrMapOvr>
  <p:transition spd="med">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1E15157-EB7E-4906-998E-AFAD37DA35C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9655738"/>
      </p:ext>
    </p:extLst>
  </p:cSld>
  <p:clrMapOvr>
    <a:masterClrMapping/>
  </p:clrMapOvr>
  <p:transition spd="med">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DAA559-4629-4C78-B617-750FEDE9C94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4893665"/>
      </p:ext>
    </p:extLst>
  </p:cSld>
  <p:clrMapOvr>
    <a:masterClrMapping/>
  </p:clrMapOvr>
  <p:transition spd="med">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DA649A-1A7D-4A90-9BBF-29EFAA74AB97}"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1457663"/>
      </p:ext>
    </p:extLst>
  </p:cSld>
  <p:clrMapOvr>
    <a:masterClrMapping/>
  </p:clrMapOvr>
  <p:transition spd="med">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4B5AD77-B832-4337-A2DB-6A03CA48F67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6076021"/>
      </p:ext>
    </p:extLst>
  </p:cSld>
  <p:clrMapOvr>
    <a:masterClrMapping/>
  </p:clrMapOvr>
  <p:transition spd="med">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3B31C5-19A4-41A1-8E6B-C7187B9D5A5A}"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7466598"/>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5" name="Rectangle 6"/>
          <p:cNvSpPr>
            <a:spLocks noGrp="1" noChangeArrowheads="1"/>
          </p:cNvSpPr>
          <p:nvPr>
            <p:ph type="sldNum" sz="quarter" idx="12"/>
          </p:nvPr>
        </p:nvSpPr>
        <p:spPr>
          <a:ln/>
        </p:spPr>
        <p:txBody>
          <a:bodyPr/>
          <a:lstStyle>
            <a:lvl1pPr>
              <a:defRPr/>
            </a:lvl1pPr>
          </a:lstStyle>
          <a:p>
            <a:pPr>
              <a:defRPr/>
            </a:pPr>
            <a:fld id="{F1DAA559-4629-4C78-B617-750FEDE9C94B}" type="slidenum">
              <a:rPr lang="en-US"/>
              <a:pPr>
                <a:defRPr/>
              </a:pPr>
              <a:t>‹#›</a:t>
            </a:fld>
            <a:endParaRPr lang="en-US"/>
          </a:p>
        </p:txBody>
      </p:sp>
    </p:spTree>
    <p:extLst>
      <p:ext uri="{BB962C8B-B14F-4D97-AF65-F5344CB8AC3E}">
        <p14:creationId xmlns:p14="http://schemas.microsoft.com/office/powerpoint/2010/main" val="4221778083"/>
      </p:ext>
    </p:extLst>
  </p:cSld>
  <p:clrMapOvr>
    <a:masterClrMapping/>
  </p:clrMapOvr>
  <p:transition spd="med">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9731133-9225-4B5C-BC1E-9910DCBA6BB7}"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3574851"/>
      </p:ext>
    </p:extLst>
  </p:cSld>
  <p:clrMapOvr>
    <a:masterClrMapping/>
  </p:clrMapOvr>
  <p:transition spd="med">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B35DE9-F6AD-4503-8D39-E6DCE06625A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3578018"/>
      </p:ext>
    </p:extLst>
  </p:cSld>
  <p:clrMapOvr>
    <a:masterClrMapping/>
  </p:clrMapOvr>
  <p:transition spd="med">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05000"/>
            <a:ext cx="82296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3000545-16DD-4F5C-9002-583A18366D80}"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6803100"/>
      </p:ext>
    </p:extLst>
  </p:cSld>
  <p:clrMapOvr>
    <a:masterClrMapping/>
  </p:clrMapOvr>
  <p:transition spd="med">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2D4DB41-BFF5-498A-8B22-FBAF3155616A}"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727278105"/>
      </p:ext>
    </p:extLst>
  </p:cSld>
  <p:clrMapOvr>
    <a:masterClrMapping/>
  </p:clrMapOvr>
  <p:transition spd="med">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CFB2E2-8E97-4D1B-9B09-9650DB06E0E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162475333"/>
      </p:ext>
    </p:extLst>
  </p:cSld>
  <p:clrMapOvr>
    <a:masterClrMapping/>
  </p:clrMapOvr>
  <p:transition spd="med">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3331DC-E406-4E67-9AF3-DCEB08ACCC32}"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864542808"/>
      </p:ext>
    </p:extLst>
  </p:cSld>
  <p:clrMapOvr>
    <a:masterClrMapping/>
  </p:clrMapOvr>
  <p:transition spd="med">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404FBB-3CCD-4A01-A255-BC71ABAD3E59}"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915706051"/>
      </p:ext>
    </p:extLst>
  </p:cSld>
  <p:clrMapOvr>
    <a:masterClrMapping/>
  </p:clrMapOvr>
  <p:transition spd="med">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3449D45-E9EF-4B37-9201-C352980C485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238663731"/>
      </p:ext>
    </p:extLst>
  </p:cSld>
  <p:clrMapOvr>
    <a:masterClrMapping/>
  </p:clrMapOvr>
  <p:transition spd="med">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3A8E4E-51B4-4E55-A5D6-B9ACAD14C099}"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018816353"/>
      </p:ext>
    </p:extLst>
  </p:cSld>
  <p:clrMapOvr>
    <a:masterClrMapping/>
  </p:clrMapOvr>
  <p:transition spd="med">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C9F2D6-0A8A-4FE4-84D9-B34D749B788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4279858822"/>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4" name="Rectangle 6"/>
          <p:cNvSpPr>
            <a:spLocks noGrp="1" noChangeArrowheads="1"/>
          </p:cNvSpPr>
          <p:nvPr>
            <p:ph type="sldNum" sz="quarter" idx="12"/>
          </p:nvPr>
        </p:nvSpPr>
        <p:spPr>
          <a:ln/>
        </p:spPr>
        <p:txBody>
          <a:bodyPr/>
          <a:lstStyle>
            <a:lvl1pPr>
              <a:defRPr/>
            </a:lvl1pPr>
          </a:lstStyle>
          <a:p>
            <a:pPr>
              <a:defRPr/>
            </a:pPr>
            <a:fld id="{DFDA649A-1A7D-4A90-9BBF-29EFAA74AB97}" type="slidenum">
              <a:rPr lang="en-US"/>
              <a:pPr>
                <a:defRPr/>
              </a:pPr>
              <a:t>‹#›</a:t>
            </a:fld>
            <a:endParaRPr lang="en-US"/>
          </a:p>
        </p:txBody>
      </p:sp>
    </p:spTree>
    <p:extLst>
      <p:ext uri="{BB962C8B-B14F-4D97-AF65-F5344CB8AC3E}">
        <p14:creationId xmlns:p14="http://schemas.microsoft.com/office/powerpoint/2010/main" val="2876411026"/>
      </p:ext>
    </p:extLst>
  </p:cSld>
  <p:clrMapOvr>
    <a:masterClrMapping/>
  </p:clrMapOvr>
  <p:transition spd="med">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E19238-319D-43D0-A862-46F8FE66B3BA}"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968893539"/>
      </p:ext>
    </p:extLst>
  </p:cSld>
  <p:clrMapOvr>
    <a:masterClrMapping/>
  </p:clrMapOvr>
  <p:transition spd="med">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20DF80-9EE8-4F75-99D1-314572B3E1D9}"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885956477"/>
      </p:ext>
    </p:extLst>
  </p:cSld>
  <p:clrMapOvr>
    <a:masterClrMapping/>
  </p:clrMapOvr>
  <p:transition spd="med">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E27ADC-F057-4233-B977-7F5B10F546EE}"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942406547"/>
      </p:ext>
    </p:extLst>
  </p:cSld>
  <p:clrMapOvr>
    <a:masterClrMapping/>
  </p:clrMapOvr>
  <p:transition spd="med">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9CA763-813E-4F03-9090-3267AEB1021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246787816"/>
      </p:ext>
    </p:extLst>
  </p:cSld>
  <p:clrMapOvr>
    <a:masterClrMapping/>
  </p:clrMapOvr>
  <p:transition spd="med">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F2167C-C0A6-47C5-8CB7-AD4EFF26A1E5}"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017225429"/>
      </p:ext>
    </p:extLst>
  </p:cSld>
  <p:clrMapOvr>
    <a:masterClrMapping/>
  </p:clrMapOvr>
  <p:transition spd="med">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05000"/>
            <a:ext cx="82296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E543B23-3FF3-4002-99D9-B73A3D77CE9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4000570916"/>
      </p:ext>
    </p:extLst>
  </p:cSld>
  <p:clrMapOvr>
    <a:masterClrMapping/>
  </p:clrMapOvr>
  <p:transition spd="med">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sl-SI"/>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5" name="Footer Placeholder 4"/>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dirty="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dirty="0">
              <a:solidFill>
                <a:srgbClr val="E7E6E6">
                  <a:lumMod val="50000"/>
                </a:srgbClr>
              </a:solidFill>
              <a:latin typeface="Calibri" panose="020F0502020204030204"/>
            </a:endParaRPr>
          </a:p>
        </p:txBody>
      </p:sp>
    </p:spTree>
    <p:extLst>
      <p:ext uri="{BB962C8B-B14F-4D97-AF65-F5344CB8AC3E}">
        <p14:creationId xmlns:p14="http://schemas.microsoft.com/office/powerpoint/2010/main" val="44427587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5" name="Footer Placeholder 4"/>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1677480804"/>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sl-SI"/>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5" name="Footer Placeholder 4"/>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424321408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6" name="Footer Placeholder 5"/>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2273606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7" name="Rectangle 6"/>
          <p:cNvSpPr>
            <a:spLocks noGrp="1" noChangeArrowheads="1"/>
          </p:cNvSpPr>
          <p:nvPr>
            <p:ph type="sldNum" sz="quarter" idx="12"/>
          </p:nvPr>
        </p:nvSpPr>
        <p:spPr>
          <a:ln/>
        </p:spPr>
        <p:txBody>
          <a:bodyPr/>
          <a:lstStyle>
            <a:lvl1pPr>
              <a:defRPr/>
            </a:lvl1pPr>
          </a:lstStyle>
          <a:p>
            <a:pPr>
              <a:defRPr/>
            </a:pPr>
            <a:fld id="{84B5AD77-B832-4337-A2DB-6A03CA48F673}" type="slidenum">
              <a:rPr lang="en-US"/>
              <a:pPr>
                <a:defRPr/>
              </a:pPr>
              <a:t>‹#›</a:t>
            </a:fld>
            <a:endParaRPr lang="en-US"/>
          </a:p>
        </p:txBody>
      </p:sp>
    </p:spTree>
    <p:extLst>
      <p:ext uri="{BB962C8B-B14F-4D97-AF65-F5344CB8AC3E}">
        <p14:creationId xmlns:p14="http://schemas.microsoft.com/office/powerpoint/2010/main" val="3074972708"/>
      </p:ext>
    </p:extLst>
  </p:cSld>
  <p:clrMapOvr>
    <a:masterClrMapping/>
  </p:clrMapOvr>
  <p:transition spd="med">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sl-SI"/>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8" name="Footer Placeholder 7"/>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9" name="Slide Number Placeholder 8"/>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32096612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4" name="Footer Placeholder 3"/>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5" name="Slide Number Placeholder 4"/>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28617277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3" name="Footer Placeholder 2"/>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4" name="Slide Number Placeholder 3"/>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2153552769"/>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sl-SI"/>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6" name="Footer Placeholder 5"/>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28984329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sl-SI"/>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l-SI"/>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6" name="Footer Placeholder 5"/>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8065608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5" name="Footer Placeholder 4"/>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2566729439"/>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5" name="Footer Placeholder 4"/>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1728567753"/>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sl-SI"/>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5" name="Footer Placeholder 4"/>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dirty="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dirty="0">
              <a:solidFill>
                <a:srgbClr val="E7E6E6">
                  <a:lumMod val="50000"/>
                </a:srgbClr>
              </a:solidFill>
              <a:latin typeface="Calibri" panose="020F0502020204030204"/>
            </a:endParaRPr>
          </a:p>
        </p:txBody>
      </p:sp>
    </p:spTree>
    <p:extLst>
      <p:ext uri="{BB962C8B-B14F-4D97-AF65-F5344CB8AC3E}">
        <p14:creationId xmlns:p14="http://schemas.microsoft.com/office/powerpoint/2010/main" val="1423933905"/>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5" name="Footer Placeholder 4"/>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2623450543"/>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sl-SI"/>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5" name="Footer Placeholder 4"/>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169553825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MPS, 3.4.2018</a:t>
            </a:r>
            <a:endParaRPr lang="sl-SI"/>
          </a:p>
        </p:txBody>
      </p:sp>
      <p:sp>
        <p:nvSpPr>
          <p:cNvPr id="7" name="Rectangle 6"/>
          <p:cNvSpPr>
            <a:spLocks noGrp="1" noChangeArrowheads="1"/>
          </p:cNvSpPr>
          <p:nvPr>
            <p:ph type="sldNum" sz="quarter" idx="12"/>
          </p:nvPr>
        </p:nvSpPr>
        <p:spPr>
          <a:ln/>
        </p:spPr>
        <p:txBody>
          <a:bodyPr/>
          <a:lstStyle>
            <a:lvl1pPr>
              <a:defRPr/>
            </a:lvl1pPr>
          </a:lstStyle>
          <a:p>
            <a:pPr>
              <a:defRPr/>
            </a:pPr>
            <a:fld id="{A23B31C5-19A4-41A1-8E6B-C7187B9D5A5A}" type="slidenum">
              <a:rPr lang="en-US"/>
              <a:pPr>
                <a:defRPr/>
              </a:pPr>
              <a:t>‹#›</a:t>
            </a:fld>
            <a:endParaRPr lang="en-US"/>
          </a:p>
        </p:txBody>
      </p:sp>
    </p:spTree>
    <p:extLst>
      <p:ext uri="{BB962C8B-B14F-4D97-AF65-F5344CB8AC3E}">
        <p14:creationId xmlns:p14="http://schemas.microsoft.com/office/powerpoint/2010/main" val="946874971"/>
      </p:ext>
    </p:extLst>
  </p:cSld>
  <p:clrMapOvr>
    <a:masterClrMapping/>
  </p:clrMapOvr>
  <p:transition spd="med">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6" name="Footer Placeholder 5"/>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29809732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sl-SI"/>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8" name="Footer Placeholder 7"/>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9" name="Slide Number Placeholder 8"/>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6240321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4" name="Footer Placeholder 3"/>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5" name="Slide Number Placeholder 4"/>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6962722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3" name="Footer Placeholder 2"/>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4" name="Slide Number Placeholder 3"/>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1873656412"/>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sl-SI"/>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6" name="Footer Placeholder 5"/>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34454222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sl-SI"/>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l-SI"/>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6" name="Footer Placeholder 5"/>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31313801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5" name="Footer Placeholder 4"/>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171588700"/>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5" name="Footer Placeholder 4"/>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3919080790"/>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sl-SI"/>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5" name="Footer Placeholder 4"/>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dirty="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dirty="0">
              <a:solidFill>
                <a:srgbClr val="E7E6E6">
                  <a:lumMod val="50000"/>
                </a:srgbClr>
              </a:solidFill>
              <a:latin typeface="Calibri" panose="020F0502020204030204"/>
            </a:endParaRPr>
          </a:p>
        </p:txBody>
      </p:sp>
    </p:spTree>
    <p:extLst>
      <p:ext uri="{BB962C8B-B14F-4D97-AF65-F5344CB8AC3E}">
        <p14:creationId xmlns:p14="http://schemas.microsoft.com/office/powerpoint/2010/main" val="3056143001"/>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5" name="Footer Placeholder 4"/>
          <p:cNvSpPr>
            <a:spLocks noGrp="1"/>
          </p:cNvSpPr>
          <p:nvPr>
            <p:ph type="ftr" sz="quarter" idx="11"/>
          </p:nvPr>
        </p:nvSpPr>
        <p:spPr>
          <a:xfrm>
            <a:off x="5743274" y="6378576"/>
            <a:ext cx="3086100" cy="365125"/>
          </a:xfrm>
          <a:prstGeom prst="rect">
            <a:avLst/>
          </a:prstGeom>
        </p:spPr>
        <p:txBody>
          <a:bodyPr/>
          <a:lstStyle/>
          <a:p>
            <a:pPr defTabSz="685800" eaLnBrk="1" fontAlgn="auto" hangingPunct="1">
              <a:spcBef>
                <a:spcPts val="0"/>
              </a:spcBef>
              <a:spcAft>
                <a:spcPts val="0"/>
              </a:spcAft>
            </a:pPr>
            <a:r>
              <a:rPr lang="sl-SI" sz="1350" smtClean="0">
                <a:solidFill>
                  <a:prstClr val="black"/>
                </a:solidFill>
                <a:latin typeface="Calibri" panose="020F0502020204030204"/>
              </a:rPr>
              <a:t>MPS, 3.4.2018</a:t>
            </a:r>
            <a:endParaRPr lang="sl-SI" sz="135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52601204-7F8D-400F-8A00-8091D78F1650}"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a:solidFill>
                <a:srgbClr val="E7E6E6">
                  <a:lumMod val="50000"/>
                </a:srgbClr>
              </a:solidFill>
              <a:latin typeface="Calibri" panose="020F0502020204030204"/>
            </a:endParaRPr>
          </a:p>
        </p:txBody>
      </p:sp>
    </p:spTree>
    <p:extLst>
      <p:ext uri="{BB962C8B-B14F-4D97-AF65-F5344CB8AC3E}">
        <p14:creationId xmlns:p14="http://schemas.microsoft.com/office/powerpoint/2010/main" val="115908315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2.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17" Type="http://schemas.openxmlformats.org/officeDocument/2006/relationships/image" Target="../media/image6.png"/><Relationship Id="rId2" Type="http://schemas.openxmlformats.org/officeDocument/2006/relationships/slideLayout" Target="../slideLayouts/slideLayout110.xml"/><Relationship Id="rId16" Type="http://schemas.openxmlformats.org/officeDocument/2006/relationships/image" Target="../media/image5.png"/><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4.pn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7.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2.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3.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1.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8.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6.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7.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image" Target="../media/image1.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1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image" Target="../media/image8.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image" Target="../media/image8.png"/><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theme" Target="../theme/theme21.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image" Target="../media/image1.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theme" Target="../theme/theme22.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image" Target="../media/image8.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theme" Target="../theme/theme23.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image" Target="../media/image8.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theme" Target="../theme/theme24.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2.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17" Type="http://schemas.openxmlformats.org/officeDocument/2006/relationships/image" Target="../media/image6.png"/><Relationship Id="rId2" Type="http://schemas.openxmlformats.org/officeDocument/2006/relationships/slideLayout" Target="../slideLayouts/slideLayout77.xml"/><Relationship Id="rId16" Type="http://schemas.openxmlformats.org/officeDocument/2006/relationships/image" Target="../media/image5.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4.png"/><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2.pn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17" Type="http://schemas.openxmlformats.org/officeDocument/2006/relationships/image" Target="../media/image6.png"/><Relationship Id="rId2" Type="http://schemas.openxmlformats.org/officeDocument/2006/relationships/slideLayout" Target="../slideLayouts/slideLayout88.xml"/><Relationship Id="rId16" Type="http://schemas.openxmlformats.org/officeDocument/2006/relationships/image" Target="../media/image5.png"/><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image" Target="../media/image4.png"/><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2.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17" Type="http://schemas.openxmlformats.org/officeDocument/2006/relationships/image" Target="../media/image6.png"/><Relationship Id="rId2" Type="http://schemas.openxmlformats.org/officeDocument/2006/relationships/slideLayout" Target="../slideLayouts/slideLayout99.xml"/><Relationship Id="rId16" Type="http://schemas.openxmlformats.org/officeDocument/2006/relationships/image" Target="../media/image5.png"/><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image" Target="../media/image4.png"/><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panose="020B0604020202020204" pitchFamily="34" charset="0"/>
              </a:defRPr>
            </a:lvl1pPr>
          </a:lstStyle>
          <a:p>
            <a:pPr>
              <a:defRPr/>
            </a:pPr>
            <a:r>
              <a:rPr lang="pl-PL" smtClean="0"/>
              <a:t>MPS, 3.4.2018</a:t>
            </a:r>
            <a:endParaRPr lang="sl-SI"/>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a:defRPr/>
            </a:pPr>
            <a:fld id="{40932C65-460B-45AD-9D0A-B4530137A44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155" r:id="rId1"/>
    <p:sldLayoutId id="2147487111" r:id="rId2"/>
    <p:sldLayoutId id="2147487112" r:id="rId3"/>
    <p:sldLayoutId id="2147487113" r:id="rId4"/>
    <p:sldLayoutId id="2147487114" r:id="rId5"/>
    <p:sldLayoutId id="2147487115" r:id="rId6"/>
    <p:sldLayoutId id="2147487116" r:id="rId7"/>
    <p:sldLayoutId id="2147487117" r:id="rId8"/>
    <p:sldLayoutId id="2147487118" r:id="rId9"/>
    <p:sldLayoutId id="2147487119" r:id="rId10"/>
    <p:sldLayoutId id="2147487120" r:id="rId11"/>
    <p:sldLayoutId id="2147487121" r:id="rId12"/>
  </p:sldLayoutIdLst>
  <p:transition spd="med">
    <p:wipe dir="r"/>
  </p:transition>
  <p:timing>
    <p:tnLst>
      <p:par>
        <p:cTn id="1" dur="indefinite" restart="never" nodeType="tmRoot"/>
      </p:par>
    </p:tnLst>
  </p:timing>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E3EEF8"/>
            </a:gs>
          </a:gsLst>
          <a:lin ang="16200000" scaled="1"/>
          <a:tileRect/>
        </a:gradFill>
        <a:effectLst/>
      </p:bgPr>
    </p:bg>
    <p:spTree>
      <p:nvGrpSpPr>
        <p:cNvPr id="1" name=""/>
        <p:cNvGrpSpPr/>
        <p:nvPr/>
      </p:nvGrpSpPr>
      <p:grpSpPr>
        <a:xfrm>
          <a:off x="0" y="0"/>
          <a:ext cx="0" cy="0"/>
          <a:chOff x="0" y="0"/>
          <a:chExt cx="0" cy="0"/>
        </a:xfrm>
      </p:grpSpPr>
      <p:sp>
        <p:nvSpPr>
          <p:cNvPr id="8" name="Rectangle 7"/>
          <p:cNvSpPr/>
          <p:nvPr userDrawn="1"/>
        </p:nvSpPr>
        <p:spPr>
          <a:xfrm>
            <a:off x="0" y="6356350"/>
            <a:ext cx="9144000" cy="50165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9050"/>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sl-SI"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sl-SI"/>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2"/>
          </p:nvPr>
        </p:nvSpPr>
        <p:spPr>
          <a:xfrm>
            <a:off x="628651" y="6356351"/>
            <a:ext cx="631581" cy="495066"/>
          </a:xfrm>
          <a:prstGeom prst="rect">
            <a:avLst/>
          </a:prstGeom>
        </p:spPr>
        <p:txBody>
          <a:bodyPr vert="horz" lIns="91440" tIns="45720" rIns="91440" bIns="45720" rtlCol="0" anchor="ctr"/>
          <a:lstStyle>
            <a:lvl1pPr algn="l">
              <a:defRPr sz="900">
                <a:solidFill>
                  <a:schemeClr val="bg2">
                    <a:lumMod val="50000"/>
                  </a:schemeClr>
                </a:solidFill>
              </a:defRPr>
            </a:lvl1p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6" name="Slide Number Placeholder 5"/>
          <p:cNvSpPr>
            <a:spLocks noGrp="1"/>
          </p:cNvSpPr>
          <p:nvPr>
            <p:ph type="sldNum" sz="quarter" idx="4"/>
          </p:nvPr>
        </p:nvSpPr>
        <p:spPr>
          <a:xfrm>
            <a:off x="6935303" y="6356350"/>
            <a:ext cx="1580047" cy="501650"/>
          </a:xfrm>
          <a:prstGeom prst="rect">
            <a:avLst/>
          </a:prstGeom>
        </p:spPr>
        <p:txBody>
          <a:bodyPr vert="horz" lIns="91440" tIns="45720" rIns="91440" bIns="45720" rtlCol="0" anchor="ctr"/>
          <a:lstStyle>
            <a:lvl1pPr algn="r">
              <a:defRPr sz="900">
                <a:solidFill>
                  <a:schemeClr val="bg2">
                    <a:lumMod val="50000"/>
                  </a:schemeClr>
                </a:solidFill>
              </a:defRPr>
            </a:lvl1pPr>
          </a:lstStyle>
          <a:p>
            <a:pPr defTabSz="685800" eaLnBrk="1" fontAlgn="auto" hangingPunct="1">
              <a:spcBef>
                <a:spcPts val="0"/>
              </a:spcBef>
              <a:spcAft>
                <a:spcPts val="0"/>
              </a:spcAft>
            </a:pPr>
            <a:fld id="{C3455AF2-948D-4911-91BB-2140B0D6B5A8}"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dirty="0">
              <a:solidFill>
                <a:srgbClr val="E7E6E6">
                  <a:lumMod val="50000"/>
                </a:srgbClr>
              </a:solidFill>
              <a:latin typeface="Calibri" panose="020F0502020204030204"/>
            </a:endParaRPr>
          </a:p>
        </p:txBody>
      </p:sp>
      <p:sp>
        <p:nvSpPr>
          <p:cNvPr id="9" name="TextBox 8"/>
          <p:cNvSpPr txBox="1"/>
          <p:nvPr userDrawn="1"/>
        </p:nvSpPr>
        <p:spPr>
          <a:xfrm>
            <a:off x="6935303" y="6434608"/>
            <a:ext cx="1682015"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dirty="0" smtClean="0">
                <a:ln>
                  <a:noFill/>
                </a:ln>
                <a:solidFill>
                  <a:srgbClr val="E7E6E6">
                    <a:lumMod val="50000"/>
                  </a:srgbClr>
                </a:solidFill>
                <a:effectLst/>
                <a:uLnTx/>
                <a:uFillTx/>
                <a:latin typeface="Calibri" panose="020F0502020204030204"/>
                <a:ea typeface="+mn-ea"/>
                <a:cs typeface="+mn-cs"/>
              </a:rPr>
              <a:t>Jani.Bizjak@ijs.si</a:t>
            </a:r>
            <a:endParaRPr kumimoji="0" lang="sl-SI" sz="12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grpSp>
        <p:nvGrpSpPr>
          <p:cNvPr id="17" name="Group 16"/>
          <p:cNvGrpSpPr/>
          <p:nvPr userDrawn="1"/>
        </p:nvGrpSpPr>
        <p:grpSpPr>
          <a:xfrm>
            <a:off x="1360320" y="6237232"/>
            <a:ext cx="5637796" cy="733305"/>
            <a:chOff x="1813759" y="6237231"/>
            <a:chExt cx="7517061" cy="733305"/>
          </a:xfrm>
        </p:grpSpPr>
        <p:pic>
          <p:nvPicPr>
            <p:cNvPr id="7" name="Slika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04664" y="6437081"/>
              <a:ext cx="1799721" cy="414336"/>
            </a:xfrm>
            <a:prstGeom prst="rect">
              <a:avLst/>
            </a:prstGeom>
          </p:spPr>
        </p:pic>
        <p:pic>
          <p:nvPicPr>
            <p:cNvPr id="10" name="Picture 12" descr="Zaščitni+znak.png (149×86)"/>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060326" y="6237231"/>
              <a:ext cx="1270494" cy="73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104385" y="6487025"/>
              <a:ext cx="1150420" cy="314448"/>
            </a:xfrm>
            <a:prstGeom prst="rect">
              <a:avLst/>
            </a:prstGeom>
          </p:spPr>
        </p:pic>
        <p:pic>
          <p:nvPicPr>
            <p:cNvPr id="14" name="Picture 1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048132" y="6410484"/>
              <a:ext cx="1256532" cy="477481"/>
            </a:xfrm>
            <a:prstGeom prst="rect">
              <a:avLst/>
            </a:prstGeom>
          </p:spPr>
        </p:pic>
        <p:pic>
          <p:nvPicPr>
            <p:cNvPr id="15" name="Picture 1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13759" y="6419432"/>
              <a:ext cx="2265778" cy="353729"/>
            </a:xfrm>
            <a:prstGeom prst="rect">
              <a:avLst/>
            </a:prstGeom>
          </p:spPr>
        </p:pic>
      </p:grpSp>
    </p:spTree>
    <p:extLst>
      <p:ext uri="{BB962C8B-B14F-4D97-AF65-F5344CB8AC3E}">
        <p14:creationId xmlns:p14="http://schemas.microsoft.com/office/powerpoint/2010/main" val="3131412146"/>
      </p:ext>
    </p:extLst>
  </p:cSld>
  <p:clrMap bg1="lt1" tx1="dk1" bg2="lt2" tx2="dk2" accent1="accent1" accent2="accent2" accent3="accent3" accent4="accent4" accent5="accent5" accent6="accent6" hlink="hlink" folHlink="folHlink"/>
  <p:sldLayoutIdLst>
    <p:sldLayoutId id="2147487384" r:id="rId1"/>
    <p:sldLayoutId id="2147487385" r:id="rId2"/>
    <p:sldLayoutId id="2147487386" r:id="rId3"/>
    <p:sldLayoutId id="2147487387" r:id="rId4"/>
    <p:sldLayoutId id="2147487388" r:id="rId5"/>
    <p:sldLayoutId id="2147487389" r:id="rId6"/>
    <p:sldLayoutId id="2147487390" r:id="rId7"/>
    <p:sldLayoutId id="2147487391" r:id="rId8"/>
    <p:sldLayoutId id="2147487392" r:id="rId9"/>
    <p:sldLayoutId id="2147487393" r:id="rId10"/>
    <p:sldLayoutId id="2147487394" r:id="rId11"/>
  </p:sldLayoutIdLst>
  <p:timing>
    <p:tnLst>
      <p:par>
        <p:cTn id="1" dur="indefinite" restart="never" nodeType="tmRoot"/>
      </p:par>
    </p:tnLst>
  </p:timing>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l-S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8300B3-3258-42B5-9872-EC4C184D6A7A}"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802748219"/>
      </p:ext>
    </p:extLst>
  </p:cSld>
  <p:clrMap bg1="dk2" tx1="lt1" bg2="dk1" tx2="lt2" accent1="accent1" accent2="accent2" accent3="accent3" accent4="accent4" accent5="accent5" accent6="accent6" hlink="hlink" folHlink="folHlink"/>
  <p:sldLayoutIdLst>
    <p:sldLayoutId id="2147487396" r:id="rId1"/>
    <p:sldLayoutId id="2147487397" r:id="rId2"/>
    <p:sldLayoutId id="2147487398" r:id="rId3"/>
    <p:sldLayoutId id="2147487399" r:id="rId4"/>
    <p:sldLayoutId id="2147487400" r:id="rId5"/>
    <p:sldLayoutId id="2147487401" r:id="rId6"/>
    <p:sldLayoutId id="2147487402" r:id="rId7"/>
    <p:sldLayoutId id="2147487403" r:id="rId8"/>
    <p:sldLayoutId id="2147487404" r:id="rId9"/>
    <p:sldLayoutId id="2147487405" r:id="rId10"/>
    <p:sldLayoutId id="2147487406" r:id="rId11"/>
    <p:sldLayoutId id="2147487407" r:id="rId12"/>
    <p:sldLayoutId id="2147487408" r:id="rId13"/>
  </p:sldLayoutIdLst>
  <p:transition spd="med">
    <p:wipe dir="r"/>
  </p:transition>
  <p:timing>
    <p:tnLst>
      <p:par>
        <p:cTn id="1" dur="indefinite" restart="never" nodeType="tmRoot"/>
      </p:par>
    </p:tnLst>
  </p:timing>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l-SI"/>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Footer Placeholder 4"/>
          <p:cNvSpPr>
            <a:spLocks noGrp="1"/>
          </p:cNvSpPr>
          <p:nvPr>
            <p:ph type="ftr" sz="quarter" idx="3"/>
          </p:nvPr>
        </p:nvSpPr>
        <p:spPr>
          <a:xfrm>
            <a:off x="457200" y="6356350"/>
            <a:ext cx="44748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CE6A1F-9C05-4A81-B362-2A1C6BD7CF3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7" name="Picture 6"/>
          <p:cNvPicPr>
            <a:picLocks noChangeAspect="1"/>
          </p:cNvPicPr>
          <p:nvPr userDrawn="1"/>
        </p:nvPicPr>
        <p:blipFill>
          <a:blip r:embed="rId13"/>
          <a:stretch>
            <a:fillRect/>
          </a:stretch>
        </p:blipFill>
        <p:spPr>
          <a:xfrm>
            <a:off x="457200" y="6356350"/>
            <a:ext cx="872992" cy="350689"/>
          </a:xfrm>
          <a:prstGeom prst="rect">
            <a:avLst/>
          </a:prstGeom>
        </p:spPr>
      </p:pic>
    </p:spTree>
    <p:extLst>
      <p:ext uri="{BB962C8B-B14F-4D97-AF65-F5344CB8AC3E}">
        <p14:creationId xmlns:p14="http://schemas.microsoft.com/office/powerpoint/2010/main" val="2465161018"/>
      </p:ext>
    </p:extLst>
  </p:cSld>
  <p:clrMap bg1="lt1" tx1="dk1" bg2="lt2" tx2="dk2" accent1="accent1" accent2="accent2" accent3="accent3" accent4="accent4" accent5="accent5" accent6="accent6" hlink="hlink" folHlink="folHlink"/>
  <p:sldLayoutIdLst>
    <p:sldLayoutId id="2147487451" r:id="rId1"/>
    <p:sldLayoutId id="2147487452" r:id="rId2"/>
    <p:sldLayoutId id="2147487453" r:id="rId3"/>
    <p:sldLayoutId id="2147487454" r:id="rId4"/>
    <p:sldLayoutId id="2147487455" r:id="rId5"/>
    <p:sldLayoutId id="2147487456" r:id="rId6"/>
    <p:sldLayoutId id="2147487457" r:id="rId7"/>
    <p:sldLayoutId id="2147487458" r:id="rId8"/>
    <p:sldLayoutId id="2147487459" r:id="rId9"/>
    <p:sldLayoutId id="2147487460" r:id="rId10"/>
    <p:sldLayoutId id="2147487461" r:id="rId11"/>
  </p:sldLayoutIdLst>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5E616C-A3DB-49CF-8683-9B552F5DFEA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3221462"/>
      </p:ext>
    </p:extLst>
  </p:cSld>
  <p:clrMap bg1="dk2" tx1="lt1" bg2="dk1" tx2="lt2" accent1="accent1" accent2="accent2" accent3="accent3" accent4="accent4" accent5="accent5" accent6="accent6" hlink="hlink" folHlink="folHlink"/>
  <p:sldLayoutIdLst>
    <p:sldLayoutId id="2147487489" r:id="rId1"/>
    <p:sldLayoutId id="2147487490" r:id="rId2"/>
    <p:sldLayoutId id="2147487491" r:id="rId3"/>
    <p:sldLayoutId id="2147487492" r:id="rId4"/>
    <p:sldLayoutId id="2147487493" r:id="rId5"/>
    <p:sldLayoutId id="2147487494" r:id="rId6"/>
    <p:sldLayoutId id="2147487495" r:id="rId7"/>
    <p:sldLayoutId id="2147487496" r:id="rId8"/>
    <p:sldLayoutId id="2147487497" r:id="rId9"/>
    <p:sldLayoutId id="2147487498" r:id="rId10"/>
    <p:sldLayoutId id="2147487499" r:id="rId11"/>
    <p:sldLayoutId id="2147487500" r:id="rId12"/>
  </p:sldLayoutIdLst>
  <p:transition spd="med">
    <p:wipe dir="r"/>
  </p:transition>
  <p:timing>
    <p:tnLst>
      <p:par>
        <p:cTn id="1" dur="indefinite" restart="never" nodeType="tmRoot"/>
      </p:par>
    </p:tnLst>
  </p:timing>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sl-SI"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smtClean="0"/>
          </a:p>
        </p:txBody>
      </p:sp>
      <p:sp>
        <p:nvSpPr>
          <p:cNvPr id="5" name="Footer Placeholder 4"/>
          <p:cNvSpPr>
            <a:spLocks noGrp="1"/>
          </p:cNvSpPr>
          <p:nvPr>
            <p:ph type="ftr" sz="quarter" idx="3"/>
          </p:nvPr>
        </p:nvSpPr>
        <p:spPr>
          <a:xfrm>
            <a:off x="457200" y="6356350"/>
            <a:ext cx="4475163"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hangingPunct="1">
              <a:defRPr sz="1200">
                <a:solidFill>
                  <a:prstClr val="black">
                    <a:tint val="75000"/>
                  </a:prstClr>
                </a:solidFill>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03EEE4-E737-4BDB-B5C4-B8CF52F92514}"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2054" name="Picture 8"/>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57200" y="6334125"/>
            <a:ext cx="792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982763"/>
      </p:ext>
    </p:extLst>
  </p:cSld>
  <p:clrMap bg1="lt1" tx1="dk1" bg2="lt2" tx2="dk2" accent1="accent1" accent2="accent2" accent3="accent3" accent4="accent4" accent5="accent5" accent6="accent6" hlink="hlink" folHlink="folHlink"/>
  <p:sldLayoutIdLst>
    <p:sldLayoutId id="2147487502" r:id="rId1"/>
    <p:sldLayoutId id="2147487503" r:id="rId2"/>
    <p:sldLayoutId id="2147487504" r:id="rId3"/>
    <p:sldLayoutId id="2147487505" r:id="rId4"/>
    <p:sldLayoutId id="2147487506" r:id="rId5"/>
    <p:sldLayoutId id="2147487507" r:id="rId6"/>
    <p:sldLayoutId id="2147487508" r:id="rId7"/>
    <p:sldLayoutId id="2147487509" r:id="rId8"/>
    <p:sldLayoutId id="2147487510" r:id="rId9"/>
    <p:sldLayoutId id="2147487511" r:id="rId10"/>
    <p:sldLayoutId id="2147487512" r:id="rId11"/>
  </p:sldLayoutIdLst>
  <p:transition advClick="0" advTm="5000"/>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solidFill>
                  <a:srgbClr val="FFFFFF"/>
                </a:solidFill>
                <a:effectLst>
                  <a:outerShdw blurRad="38100" dist="38100" dir="2700000" algn="tl">
                    <a:srgbClr val="000000"/>
                  </a:outerShdw>
                </a:effectLst>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6A369E-3057-4EA6-BF92-D3F5F88B0F32}"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827587623"/>
      </p:ext>
    </p:extLst>
  </p:cSld>
  <p:clrMap bg1="dk2" tx1="lt1" bg2="dk1" tx2="lt2" accent1="accent1" accent2="accent2" accent3="accent3" accent4="accent4" accent5="accent5" accent6="accent6" hlink="hlink" folHlink="folHlink"/>
  <p:sldLayoutIdLst>
    <p:sldLayoutId id="2147487528" r:id="rId1"/>
    <p:sldLayoutId id="2147487529" r:id="rId2"/>
    <p:sldLayoutId id="2147487530" r:id="rId3"/>
    <p:sldLayoutId id="2147487531" r:id="rId4"/>
    <p:sldLayoutId id="2147487532" r:id="rId5"/>
    <p:sldLayoutId id="2147487533" r:id="rId6"/>
    <p:sldLayoutId id="2147487534" r:id="rId7"/>
    <p:sldLayoutId id="2147487535" r:id="rId8"/>
    <p:sldLayoutId id="2147487536" r:id="rId9"/>
    <p:sldLayoutId id="2147487537" r:id="rId10"/>
    <p:sldLayoutId id="2147487538" r:id="rId11"/>
    <p:sldLayoutId id="2147487539" r:id="rId12"/>
    <p:sldLayoutId id="2147487540" r:id="rId13"/>
  </p:sldLayoutIdLst>
  <p:transition spd="med">
    <p:wipe dir="r"/>
  </p:transition>
  <p:timing>
    <p:tnLst>
      <p:par>
        <p:cTn id="1" dur="indefinite" restart="never" nodeType="tmRoot"/>
      </p:par>
    </p:tnLst>
  </p:timing>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5E616C-A3DB-49CF-8683-9B552F5DFEA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5738190"/>
      </p:ext>
    </p:extLst>
  </p:cSld>
  <p:clrMap bg1="dk2" tx1="lt1" bg2="dk1" tx2="lt2" accent1="accent1" accent2="accent2" accent3="accent3" accent4="accent4" accent5="accent5" accent6="accent6" hlink="hlink" folHlink="folHlink"/>
  <p:sldLayoutIdLst>
    <p:sldLayoutId id="2147487542" r:id="rId1"/>
    <p:sldLayoutId id="2147487543" r:id="rId2"/>
    <p:sldLayoutId id="2147487544" r:id="rId3"/>
    <p:sldLayoutId id="2147487545" r:id="rId4"/>
    <p:sldLayoutId id="2147487546" r:id="rId5"/>
    <p:sldLayoutId id="2147487547" r:id="rId6"/>
    <p:sldLayoutId id="2147487548" r:id="rId7"/>
    <p:sldLayoutId id="2147487549" r:id="rId8"/>
    <p:sldLayoutId id="2147487550" r:id="rId9"/>
    <p:sldLayoutId id="2147487551" r:id="rId10"/>
    <p:sldLayoutId id="2147487552" r:id="rId11"/>
    <p:sldLayoutId id="2147487553" r:id="rId12"/>
  </p:sldLayoutIdLst>
  <p:transition spd="med">
    <p:wipe dir="r"/>
  </p:transition>
  <p:timing>
    <p:tnLst>
      <p:par>
        <p:cTn id="1" dur="indefinite" restart="never" nodeType="tmRoot"/>
      </p:par>
    </p:tnLst>
  </p:timing>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solidFill>
                  <a:srgbClr val="FFFFFF"/>
                </a:solidFill>
                <a:effectLst>
                  <a:outerShdw blurRad="38100" dist="38100" dir="2700000" algn="tl">
                    <a:srgbClr val="000000"/>
                  </a:outerShdw>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D80DD79-EC63-43A2-BDA1-9FF416E21D9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7264248"/>
      </p:ext>
    </p:extLst>
  </p:cSld>
  <p:clrMap bg1="dk2" tx1="lt1" bg2="dk1" tx2="lt2" accent1="accent1" accent2="accent2" accent3="accent3" accent4="accent4" accent5="accent5" accent6="accent6" hlink="hlink" folHlink="folHlink"/>
  <p:sldLayoutIdLst>
    <p:sldLayoutId id="2147487555" r:id="rId1"/>
    <p:sldLayoutId id="2147487556" r:id="rId2"/>
    <p:sldLayoutId id="2147487557" r:id="rId3"/>
    <p:sldLayoutId id="2147487558" r:id="rId4"/>
    <p:sldLayoutId id="2147487559" r:id="rId5"/>
    <p:sldLayoutId id="2147487560" r:id="rId6"/>
    <p:sldLayoutId id="2147487561" r:id="rId7"/>
    <p:sldLayoutId id="2147487562" r:id="rId8"/>
    <p:sldLayoutId id="2147487563" r:id="rId9"/>
    <p:sldLayoutId id="2147487564" r:id="rId10"/>
    <p:sldLayoutId id="2147487565" r:id="rId11"/>
    <p:sldLayoutId id="2147487566" r:id="rId12"/>
  </p:sldLayoutIdLst>
  <p:transition spd="med">
    <p:wipe dir="r"/>
  </p:transition>
  <p:timing>
    <p:tnLst>
      <p:par>
        <p:cTn id="1" dur="indefinite" restart="never" nodeType="tmRoot"/>
      </p:par>
    </p:tnLst>
  </p:timing>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8300B3-3258-42B5-9872-EC4C184D6A7A}"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71357062"/>
      </p:ext>
    </p:extLst>
  </p:cSld>
  <p:clrMap bg1="dk2" tx1="lt1" bg2="dk1" tx2="lt2" accent1="accent1" accent2="accent2" accent3="accent3" accent4="accent4" accent5="accent5" accent6="accent6" hlink="hlink" folHlink="folHlink"/>
  <p:sldLayoutIdLst>
    <p:sldLayoutId id="2147487568" r:id="rId1"/>
    <p:sldLayoutId id="2147487569" r:id="rId2"/>
    <p:sldLayoutId id="2147487570" r:id="rId3"/>
    <p:sldLayoutId id="2147487571" r:id="rId4"/>
    <p:sldLayoutId id="2147487572" r:id="rId5"/>
    <p:sldLayoutId id="2147487573" r:id="rId6"/>
    <p:sldLayoutId id="2147487574" r:id="rId7"/>
    <p:sldLayoutId id="2147487575" r:id="rId8"/>
    <p:sldLayoutId id="2147487576" r:id="rId9"/>
    <p:sldLayoutId id="2147487577" r:id="rId10"/>
    <p:sldLayoutId id="2147487578" r:id="rId11"/>
    <p:sldLayoutId id="2147487579" r:id="rId12"/>
    <p:sldLayoutId id="2147487580" r:id="rId13"/>
  </p:sldLayoutIdLst>
  <p:transition spd="med">
    <p:wipe dir="r"/>
  </p:transition>
  <p:timing>
    <p:tnLst>
      <p:par>
        <p:cTn id="1" dur="indefinite" restart="never" nodeType="tmRoot"/>
      </p:par>
    </p:tnLst>
  </p:timing>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sl-SI" smtClean="0"/>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smtClean="0"/>
          </a:p>
        </p:txBody>
      </p:sp>
      <p:sp>
        <p:nvSpPr>
          <p:cNvPr id="5" name="Footer Placeholder 4"/>
          <p:cNvSpPr>
            <a:spLocks noGrp="1"/>
          </p:cNvSpPr>
          <p:nvPr>
            <p:ph type="ftr" sz="quarter" idx="3"/>
          </p:nvPr>
        </p:nvSpPr>
        <p:spPr>
          <a:xfrm>
            <a:off x="457200" y="6356350"/>
            <a:ext cx="4475163" cy="365125"/>
          </a:xfrm>
          <a:prstGeom prst="rect">
            <a:avLst/>
          </a:prstGeom>
        </p:spPr>
        <p:txBody>
          <a:bodyPr vert="horz" lIns="91440" tIns="45720" rIns="91440" bIns="45720" rtlCol="0" anchor="ctr"/>
          <a:lstStyle>
            <a:lvl1pPr algn="ctr" eaLnBrk="1" hangingPunct="1">
              <a:defRPr sz="1200" smtClean="0">
                <a:solidFill>
                  <a:prstClr val="black">
                    <a:tint val="75000"/>
                  </a:prst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hangingPunct="1">
              <a:defRPr sz="1200">
                <a:solidFill>
                  <a:prstClr val="black">
                    <a:tint val="75000"/>
                  </a:prstClr>
                </a:solidFill>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CCCB0B-F97F-4882-9CF3-CEF70D813DBD}"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126" name="Picture 8"/>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334125"/>
            <a:ext cx="792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156876"/>
      </p:ext>
    </p:extLst>
  </p:cSld>
  <p:clrMap bg1="lt1" tx1="dk1" bg2="lt2" tx2="dk2" accent1="accent1" accent2="accent2" accent3="accent3" accent4="accent4" accent5="accent5" accent6="accent6" hlink="hlink" folHlink="folHlink"/>
  <p:sldLayoutIdLst>
    <p:sldLayoutId id="2147487582" r:id="rId1"/>
    <p:sldLayoutId id="2147487583" r:id="rId2"/>
    <p:sldLayoutId id="2147487584" r:id="rId3"/>
    <p:sldLayoutId id="2147487585" r:id="rId4"/>
    <p:sldLayoutId id="2147487586" r:id="rId5"/>
    <p:sldLayoutId id="2147487587" r:id="rId6"/>
    <p:sldLayoutId id="2147487588" r:id="rId7"/>
    <p:sldLayoutId id="2147487589" r:id="rId8"/>
    <p:sldLayoutId id="2147487590" r:id="rId9"/>
    <p:sldLayoutId id="2147487591" r:id="rId10"/>
    <p:sldLayoutId id="2147487592" r:id="rId11"/>
    <p:sldLayoutId id="2147487593" r:id="rId12"/>
  </p:sldLayoutIdLst>
  <p:transition advClick="0" advTm="5000"/>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solidFill>
                  <a:srgbClr val="FFFFFF"/>
                </a:solidFill>
                <a:effectLst>
                  <a:outerShdw blurRad="38100" dist="38100" dir="2700000" algn="tl">
                    <a:srgbClr val="000000"/>
                  </a:outerShdw>
                </a:effectLst>
                <a:latin typeface="Arial" panose="020B0604020202020204" pitchFamily="34" charset="0"/>
              </a:defRPr>
            </a:lvl1pPr>
          </a:lstStyle>
          <a:p>
            <a:pPr>
              <a:defRPr/>
            </a:pPr>
            <a:r>
              <a:rPr lang="pl-PL" smtClean="0"/>
              <a:t>MPS, 3.4.2018</a:t>
            </a:r>
            <a:endParaRPr lang="sl-SI"/>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panose="020B0604020202020204" pitchFamily="34" charset="0"/>
              </a:defRPr>
            </a:lvl1pPr>
          </a:lstStyle>
          <a:p>
            <a:pPr>
              <a:defRPr/>
            </a:pPr>
            <a:fld id="{31E10E15-ECFF-4E82-B57E-AB153BFD35C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158" r:id="rId1"/>
    <p:sldLayoutId id="2147487133" r:id="rId2"/>
    <p:sldLayoutId id="2147487134" r:id="rId3"/>
    <p:sldLayoutId id="2147487135" r:id="rId4"/>
    <p:sldLayoutId id="2147487136" r:id="rId5"/>
    <p:sldLayoutId id="2147487137" r:id="rId6"/>
    <p:sldLayoutId id="2147487138" r:id="rId7"/>
    <p:sldLayoutId id="2147487139" r:id="rId8"/>
    <p:sldLayoutId id="2147487140" r:id="rId9"/>
    <p:sldLayoutId id="2147487141" r:id="rId10"/>
    <p:sldLayoutId id="2147487142" r:id="rId11"/>
    <p:sldLayoutId id="2147487143" r:id="rId12"/>
  </p:sldLayoutIdLst>
  <p:transition spd="med">
    <p:wipe dir="r"/>
  </p:transition>
  <p:timing>
    <p:tnLst>
      <p:par>
        <p:cTn id="1" dur="indefinite" restart="never" nodeType="tmRoot"/>
      </p:par>
    </p:tnLst>
  </p:timing>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sl-SI" smtClean="0"/>
              <a:t>Click to edit Master title style</a:t>
            </a:r>
            <a:endParaRPr lang="sl-SI" altLang="sl-SI" smtClean="0"/>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sl-SI" smtClean="0"/>
              <a:t>Click to edit Master text styles</a:t>
            </a:r>
          </a:p>
          <a:p>
            <a:pPr lvl="1"/>
            <a:r>
              <a:rPr lang="en-US" altLang="sl-SI" smtClean="0"/>
              <a:t>Second level</a:t>
            </a:r>
          </a:p>
          <a:p>
            <a:pPr lvl="2"/>
            <a:r>
              <a:rPr lang="en-US" altLang="sl-SI" smtClean="0"/>
              <a:t>Third level</a:t>
            </a:r>
          </a:p>
          <a:p>
            <a:pPr lvl="3"/>
            <a:r>
              <a:rPr lang="en-US" altLang="sl-SI" smtClean="0"/>
              <a:t>Fourth level</a:t>
            </a:r>
          </a:p>
          <a:p>
            <a:pPr lvl="4"/>
            <a:r>
              <a:rPr lang="en-US" altLang="sl-SI" smtClean="0"/>
              <a:t>Fifth level</a:t>
            </a:r>
            <a:endParaRPr lang="sl-SI" altLang="sl-SI" smtClean="0"/>
          </a:p>
        </p:txBody>
      </p:sp>
      <p:sp>
        <p:nvSpPr>
          <p:cNvPr id="5" name="Footer Placeholder 4"/>
          <p:cNvSpPr>
            <a:spLocks noGrp="1"/>
          </p:cNvSpPr>
          <p:nvPr>
            <p:ph type="ftr" sz="quarter" idx="3"/>
          </p:nvPr>
        </p:nvSpPr>
        <p:spPr>
          <a:xfrm>
            <a:off x="457200" y="6356350"/>
            <a:ext cx="4475163"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hangingPunct="1">
              <a:defRPr sz="1200">
                <a:solidFill>
                  <a:prstClr val="black">
                    <a:tint val="75000"/>
                  </a:prstClr>
                </a:solidFill>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C0FF06-F0C3-4C55-869E-9BAC05ABBE47}"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0246" name="Picture 8"/>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57200" y="6334125"/>
            <a:ext cx="792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013520"/>
      </p:ext>
    </p:extLst>
  </p:cSld>
  <p:clrMap bg1="lt1" tx1="dk1" bg2="lt2" tx2="dk2" accent1="accent1" accent2="accent2" accent3="accent3" accent4="accent4" accent5="accent5" accent6="accent6" hlink="hlink" folHlink="folHlink"/>
  <p:sldLayoutIdLst>
    <p:sldLayoutId id="2147487645" r:id="rId1"/>
    <p:sldLayoutId id="2147487646" r:id="rId2"/>
    <p:sldLayoutId id="2147487647" r:id="rId3"/>
    <p:sldLayoutId id="2147487648" r:id="rId4"/>
    <p:sldLayoutId id="2147487649" r:id="rId5"/>
    <p:sldLayoutId id="2147487650" r:id="rId6"/>
    <p:sldLayoutId id="2147487651" r:id="rId7"/>
    <p:sldLayoutId id="2147487652" r:id="rId8"/>
    <p:sldLayoutId id="2147487653" r:id="rId9"/>
    <p:sldLayoutId id="2147487654" r:id="rId10"/>
    <p:sldLayoutId id="2147487655" r:id="rId11"/>
  </p:sldLayoutIdLst>
  <p:transition advClick="0" advTm="5000"/>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487466B-5AB9-42E6-9990-87E37A63F54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8480107"/>
      </p:ext>
    </p:extLst>
  </p:cSld>
  <p:clrMap bg1="dk2" tx1="lt1" bg2="dk1" tx2="lt2" accent1="accent1" accent2="accent2" accent3="accent3" accent4="accent4" accent5="accent5" accent6="accent6" hlink="hlink" folHlink="folHlink"/>
  <p:sldLayoutIdLst>
    <p:sldLayoutId id="2147487657" r:id="rId1"/>
    <p:sldLayoutId id="2147487658" r:id="rId2"/>
    <p:sldLayoutId id="2147487659" r:id="rId3"/>
    <p:sldLayoutId id="2147487660" r:id="rId4"/>
    <p:sldLayoutId id="2147487661" r:id="rId5"/>
    <p:sldLayoutId id="2147487662" r:id="rId6"/>
    <p:sldLayoutId id="2147487663" r:id="rId7"/>
    <p:sldLayoutId id="2147487664" r:id="rId8"/>
    <p:sldLayoutId id="2147487665" r:id="rId9"/>
    <p:sldLayoutId id="2147487666" r:id="rId10"/>
    <p:sldLayoutId id="2147487667" r:id="rId11"/>
    <p:sldLayoutId id="2147487668" r:id="rId12"/>
  </p:sldLayoutIdLst>
  <p:transition spd="med">
    <p:wipe dir="r"/>
  </p:transition>
  <p:timing>
    <p:tnLst>
      <p:par>
        <p:cTn id="1" dur="indefinite" restart="never" nodeType="tmRoot"/>
      </p:par>
    </p:tnLst>
  </p:timing>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sl-SI" smtClean="0"/>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smtClean="0"/>
          </a:p>
        </p:txBody>
      </p:sp>
      <p:sp>
        <p:nvSpPr>
          <p:cNvPr id="5" name="Footer Placeholder 4"/>
          <p:cNvSpPr>
            <a:spLocks noGrp="1"/>
          </p:cNvSpPr>
          <p:nvPr>
            <p:ph type="ftr" sz="quarter" idx="3"/>
          </p:nvPr>
        </p:nvSpPr>
        <p:spPr>
          <a:xfrm>
            <a:off x="457200" y="6356350"/>
            <a:ext cx="4475163" cy="365125"/>
          </a:xfrm>
          <a:prstGeom prst="rect">
            <a:avLst/>
          </a:prstGeom>
        </p:spPr>
        <p:txBody>
          <a:bodyPr vert="horz" lIns="91440" tIns="45720" rIns="91440" bIns="45720" rtlCol="0" anchor="ctr"/>
          <a:lstStyle>
            <a:lvl1pPr algn="ctr" eaLnBrk="1" hangingPunct="1">
              <a:defRPr sz="1200" smtClean="0">
                <a:solidFill>
                  <a:prstClr val="black">
                    <a:tint val="75000"/>
                  </a:prst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hangingPunct="1">
              <a:defRPr sz="1200">
                <a:solidFill>
                  <a:prstClr val="black">
                    <a:tint val="75000"/>
                  </a:prstClr>
                </a:solidFill>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AA28B8-99BD-4723-AC28-57FE6562E5FF}"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9222" name="Picture 8"/>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334125"/>
            <a:ext cx="792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784277"/>
      </p:ext>
    </p:extLst>
  </p:cSld>
  <p:clrMap bg1="lt1" tx1="dk1" bg2="lt2" tx2="dk2" accent1="accent1" accent2="accent2" accent3="accent3" accent4="accent4" accent5="accent5" accent6="accent6" hlink="hlink" folHlink="folHlink"/>
  <p:sldLayoutIdLst>
    <p:sldLayoutId id="2147487670" r:id="rId1"/>
    <p:sldLayoutId id="2147487671" r:id="rId2"/>
    <p:sldLayoutId id="2147487672" r:id="rId3"/>
    <p:sldLayoutId id="2147487673" r:id="rId4"/>
    <p:sldLayoutId id="2147487674" r:id="rId5"/>
    <p:sldLayoutId id="2147487675" r:id="rId6"/>
    <p:sldLayoutId id="2147487676" r:id="rId7"/>
    <p:sldLayoutId id="2147487677" r:id="rId8"/>
    <p:sldLayoutId id="2147487678" r:id="rId9"/>
    <p:sldLayoutId id="2147487679" r:id="rId10"/>
    <p:sldLayoutId id="2147487680" r:id="rId11"/>
    <p:sldLayoutId id="2147487681" r:id="rId12"/>
  </p:sldLayoutIdLst>
  <p:transition advClick="0" advTm="5000"/>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sl-SI"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smtClean="0"/>
          </a:p>
        </p:txBody>
      </p:sp>
      <p:sp>
        <p:nvSpPr>
          <p:cNvPr id="5" name="Footer Placeholder 4"/>
          <p:cNvSpPr>
            <a:spLocks noGrp="1"/>
          </p:cNvSpPr>
          <p:nvPr>
            <p:ph type="ftr" sz="quarter" idx="3"/>
          </p:nvPr>
        </p:nvSpPr>
        <p:spPr>
          <a:xfrm>
            <a:off x="457200" y="6356350"/>
            <a:ext cx="4475163"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hangingPunct="1">
              <a:defRPr sz="1200">
                <a:solidFill>
                  <a:prstClr val="black">
                    <a:tint val="75000"/>
                  </a:prstClr>
                </a:solidFill>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03EEE4-E737-4BDB-B5C4-B8CF52F92514}"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2054" name="Picture 8"/>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334125"/>
            <a:ext cx="792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791540"/>
      </p:ext>
    </p:extLst>
  </p:cSld>
  <p:clrMap bg1="lt1" tx1="dk1" bg2="lt2" tx2="dk2" accent1="accent1" accent2="accent2" accent3="accent3" accent4="accent4" accent5="accent5" accent6="accent6" hlink="hlink" folHlink="folHlink"/>
  <p:sldLayoutIdLst>
    <p:sldLayoutId id="2147487683" r:id="rId1"/>
    <p:sldLayoutId id="2147487684" r:id="rId2"/>
    <p:sldLayoutId id="2147487685" r:id="rId3"/>
    <p:sldLayoutId id="2147487686" r:id="rId4"/>
    <p:sldLayoutId id="2147487687" r:id="rId5"/>
    <p:sldLayoutId id="2147487688" r:id="rId6"/>
    <p:sldLayoutId id="2147487689" r:id="rId7"/>
    <p:sldLayoutId id="2147487690" r:id="rId8"/>
    <p:sldLayoutId id="2147487691" r:id="rId9"/>
    <p:sldLayoutId id="2147487692" r:id="rId10"/>
    <p:sldLayoutId id="2147487693" r:id="rId11"/>
    <p:sldLayoutId id="2147487694" r:id="rId12"/>
  </p:sldLayoutIdLst>
  <p:transition advClick="0" advTm="5000"/>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1C3402-2CBE-4863-A3C6-35A133E9586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99784401"/>
      </p:ext>
    </p:extLst>
  </p:cSld>
  <p:clrMap bg1="dk2" tx1="lt1" bg2="dk1" tx2="lt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713" r:id="rId6"/>
    <p:sldLayoutId id="2147487714" r:id="rId7"/>
    <p:sldLayoutId id="2147487715" r:id="rId8"/>
    <p:sldLayoutId id="2147487716" r:id="rId9"/>
    <p:sldLayoutId id="2147487717" r:id="rId10"/>
    <p:sldLayoutId id="2147487718" r:id="rId11"/>
    <p:sldLayoutId id="2147487719" r:id="rId12"/>
  </p:sldLayoutIdLst>
  <p:transition spd="med">
    <p:wipe dir="r"/>
  </p:transition>
  <p:timing>
    <p:tnLst>
      <p:par>
        <p:cTn id="1" dur="indefinite" restart="never" nodeType="tmRoot"/>
      </p:par>
    </p:tnLst>
  </p:timing>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solidFill>
                  <a:srgbClr val="FFFFFF"/>
                </a:solidFill>
                <a:effectLst>
                  <a:outerShdw blurRad="38100" dist="38100" dir="2700000" algn="tl">
                    <a:srgbClr val="000000"/>
                  </a:outerShdw>
                </a:effectLst>
                <a:latin typeface="Arial" charset="0"/>
              </a:defRPr>
            </a:lvl1pPr>
          </a:lstStyle>
          <a:p>
            <a:pPr>
              <a:defRPr/>
            </a:pPr>
            <a:r>
              <a:rPr lang="pl-PL" smtClean="0"/>
              <a:t>MPS, 3.4.2018</a:t>
            </a:r>
            <a:endParaRPr lang="en-US"/>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186A369E-3057-4EA6-BF92-D3F5F88B0F32}" type="slidenum">
              <a:rPr lang="en-US"/>
              <a:pPr>
                <a:defRPr/>
              </a:pPr>
              <a:t>‹#›</a:t>
            </a:fld>
            <a:endParaRPr lang="en-US"/>
          </a:p>
        </p:txBody>
      </p:sp>
    </p:spTree>
    <p:extLst>
      <p:ext uri="{BB962C8B-B14F-4D97-AF65-F5344CB8AC3E}">
        <p14:creationId xmlns:p14="http://schemas.microsoft.com/office/powerpoint/2010/main" val="301293568"/>
      </p:ext>
    </p:extLst>
  </p:cSld>
  <p:clrMap bg1="dk2" tx1="lt1" bg2="dk1" tx2="lt2" accent1="accent1" accent2="accent2" accent3="accent3" accent4="accent4" accent5="accent5" accent6="accent6" hlink="hlink" folHlink="folHlink"/>
  <p:sldLayoutIdLst>
    <p:sldLayoutId id="2147487174" r:id="rId1"/>
    <p:sldLayoutId id="2147487175" r:id="rId2"/>
    <p:sldLayoutId id="2147487176" r:id="rId3"/>
    <p:sldLayoutId id="2147487177" r:id="rId4"/>
    <p:sldLayoutId id="2147487178" r:id="rId5"/>
    <p:sldLayoutId id="2147487179" r:id="rId6"/>
    <p:sldLayoutId id="2147487180" r:id="rId7"/>
    <p:sldLayoutId id="2147487181" r:id="rId8"/>
    <p:sldLayoutId id="2147487182" r:id="rId9"/>
    <p:sldLayoutId id="2147487183" r:id="rId10"/>
    <p:sldLayoutId id="2147487184" r:id="rId11"/>
    <p:sldLayoutId id="2147487185" r:id="rId12"/>
    <p:sldLayoutId id="2147487186" r:id="rId13"/>
  </p:sldLayoutIdLst>
  <p:transition spd="med">
    <p:wipe dir="r"/>
  </p:transition>
  <p:timing>
    <p:tnLst>
      <p:par>
        <p:cTn id="1" dur="indefinite" restart="never" nodeType="tmRoot"/>
      </p:par>
    </p:tnLst>
  </p:timing>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solidFill>
                  <a:srgbClr val="FFFFFF"/>
                </a:solidFill>
                <a:effectLst>
                  <a:outerShdw blurRad="38100" dist="38100" dir="2700000" algn="tl">
                    <a:srgbClr val="000000"/>
                  </a:outerShdw>
                </a:effectLst>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6A369E-3057-4EA6-BF92-D3F5F88B0F32}"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504871619"/>
      </p:ext>
    </p:extLst>
  </p:cSld>
  <p:clrMap bg1="dk2" tx1="lt1" bg2="dk1" tx2="lt2" accent1="accent1" accent2="accent2" accent3="accent3" accent4="accent4" accent5="accent5" accent6="accent6" hlink="hlink" folHlink="folHlink"/>
  <p:sldLayoutIdLst>
    <p:sldLayoutId id="2147487267" r:id="rId1"/>
    <p:sldLayoutId id="2147487268" r:id="rId2"/>
    <p:sldLayoutId id="2147487269" r:id="rId3"/>
    <p:sldLayoutId id="2147487270" r:id="rId4"/>
    <p:sldLayoutId id="2147487271" r:id="rId5"/>
    <p:sldLayoutId id="2147487272" r:id="rId6"/>
    <p:sldLayoutId id="2147487273" r:id="rId7"/>
    <p:sldLayoutId id="2147487274" r:id="rId8"/>
    <p:sldLayoutId id="2147487275" r:id="rId9"/>
    <p:sldLayoutId id="2147487276" r:id="rId10"/>
    <p:sldLayoutId id="2147487277" r:id="rId11"/>
    <p:sldLayoutId id="2147487278" r:id="rId12"/>
    <p:sldLayoutId id="2147487279" r:id="rId13"/>
  </p:sldLayoutIdLst>
  <p:transition spd="med">
    <p:wipe dir="r"/>
  </p:transition>
  <p:timing>
    <p:tnLst>
      <p:par>
        <p:cTn id="1" dur="indefinite" restart="never" nodeType="tmRoot"/>
      </p:par>
    </p:tnLst>
  </p:timing>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0932C65-460B-45AD-9D0A-B4530137A44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2666295"/>
      </p:ext>
    </p:extLst>
  </p:cSld>
  <p:clrMap bg1="dk2" tx1="lt1" bg2="dk1" tx2="lt2" accent1="accent1" accent2="accent2" accent3="accent3" accent4="accent4" accent5="accent5" accent6="accent6" hlink="hlink" folHlink="folHlink"/>
  <p:sldLayoutIdLst>
    <p:sldLayoutId id="2147487294" r:id="rId1"/>
    <p:sldLayoutId id="2147487295" r:id="rId2"/>
    <p:sldLayoutId id="2147487296" r:id="rId3"/>
    <p:sldLayoutId id="2147487297" r:id="rId4"/>
    <p:sldLayoutId id="2147487298" r:id="rId5"/>
    <p:sldLayoutId id="2147487299" r:id="rId6"/>
    <p:sldLayoutId id="2147487300" r:id="rId7"/>
    <p:sldLayoutId id="2147487301" r:id="rId8"/>
    <p:sldLayoutId id="2147487302" r:id="rId9"/>
    <p:sldLayoutId id="2147487303" r:id="rId10"/>
    <p:sldLayoutId id="2147487304" r:id="rId11"/>
    <p:sldLayoutId id="2147487305" r:id="rId12"/>
  </p:sldLayoutIdLst>
  <p:transition spd="med">
    <p:wipe dir="r"/>
  </p:transition>
  <p:timing>
    <p:tnLst>
      <p:par>
        <p:cTn id="1" dur="indefinite" restart="never" nodeType="tmRoot"/>
      </p:par>
    </p:tnLst>
  </p:timing>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8300B3-3258-42B5-9872-EC4C184D6A7A}"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636155584"/>
      </p:ext>
    </p:extLst>
  </p:cSld>
  <p:clrMap bg1="dk2" tx1="lt1" bg2="dk1" tx2="lt2" accent1="accent1" accent2="accent2" accent3="accent3" accent4="accent4" accent5="accent5" accent6="accent6" hlink="hlink" folHlink="folHlink"/>
  <p:sldLayoutIdLst>
    <p:sldLayoutId id="2147487307" r:id="rId1"/>
    <p:sldLayoutId id="2147487308" r:id="rId2"/>
    <p:sldLayoutId id="2147487309" r:id="rId3"/>
    <p:sldLayoutId id="2147487310" r:id="rId4"/>
    <p:sldLayoutId id="2147487311" r:id="rId5"/>
    <p:sldLayoutId id="2147487312" r:id="rId6"/>
    <p:sldLayoutId id="2147487313" r:id="rId7"/>
    <p:sldLayoutId id="2147487314" r:id="rId8"/>
    <p:sldLayoutId id="2147487315" r:id="rId9"/>
    <p:sldLayoutId id="2147487316" r:id="rId10"/>
    <p:sldLayoutId id="2147487317" r:id="rId11"/>
    <p:sldLayoutId id="2147487318" r:id="rId12"/>
    <p:sldLayoutId id="2147487319" r:id="rId13"/>
  </p:sldLayoutIdLst>
  <p:transition spd="med">
    <p:wipe dir="r"/>
  </p:transition>
  <p:timing>
    <p:tnLst>
      <p:par>
        <p:cTn id="1" dur="indefinite" restart="never" nodeType="tmRoot"/>
      </p:par>
    </p:tnLst>
  </p:timing>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E3EEF8"/>
            </a:gs>
          </a:gsLst>
          <a:lin ang="16200000" scaled="1"/>
          <a:tileRect/>
        </a:gradFill>
        <a:effectLst/>
      </p:bgPr>
    </p:bg>
    <p:spTree>
      <p:nvGrpSpPr>
        <p:cNvPr id="1" name=""/>
        <p:cNvGrpSpPr/>
        <p:nvPr/>
      </p:nvGrpSpPr>
      <p:grpSpPr>
        <a:xfrm>
          <a:off x="0" y="0"/>
          <a:ext cx="0" cy="0"/>
          <a:chOff x="0" y="0"/>
          <a:chExt cx="0" cy="0"/>
        </a:xfrm>
      </p:grpSpPr>
      <p:sp>
        <p:nvSpPr>
          <p:cNvPr id="8" name="Rectangle 7"/>
          <p:cNvSpPr/>
          <p:nvPr userDrawn="1"/>
        </p:nvSpPr>
        <p:spPr>
          <a:xfrm>
            <a:off x="0" y="6356350"/>
            <a:ext cx="9144000" cy="50165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9050"/>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sl-SI"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sl-SI"/>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2"/>
          </p:nvPr>
        </p:nvSpPr>
        <p:spPr>
          <a:xfrm>
            <a:off x="628651" y="6356351"/>
            <a:ext cx="631581" cy="495066"/>
          </a:xfrm>
          <a:prstGeom prst="rect">
            <a:avLst/>
          </a:prstGeom>
        </p:spPr>
        <p:txBody>
          <a:bodyPr vert="horz" lIns="91440" tIns="45720" rIns="91440" bIns="45720" rtlCol="0" anchor="ctr"/>
          <a:lstStyle>
            <a:lvl1pPr algn="l">
              <a:defRPr sz="900">
                <a:solidFill>
                  <a:schemeClr val="bg2">
                    <a:lumMod val="50000"/>
                  </a:schemeClr>
                </a:solidFill>
              </a:defRPr>
            </a:lvl1p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6" name="Slide Number Placeholder 5"/>
          <p:cNvSpPr>
            <a:spLocks noGrp="1"/>
          </p:cNvSpPr>
          <p:nvPr>
            <p:ph type="sldNum" sz="quarter" idx="4"/>
          </p:nvPr>
        </p:nvSpPr>
        <p:spPr>
          <a:xfrm>
            <a:off x="6935303" y="6356350"/>
            <a:ext cx="1580047" cy="501650"/>
          </a:xfrm>
          <a:prstGeom prst="rect">
            <a:avLst/>
          </a:prstGeom>
        </p:spPr>
        <p:txBody>
          <a:bodyPr vert="horz" lIns="91440" tIns="45720" rIns="91440" bIns="45720" rtlCol="0" anchor="ctr"/>
          <a:lstStyle>
            <a:lvl1pPr algn="r">
              <a:defRPr sz="900">
                <a:solidFill>
                  <a:schemeClr val="bg2">
                    <a:lumMod val="50000"/>
                  </a:schemeClr>
                </a:solidFill>
              </a:defRPr>
            </a:lvl1pPr>
          </a:lstStyle>
          <a:p>
            <a:pPr defTabSz="685800" eaLnBrk="1" fontAlgn="auto" hangingPunct="1">
              <a:spcBef>
                <a:spcPts val="0"/>
              </a:spcBef>
              <a:spcAft>
                <a:spcPts val="0"/>
              </a:spcAft>
            </a:pPr>
            <a:fld id="{C3455AF2-948D-4911-91BB-2140B0D6B5A8}"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dirty="0">
              <a:solidFill>
                <a:srgbClr val="E7E6E6">
                  <a:lumMod val="50000"/>
                </a:srgbClr>
              </a:solidFill>
              <a:latin typeface="Calibri" panose="020F0502020204030204"/>
            </a:endParaRPr>
          </a:p>
        </p:txBody>
      </p:sp>
      <p:sp>
        <p:nvSpPr>
          <p:cNvPr id="9" name="TextBox 8"/>
          <p:cNvSpPr txBox="1"/>
          <p:nvPr userDrawn="1"/>
        </p:nvSpPr>
        <p:spPr>
          <a:xfrm>
            <a:off x="6935303" y="6434608"/>
            <a:ext cx="1682015"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dirty="0" smtClean="0">
                <a:ln>
                  <a:noFill/>
                </a:ln>
                <a:solidFill>
                  <a:srgbClr val="E7E6E6">
                    <a:lumMod val="50000"/>
                  </a:srgbClr>
                </a:solidFill>
                <a:effectLst/>
                <a:uLnTx/>
                <a:uFillTx/>
                <a:latin typeface="Calibri" panose="020F0502020204030204"/>
                <a:ea typeface="+mn-ea"/>
                <a:cs typeface="+mn-cs"/>
              </a:rPr>
              <a:t>Jani.Bizjak@ijs.si</a:t>
            </a:r>
            <a:endParaRPr kumimoji="0" lang="sl-SI" sz="12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grpSp>
        <p:nvGrpSpPr>
          <p:cNvPr id="17" name="Group 16"/>
          <p:cNvGrpSpPr/>
          <p:nvPr userDrawn="1"/>
        </p:nvGrpSpPr>
        <p:grpSpPr>
          <a:xfrm>
            <a:off x="1360320" y="6237232"/>
            <a:ext cx="5637796" cy="733305"/>
            <a:chOff x="1813759" y="6237231"/>
            <a:chExt cx="7517061" cy="733305"/>
          </a:xfrm>
        </p:grpSpPr>
        <p:pic>
          <p:nvPicPr>
            <p:cNvPr id="7" name="Slika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04664" y="6437081"/>
              <a:ext cx="1799721" cy="414336"/>
            </a:xfrm>
            <a:prstGeom prst="rect">
              <a:avLst/>
            </a:prstGeom>
          </p:spPr>
        </p:pic>
        <p:pic>
          <p:nvPicPr>
            <p:cNvPr id="10" name="Picture 12" descr="Zaščitni+znak.png (149×86)"/>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060326" y="6237231"/>
              <a:ext cx="1270494" cy="73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104385" y="6487025"/>
              <a:ext cx="1150420" cy="314448"/>
            </a:xfrm>
            <a:prstGeom prst="rect">
              <a:avLst/>
            </a:prstGeom>
          </p:spPr>
        </p:pic>
        <p:pic>
          <p:nvPicPr>
            <p:cNvPr id="14" name="Picture 1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048132" y="6410484"/>
              <a:ext cx="1256532" cy="477481"/>
            </a:xfrm>
            <a:prstGeom prst="rect">
              <a:avLst/>
            </a:prstGeom>
          </p:spPr>
        </p:pic>
        <p:pic>
          <p:nvPicPr>
            <p:cNvPr id="15" name="Picture 1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13759" y="6419432"/>
              <a:ext cx="2265778" cy="353729"/>
            </a:xfrm>
            <a:prstGeom prst="rect">
              <a:avLst/>
            </a:prstGeom>
          </p:spPr>
        </p:pic>
      </p:grpSp>
    </p:spTree>
    <p:extLst>
      <p:ext uri="{BB962C8B-B14F-4D97-AF65-F5344CB8AC3E}">
        <p14:creationId xmlns:p14="http://schemas.microsoft.com/office/powerpoint/2010/main" val="3972100268"/>
      </p:ext>
    </p:extLst>
  </p:cSld>
  <p:clrMap bg1="lt1" tx1="dk1" bg2="lt2" tx2="dk2" accent1="accent1" accent2="accent2" accent3="accent3" accent4="accent4" accent5="accent5" accent6="accent6" hlink="hlink" folHlink="folHlink"/>
  <p:sldLayoutIdLst>
    <p:sldLayoutId id="2147487348" r:id="rId1"/>
    <p:sldLayoutId id="2147487349" r:id="rId2"/>
    <p:sldLayoutId id="2147487350" r:id="rId3"/>
    <p:sldLayoutId id="2147487351" r:id="rId4"/>
    <p:sldLayoutId id="2147487352" r:id="rId5"/>
    <p:sldLayoutId id="2147487353" r:id="rId6"/>
    <p:sldLayoutId id="2147487354" r:id="rId7"/>
    <p:sldLayoutId id="2147487355" r:id="rId8"/>
    <p:sldLayoutId id="2147487356" r:id="rId9"/>
    <p:sldLayoutId id="2147487357" r:id="rId10"/>
    <p:sldLayoutId id="2147487358" r:id="rId11"/>
  </p:sldLayoutIdLst>
  <p:timing>
    <p:tnLst>
      <p:par>
        <p:cTn id="1" dur="indefinite" restart="never" nodeType="tmRoot"/>
      </p:par>
    </p:tnLst>
  </p:timing>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l-S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E3EEF8"/>
            </a:gs>
          </a:gsLst>
          <a:lin ang="16200000" scaled="1"/>
          <a:tileRect/>
        </a:gradFill>
        <a:effectLst/>
      </p:bgPr>
    </p:bg>
    <p:spTree>
      <p:nvGrpSpPr>
        <p:cNvPr id="1" name=""/>
        <p:cNvGrpSpPr/>
        <p:nvPr/>
      </p:nvGrpSpPr>
      <p:grpSpPr>
        <a:xfrm>
          <a:off x="0" y="0"/>
          <a:ext cx="0" cy="0"/>
          <a:chOff x="0" y="0"/>
          <a:chExt cx="0" cy="0"/>
        </a:xfrm>
      </p:grpSpPr>
      <p:sp>
        <p:nvSpPr>
          <p:cNvPr id="8" name="Rectangle 7"/>
          <p:cNvSpPr/>
          <p:nvPr userDrawn="1"/>
        </p:nvSpPr>
        <p:spPr>
          <a:xfrm>
            <a:off x="0" y="6356350"/>
            <a:ext cx="9144000" cy="50165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9050"/>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sl-SI"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sl-SI"/>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2"/>
          </p:nvPr>
        </p:nvSpPr>
        <p:spPr>
          <a:xfrm>
            <a:off x="628651" y="6356351"/>
            <a:ext cx="631581" cy="495066"/>
          </a:xfrm>
          <a:prstGeom prst="rect">
            <a:avLst/>
          </a:prstGeom>
        </p:spPr>
        <p:txBody>
          <a:bodyPr vert="horz" lIns="91440" tIns="45720" rIns="91440" bIns="45720" rtlCol="0" anchor="ctr"/>
          <a:lstStyle>
            <a:lvl1pPr algn="l">
              <a:defRPr sz="900">
                <a:solidFill>
                  <a:schemeClr val="bg2">
                    <a:lumMod val="50000"/>
                  </a:schemeClr>
                </a:solidFill>
              </a:defRPr>
            </a:lvl1p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6" name="Slide Number Placeholder 5"/>
          <p:cNvSpPr>
            <a:spLocks noGrp="1"/>
          </p:cNvSpPr>
          <p:nvPr>
            <p:ph type="sldNum" sz="quarter" idx="4"/>
          </p:nvPr>
        </p:nvSpPr>
        <p:spPr>
          <a:xfrm>
            <a:off x="6935303" y="6356350"/>
            <a:ext cx="1580047" cy="501650"/>
          </a:xfrm>
          <a:prstGeom prst="rect">
            <a:avLst/>
          </a:prstGeom>
        </p:spPr>
        <p:txBody>
          <a:bodyPr vert="horz" lIns="91440" tIns="45720" rIns="91440" bIns="45720" rtlCol="0" anchor="ctr"/>
          <a:lstStyle>
            <a:lvl1pPr algn="r">
              <a:defRPr sz="900">
                <a:solidFill>
                  <a:schemeClr val="bg2">
                    <a:lumMod val="50000"/>
                  </a:schemeClr>
                </a:solidFill>
              </a:defRPr>
            </a:lvl1pPr>
          </a:lstStyle>
          <a:p>
            <a:pPr defTabSz="685800" eaLnBrk="1" fontAlgn="auto" hangingPunct="1">
              <a:spcBef>
                <a:spcPts val="0"/>
              </a:spcBef>
              <a:spcAft>
                <a:spcPts val="0"/>
              </a:spcAft>
            </a:pPr>
            <a:fld id="{C3455AF2-948D-4911-91BB-2140B0D6B5A8}"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dirty="0">
              <a:solidFill>
                <a:srgbClr val="E7E6E6">
                  <a:lumMod val="50000"/>
                </a:srgbClr>
              </a:solidFill>
              <a:latin typeface="Calibri" panose="020F0502020204030204"/>
            </a:endParaRPr>
          </a:p>
        </p:txBody>
      </p:sp>
      <p:sp>
        <p:nvSpPr>
          <p:cNvPr id="9" name="TextBox 8"/>
          <p:cNvSpPr txBox="1"/>
          <p:nvPr userDrawn="1"/>
        </p:nvSpPr>
        <p:spPr>
          <a:xfrm>
            <a:off x="6935303" y="6434608"/>
            <a:ext cx="1682015"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dirty="0" smtClean="0">
                <a:ln>
                  <a:noFill/>
                </a:ln>
                <a:solidFill>
                  <a:srgbClr val="E7E6E6">
                    <a:lumMod val="50000"/>
                  </a:srgbClr>
                </a:solidFill>
                <a:effectLst/>
                <a:uLnTx/>
                <a:uFillTx/>
                <a:latin typeface="Calibri" panose="020F0502020204030204"/>
                <a:ea typeface="+mn-ea"/>
                <a:cs typeface="+mn-cs"/>
              </a:rPr>
              <a:t>Jani.Bizjak@ijs.si</a:t>
            </a:r>
            <a:endParaRPr kumimoji="0" lang="sl-SI" sz="12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grpSp>
        <p:nvGrpSpPr>
          <p:cNvPr id="17" name="Group 16"/>
          <p:cNvGrpSpPr/>
          <p:nvPr userDrawn="1"/>
        </p:nvGrpSpPr>
        <p:grpSpPr>
          <a:xfrm>
            <a:off x="1360320" y="6237232"/>
            <a:ext cx="5637796" cy="733305"/>
            <a:chOff x="1813759" y="6237231"/>
            <a:chExt cx="7517061" cy="733305"/>
          </a:xfrm>
        </p:grpSpPr>
        <p:pic>
          <p:nvPicPr>
            <p:cNvPr id="7" name="Slika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04664" y="6437081"/>
              <a:ext cx="1799721" cy="414336"/>
            </a:xfrm>
            <a:prstGeom prst="rect">
              <a:avLst/>
            </a:prstGeom>
          </p:spPr>
        </p:pic>
        <p:pic>
          <p:nvPicPr>
            <p:cNvPr id="10" name="Picture 12" descr="Zaščitni+znak.png (149×86)"/>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060326" y="6237231"/>
              <a:ext cx="1270494" cy="73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104385" y="6487025"/>
              <a:ext cx="1150420" cy="314448"/>
            </a:xfrm>
            <a:prstGeom prst="rect">
              <a:avLst/>
            </a:prstGeom>
          </p:spPr>
        </p:pic>
        <p:pic>
          <p:nvPicPr>
            <p:cNvPr id="14" name="Picture 1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048132" y="6410484"/>
              <a:ext cx="1256532" cy="477481"/>
            </a:xfrm>
            <a:prstGeom prst="rect">
              <a:avLst/>
            </a:prstGeom>
          </p:spPr>
        </p:pic>
        <p:pic>
          <p:nvPicPr>
            <p:cNvPr id="15" name="Picture 1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13759" y="6419432"/>
              <a:ext cx="2265778" cy="353729"/>
            </a:xfrm>
            <a:prstGeom prst="rect">
              <a:avLst/>
            </a:prstGeom>
          </p:spPr>
        </p:pic>
      </p:grpSp>
    </p:spTree>
    <p:extLst>
      <p:ext uri="{BB962C8B-B14F-4D97-AF65-F5344CB8AC3E}">
        <p14:creationId xmlns:p14="http://schemas.microsoft.com/office/powerpoint/2010/main" val="2612330766"/>
      </p:ext>
    </p:extLst>
  </p:cSld>
  <p:clrMap bg1="lt1" tx1="dk1" bg2="lt2" tx2="dk2" accent1="accent1" accent2="accent2" accent3="accent3" accent4="accent4" accent5="accent5" accent6="accent6" hlink="hlink" folHlink="folHlink"/>
  <p:sldLayoutIdLst>
    <p:sldLayoutId id="2147487360" r:id="rId1"/>
    <p:sldLayoutId id="2147487361" r:id="rId2"/>
    <p:sldLayoutId id="2147487362" r:id="rId3"/>
    <p:sldLayoutId id="2147487363" r:id="rId4"/>
    <p:sldLayoutId id="2147487364" r:id="rId5"/>
    <p:sldLayoutId id="2147487365" r:id="rId6"/>
    <p:sldLayoutId id="2147487366" r:id="rId7"/>
    <p:sldLayoutId id="2147487367" r:id="rId8"/>
    <p:sldLayoutId id="2147487368" r:id="rId9"/>
    <p:sldLayoutId id="2147487369" r:id="rId10"/>
    <p:sldLayoutId id="2147487370" r:id="rId11"/>
  </p:sldLayoutIdLst>
  <p:timing>
    <p:tnLst>
      <p:par>
        <p:cTn id="1" dur="indefinite" restart="never" nodeType="tmRoot"/>
      </p:par>
    </p:tnLst>
  </p:timing>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l-S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E3EEF8"/>
            </a:gs>
          </a:gsLst>
          <a:lin ang="16200000" scaled="1"/>
          <a:tileRect/>
        </a:gradFill>
        <a:effectLst/>
      </p:bgPr>
    </p:bg>
    <p:spTree>
      <p:nvGrpSpPr>
        <p:cNvPr id="1" name=""/>
        <p:cNvGrpSpPr/>
        <p:nvPr/>
      </p:nvGrpSpPr>
      <p:grpSpPr>
        <a:xfrm>
          <a:off x="0" y="0"/>
          <a:ext cx="0" cy="0"/>
          <a:chOff x="0" y="0"/>
          <a:chExt cx="0" cy="0"/>
        </a:xfrm>
      </p:grpSpPr>
      <p:sp>
        <p:nvSpPr>
          <p:cNvPr id="8" name="Rectangle 7"/>
          <p:cNvSpPr/>
          <p:nvPr userDrawn="1"/>
        </p:nvSpPr>
        <p:spPr>
          <a:xfrm>
            <a:off x="0" y="6356350"/>
            <a:ext cx="9144000" cy="50165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9050"/>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sl-SI"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sl-SI"/>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2"/>
          </p:nvPr>
        </p:nvSpPr>
        <p:spPr>
          <a:xfrm>
            <a:off x="628651" y="6356351"/>
            <a:ext cx="631581" cy="495066"/>
          </a:xfrm>
          <a:prstGeom prst="rect">
            <a:avLst/>
          </a:prstGeom>
        </p:spPr>
        <p:txBody>
          <a:bodyPr vert="horz" lIns="91440" tIns="45720" rIns="91440" bIns="45720" rtlCol="0" anchor="ctr"/>
          <a:lstStyle>
            <a:lvl1pPr algn="l">
              <a:defRPr sz="900">
                <a:solidFill>
                  <a:schemeClr val="bg2">
                    <a:lumMod val="50000"/>
                  </a:schemeClr>
                </a:solidFill>
              </a:defRPr>
            </a:lvl1pPr>
          </a:lstStyle>
          <a:p>
            <a:pPr defTabSz="685800" eaLnBrk="1" fontAlgn="auto" hangingPunct="1">
              <a:spcBef>
                <a:spcPts val="0"/>
              </a:spcBef>
              <a:spcAft>
                <a:spcPts val="0"/>
              </a:spcAft>
            </a:pPr>
            <a:endParaRPr lang="sl-SI" dirty="0">
              <a:solidFill>
                <a:srgbClr val="E7E6E6">
                  <a:lumMod val="50000"/>
                </a:srgbClr>
              </a:solidFill>
              <a:latin typeface="Calibri" panose="020F0502020204030204"/>
            </a:endParaRPr>
          </a:p>
        </p:txBody>
      </p:sp>
      <p:sp>
        <p:nvSpPr>
          <p:cNvPr id="6" name="Slide Number Placeholder 5"/>
          <p:cNvSpPr>
            <a:spLocks noGrp="1"/>
          </p:cNvSpPr>
          <p:nvPr>
            <p:ph type="sldNum" sz="quarter" idx="4"/>
          </p:nvPr>
        </p:nvSpPr>
        <p:spPr>
          <a:xfrm>
            <a:off x="6935303" y="6356350"/>
            <a:ext cx="1580047" cy="501650"/>
          </a:xfrm>
          <a:prstGeom prst="rect">
            <a:avLst/>
          </a:prstGeom>
        </p:spPr>
        <p:txBody>
          <a:bodyPr vert="horz" lIns="91440" tIns="45720" rIns="91440" bIns="45720" rtlCol="0" anchor="ctr"/>
          <a:lstStyle>
            <a:lvl1pPr algn="r">
              <a:defRPr sz="900">
                <a:solidFill>
                  <a:schemeClr val="bg2">
                    <a:lumMod val="50000"/>
                  </a:schemeClr>
                </a:solidFill>
              </a:defRPr>
            </a:lvl1pPr>
          </a:lstStyle>
          <a:p>
            <a:pPr defTabSz="685800" eaLnBrk="1" fontAlgn="auto" hangingPunct="1">
              <a:spcBef>
                <a:spcPts val="0"/>
              </a:spcBef>
              <a:spcAft>
                <a:spcPts val="0"/>
              </a:spcAft>
            </a:pPr>
            <a:fld id="{C3455AF2-948D-4911-91BB-2140B0D6B5A8}" type="slidenum">
              <a:rPr lang="sl-SI" smtClean="0">
                <a:solidFill>
                  <a:srgbClr val="E7E6E6">
                    <a:lumMod val="50000"/>
                  </a:srgbClr>
                </a:solidFill>
                <a:latin typeface="Calibri" panose="020F0502020204030204"/>
              </a:rPr>
              <a:pPr defTabSz="685800" eaLnBrk="1" fontAlgn="auto" hangingPunct="1">
                <a:spcBef>
                  <a:spcPts val="0"/>
                </a:spcBef>
                <a:spcAft>
                  <a:spcPts val="0"/>
                </a:spcAft>
              </a:pPr>
              <a:t>‹#›</a:t>
            </a:fld>
            <a:endParaRPr lang="sl-SI" dirty="0">
              <a:solidFill>
                <a:srgbClr val="E7E6E6">
                  <a:lumMod val="50000"/>
                </a:srgbClr>
              </a:solidFill>
              <a:latin typeface="Calibri" panose="020F0502020204030204"/>
            </a:endParaRPr>
          </a:p>
        </p:txBody>
      </p:sp>
      <p:sp>
        <p:nvSpPr>
          <p:cNvPr id="9" name="TextBox 8"/>
          <p:cNvSpPr txBox="1"/>
          <p:nvPr userDrawn="1"/>
        </p:nvSpPr>
        <p:spPr>
          <a:xfrm>
            <a:off x="6935303" y="6434608"/>
            <a:ext cx="1682015"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dirty="0" smtClean="0">
                <a:ln>
                  <a:noFill/>
                </a:ln>
                <a:solidFill>
                  <a:srgbClr val="E7E6E6">
                    <a:lumMod val="50000"/>
                  </a:srgbClr>
                </a:solidFill>
                <a:effectLst/>
                <a:uLnTx/>
                <a:uFillTx/>
                <a:latin typeface="Calibri" panose="020F0502020204030204"/>
                <a:ea typeface="+mn-ea"/>
                <a:cs typeface="+mn-cs"/>
              </a:rPr>
              <a:t>Jani.Bizjak@ijs.si</a:t>
            </a:r>
            <a:endParaRPr kumimoji="0" lang="sl-SI" sz="12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grpSp>
        <p:nvGrpSpPr>
          <p:cNvPr id="17" name="Group 16"/>
          <p:cNvGrpSpPr/>
          <p:nvPr userDrawn="1"/>
        </p:nvGrpSpPr>
        <p:grpSpPr>
          <a:xfrm>
            <a:off x="1360320" y="6237232"/>
            <a:ext cx="5637796" cy="733305"/>
            <a:chOff x="1813759" y="6237231"/>
            <a:chExt cx="7517061" cy="733305"/>
          </a:xfrm>
        </p:grpSpPr>
        <p:pic>
          <p:nvPicPr>
            <p:cNvPr id="7" name="Slika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04664" y="6437081"/>
              <a:ext cx="1799721" cy="414336"/>
            </a:xfrm>
            <a:prstGeom prst="rect">
              <a:avLst/>
            </a:prstGeom>
          </p:spPr>
        </p:pic>
        <p:pic>
          <p:nvPicPr>
            <p:cNvPr id="10" name="Picture 12" descr="Zaščitni+znak.png (149×86)"/>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060326" y="6237231"/>
              <a:ext cx="1270494" cy="73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104385" y="6487025"/>
              <a:ext cx="1150420" cy="314448"/>
            </a:xfrm>
            <a:prstGeom prst="rect">
              <a:avLst/>
            </a:prstGeom>
          </p:spPr>
        </p:pic>
        <p:pic>
          <p:nvPicPr>
            <p:cNvPr id="14" name="Picture 1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048132" y="6410484"/>
              <a:ext cx="1256532" cy="477481"/>
            </a:xfrm>
            <a:prstGeom prst="rect">
              <a:avLst/>
            </a:prstGeom>
          </p:spPr>
        </p:pic>
        <p:pic>
          <p:nvPicPr>
            <p:cNvPr id="15" name="Picture 1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13759" y="6419432"/>
              <a:ext cx="2265778" cy="353729"/>
            </a:xfrm>
            <a:prstGeom prst="rect">
              <a:avLst/>
            </a:prstGeom>
          </p:spPr>
        </p:pic>
      </p:grpSp>
    </p:spTree>
    <p:extLst>
      <p:ext uri="{BB962C8B-B14F-4D97-AF65-F5344CB8AC3E}">
        <p14:creationId xmlns:p14="http://schemas.microsoft.com/office/powerpoint/2010/main" val="3704827901"/>
      </p:ext>
    </p:extLst>
  </p:cSld>
  <p:clrMap bg1="lt1" tx1="dk1" bg2="lt2" tx2="dk2" accent1="accent1" accent2="accent2" accent3="accent3" accent4="accent4" accent5="accent5" accent6="accent6" hlink="hlink" folHlink="folHlink"/>
  <p:sldLayoutIdLst>
    <p:sldLayoutId id="2147487372" r:id="rId1"/>
    <p:sldLayoutId id="2147487373" r:id="rId2"/>
    <p:sldLayoutId id="2147487374" r:id="rId3"/>
    <p:sldLayoutId id="2147487375" r:id="rId4"/>
    <p:sldLayoutId id="2147487376" r:id="rId5"/>
    <p:sldLayoutId id="2147487377" r:id="rId6"/>
    <p:sldLayoutId id="2147487378" r:id="rId7"/>
    <p:sldLayoutId id="2147487379" r:id="rId8"/>
    <p:sldLayoutId id="2147487380" r:id="rId9"/>
    <p:sldLayoutId id="2147487381" r:id="rId10"/>
    <p:sldLayoutId id="2147487382" r:id="rId11"/>
  </p:sldLayoutIdLst>
  <p:timing>
    <p:tnLst>
      <p:par>
        <p:cTn id="1" dur="indefinite" restart="never" nodeType="tmRoot"/>
      </p:par>
    </p:tnLst>
  </p:timing>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l-S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0.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3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cnet.com/news/new-results-show-ai-is-as-good-as-reading-comprehension-as-we-are/" TargetMode="External"/><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6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63.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5.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6.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hyperlink" Target="http://dis-slovarcek.ijs.si/" TargetMode="External"/><Relationship Id="rId1" Type="http://schemas.openxmlformats.org/officeDocument/2006/relationships/slideLayout" Target="../slideLayouts/slideLayout13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03.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10.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26.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8.png"/><Relationship Id="rId1" Type="http://schemas.openxmlformats.org/officeDocument/2006/relationships/slideLayout" Target="../slideLayouts/slideLayout228.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chart" Target="../charts/chart1.xml"/><Relationship Id="rId1" Type="http://schemas.openxmlformats.org/officeDocument/2006/relationships/slideLayout" Target="../slideLayouts/slideLayout134.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51.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79.xml"/></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6.png"/><Relationship Id="rId9"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7.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30.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7.xml"/><Relationship Id="rId6" Type="http://schemas.openxmlformats.org/officeDocument/2006/relationships/image" Target="../media/image25.png"/><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87.xml"/><Relationship Id="rId5" Type="http://schemas.openxmlformats.org/officeDocument/2006/relationships/image" Target="../media/image68.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75.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4.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2.jpe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3.pn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87.xml"/><Relationship Id="rId6" Type="http://schemas.openxmlformats.org/officeDocument/2006/relationships/image" Target="../media/image25.png"/><Relationship Id="rId5" Type="http://schemas.openxmlformats.org/officeDocument/2006/relationships/image" Target="../media/image77.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87.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87.xml"/><Relationship Id="rId1" Type="http://schemas.openxmlformats.org/officeDocument/2006/relationships/vmlDrawing" Target="../drawings/vmlDrawing1.vml"/><Relationship Id="rId5" Type="http://schemas.openxmlformats.org/officeDocument/2006/relationships/image" Target="../media/image68.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hyperlink" Target="https://en.wikipedia.org/wiki/Sociologist" TargetMode="External"/><Relationship Id="rId2" Type="http://schemas.openxmlformats.org/officeDocument/2006/relationships/hyperlink" Target="https://en.wikipedia.org/wiki/Positive_feedback" TargetMode="External"/><Relationship Id="rId1" Type="http://schemas.openxmlformats.org/officeDocument/2006/relationships/slideLayout" Target="../slideLayouts/slideLayout287.xml"/><Relationship Id="rId5" Type="http://schemas.openxmlformats.org/officeDocument/2006/relationships/image" Target="../media/image68.png"/><Relationship Id="rId4" Type="http://schemas.openxmlformats.org/officeDocument/2006/relationships/hyperlink" Target="https://en.wikipedia.org/wiki/Robert_K._Merton"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87.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9.png"/><Relationship Id="rId1" Type="http://schemas.openxmlformats.org/officeDocument/2006/relationships/slideLayout" Target="../slideLayouts/slideLayout155.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2.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1.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91.xml"/><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91.xml"/><Relationship Id="rId5" Type="http://schemas.openxmlformats.org/officeDocument/2006/relationships/image" Target="../media/image81.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91.xml"/><Relationship Id="rId5" Type="http://schemas.openxmlformats.org/officeDocument/2006/relationships/image" Target="../media/image81.png"/><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0420" name="Title 5"/>
          <p:cNvSpPr>
            <a:spLocks noGrp="1"/>
          </p:cNvSpPr>
          <p:nvPr>
            <p:ph type="ctrTitle" sz="quarter"/>
          </p:nvPr>
        </p:nvSpPr>
        <p:spPr>
          <a:xfrm>
            <a:off x="213137" y="3995331"/>
            <a:ext cx="8486487" cy="1561577"/>
          </a:xfrm>
        </p:spPr>
        <p:txBody>
          <a:bodyPr/>
          <a:lstStyle/>
          <a:p>
            <a:r>
              <a:rPr lang="sl-SI" dirty="0" smtClean="0">
                <a:effectLst>
                  <a:outerShdw blurRad="38100" dist="38100" dir="2700000" algn="tl">
                    <a:srgbClr val="000000"/>
                  </a:outerShdw>
                  <a:reflection blurRad="6350" stA="50000" endA="300" endPos="50000" dist="60007" dir="5400000" sy="-100000" algn="bl" rotWithShape="0"/>
                </a:effectLst>
              </a:rPr>
              <a:t> </a:t>
            </a:r>
            <a:br>
              <a:rPr lang="sl-SI" dirty="0" smtClean="0">
                <a:effectLst>
                  <a:outerShdw blurRad="38100" dist="38100" dir="2700000" algn="tl">
                    <a:srgbClr val="000000"/>
                  </a:outerShdw>
                  <a:reflection blurRad="6350" stA="50000" endA="300" endPos="50000" dist="60007" dir="5400000" sy="-100000" algn="bl" rotWithShape="0"/>
                </a:effectLst>
              </a:rPr>
            </a:br>
            <a:r>
              <a:rPr lang="sl-SI" dirty="0" smtClean="0">
                <a:effectLst>
                  <a:outerShdw blurRad="38100" dist="38100" dir="2700000" algn="tl">
                    <a:srgbClr val="000000"/>
                  </a:outerShdw>
                  <a:reflection blurRad="6350" stA="50000" endA="300" endPos="50000" dist="60007" dir="5400000" sy="-100000" algn="bl" rotWithShape="0"/>
                </a:effectLst>
              </a:rPr>
              <a:t/>
            </a:r>
            <a:br>
              <a:rPr lang="sl-SI" dirty="0" smtClean="0">
                <a:effectLst>
                  <a:outerShdw blurRad="38100" dist="38100" dir="2700000" algn="tl">
                    <a:srgbClr val="000000"/>
                  </a:outerShdw>
                  <a:reflection blurRad="6350" stA="50000" endA="300" endPos="50000" dist="60007" dir="5400000" sy="-100000" algn="bl" rotWithShape="0"/>
                </a:effectLst>
              </a:rPr>
            </a:br>
            <a:r>
              <a:rPr lang="sl-SI" dirty="0" smtClean="0">
                <a:effectLst>
                  <a:outerShdw blurRad="38100" dist="38100" dir="2700000" algn="tl">
                    <a:srgbClr val="000000"/>
                  </a:outerShdw>
                  <a:reflection blurRad="6350" stA="50000" endA="300" endPos="50000" dist="60007" dir="5400000" sy="-100000" algn="bl" rotWithShape="0"/>
                </a:effectLst>
              </a:rPr>
              <a:t/>
            </a:r>
            <a:br>
              <a:rPr lang="sl-SI" dirty="0" smtClean="0">
                <a:effectLst>
                  <a:outerShdw blurRad="38100" dist="38100" dir="2700000" algn="tl">
                    <a:srgbClr val="000000"/>
                  </a:outerShdw>
                  <a:reflection blurRad="6350" stA="50000" endA="300" endPos="50000" dist="60007" dir="5400000" sy="-100000" algn="bl" rotWithShape="0"/>
                </a:effectLst>
              </a:rPr>
            </a:br>
            <a:r>
              <a:rPr lang="en-US" dirty="0" smtClean="0">
                <a:effectLst>
                  <a:outerShdw blurRad="38100" dist="38100" dir="2700000" algn="tl">
                    <a:srgbClr val="000000"/>
                  </a:outerShdw>
                  <a:reflection blurRad="6350" stA="50000" endA="300" endPos="50000" dist="60007" dir="5400000" sy="-100000" algn="bl" rotWithShape="0"/>
                </a:effectLst>
              </a:rPr>
              <a:t> </a:t>
            </a:r>
            <a:r>
              <a:rPr lang="sl-SI" altLang="sl-SI" dirty="0" err="1" smtClean="0">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Superinteligenc</a:t>
            </a:r>
            <a:r>
              <a:rPr lang="en-US" altLang="sl-SI" dirty="0" smtClean="0">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a</a:t>
            </a:r>
            <a:r>
              <a:rPr lang="sl-SI" altLang="sl-SI" dirty="0" smtClean="0">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bodočnost človeštva, AI, poslovna UI, kognitivna znanost </a:t>
            </a:r>
            <a:endParaRPr lang="en-US" dirty="0" smtClean="0">
              <a:effectLst>
                <a:reflection blurRad="6350" stA="50000" endA="300" endPos="50000" dist="60007" dir="5400000" sy="-100000" algn="bl" rotWithShape="0"/>
              </a:effectLst>
            </a:endParaRPr>
          </a:p>
        </p:txBody>
      </p:sp>
      <p:sp>
        <p:nvSpPr>
          <p:cNvPr id="11267" name="Rectangle 3"/>
          <p:cNvSpPr>
            <a:spLocks noGrp="1" noChangeArrowheads="1"/>
          </p:cNvSpPr>
          <p:nvPr>
            <p:ph type="subTitle" idx="1"/>
          </p:nvPr>
        </p:nvSpPr>
        <p:spPr>
          <a:xfrm>
            <a:off x="3851920" y="5661248"/>
            <a:ext cx="6832848" cy="1852016"/>
          </a:xfrm>
        </p:spPr>
        <p:txBody>
          <a:bodyPr/>
          <a:lstStyle/>
          <a:p>
            <a:r>
              <a:rPr lang="sl-SI" sz="1800" dirty="0" smtClean="0"/>
              <a:t>Matjaž Gams</a:t>
            </a:r>
            <a:endParaRPr lang="en-US" sz="1800" dirty="0" smtClean="0"/>
          </a:p>
          <a:p>
            <a:r>
              <a:rPr lang="sl-SI" sz="1800" dirty="0" smtClean="0"/>
              <a:t>Institut „Jožef Stefan“</a:t>
            </a:r>
            <a:endParaRPr lang="en-US" sz="1800" dirty="0" smtClean="0"/>
          </a:p>
        </p:txBody>
      </p:sp>
      <p:pic>
        <p:nvPicPr>
          <p:cNvPr id="1229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8930" y="4641601"/>
            <a:ext cx="3563938"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72679" y="498118"/>
            <a:ext cx="5571321" cy="292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a:xfrm>
            <a:off x="3124200" y="6164138"/>
            <a:ext cx="4256112"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0B75C0-F3DF-434F-8ADF-D9D174FE31C9}"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Rectangle 3"/>
          <p:cNvSpPr/>
          <p:nvPr/>
        </p:nvSpPr>
        <p:spPr>
          <a:xfrm rot="17883347">
            <a:off x="736139" y="1217030"/>
            <a:ext cx="2376264" cy="1795849"/>
          </a:xfrm>
          <a:prstGeom prst="rect">
            <a:avLst/>
          </a:prstGeom>
          <a:noFill/>
        </p:spPr>
        <p:txBody>
          <a:bodyPr wrap="none" lIns="91440" tIns="45720" rIns="91440" bIns="45720">
            <a:prstTxWarp prst="textCircl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l-SI" sz="5400" b="1" i="0" u="none" strike="noStrike" kern="1200" cap="none" spc="0" normalizeH="0" baseline="0" noProof="0" dirty="0" smtClean="0">
                <a:ln/>
                <a:pattFill prst="dkUpDiag">
                  <a:fgClr>
                    <a:srgbClr val="000099">
                      <a:lumMod val="50000"/>
                    </a:srgbClr>
                  </a:fgClr>
                  <a:bgClr>
                    <a:srgbClr val="FFFFFF">
                      <a:lumMod val="75000"/>
                      <a:lumOff val="25000"/>
                    </a:srgbClr>
                  </a:bgClr>
                </a:pattFill>
                <a:effectLst>
                  <a:outerShdw blurRad="38100" dist="19050" dir="2700000" algn="tl" rotWithShape="0">
                    <a:srgbClr val="010199">
                      <a:lumMod val="50000"/>
                      <a:alpha val="40000"/>
                    </a:srgbClr>
                  </a:outerShdw>
                </a:effectLst>
                <a:uLnTx/>
                <a:uFillTx/>
                <a:latin typeface="Tahoma" panose="020B0604030504040204" pitchFamily="34" charset="0"/>
                <a:ea typeface="+mn-ea"/>
                <a:cs typeface="+mn-cs"/>
              </a:rPr>
              <a:t>D o b r o d o š l i.    </a:t>
            </a:r>
            <a:endParaRPr kumimoji="0" lang="en-US" sz="5400" b="1" i="0" u="none" strike="noStrike" kern="1200" cap="none" spc="0" normalizeH="0" baseline="0" noProof="0" dirty="0">
              <a:ln/>
              <a:pattFill prst="dkUpDiag">
                <a:fgClr>
                  <a:srgbClr val="000099">
                    <a:lumMod val="50000"/>
                  </a:srgbClr>
                </a:fgClr>
                <a:bgClr>
                  <a:srgbClr val="FFFFFF">
                    <a:lumMod val="75000"/>
                    <a:lumOff val="25000"/>
                  </a:srgbClr>
                </a:bgClr>
              </a:pattFill>
              <a:effectLst>
                <a:outerShdw blurRad="38100" dist="19050" dir="2700000" algn="tl" rotWithShape="0">
                  <a:srgbClr val="010199">
                    <a:lumMod val="50000"/>
                    <a:alpha val="40000"/>
                  </a:srgbClr>
                </a:outerShdw>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7536909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endCondLst>
                                    <p:cond evt="onNext" delay="0">
                                      <p:tgtEl>
                                        <p:sldTgt/>
                                      </p:tgtEl>
                                    </p:cond>
                                  </p:endCondLst>
                                  <p:iterate type="lt">
                                    <p:tmPct val="10000"/>
                                  </p:iterate>
                                  <p:childTnLst>
                                    <p:animMotion origin="layout" path="M 0.0 0.0 L 0.0 -0.07213" pathEditMode="relative" ptsTypes="">
                                      <p:cBhvr>
                                        <p:cTn id="6" dur="10000" accel="50000" decel="50000" autoRev="1" fill="hold">
                                          <p:stCondLst>
                                            <p:cond delay="0"/>
                                          </p:stCondLst>
                                        </p:cTn>
                                        <p:tgtEl>
                                          <p:spTgt spid="4"/>
                                        </p:tgtEl>
                                        <p:attrNameLst>
                                          <p:attrName>ppt_x</p:attrName>
                                          <p:attrName>ppt_y</p:attrName>
                                        </p:attrNameLst>
                                      </p:cBhvr>
                                    </p:animMotion>
                                    <p:animRot by="1500000">
                                      <p:cBhvr>
                                        <p:cTn id="7" dur="5000" fill="hold">
                                          <p:stCondLst>
                                            <p:cond delay="0"/>
                                          </p:stCondLst>
                                        </p:cTn>
                                        <p:tgtEl>
                                          <p:spTgt spid="4"/>
                                        </p:tgtEl>
                                        <p:attrNameLst>
                                          <p:attrName>r</p:attrName>
                                        </p:attrNameLst>
                                      </p:cBhvr>
                                    </p:animRot>
                                    <p:animRot by="-1500000">
                                      <p:cBhvr>
                                        <p:cTn id="8" dur="5000" fill="hold">
                                          <p:stCondLst>
                                            <p:cond delay="5000"/>
                                          </p:stCondLst>
                                        </p:cTn>
                                        <p:tgtEl>
                                          <p:spTgt spid="4"/>
                                        </p:tgtEl>
                                        <p:attrNameLst>
                                          <p:attrName>r</p:attrName>
                                        </p:attrNameLst>
                                      </p:cBhvr>
                                    </p:animRot>
                                    <p:animRot by="-1500000">
                                      <p:cBhvr>
                                        <p:cTn id="9" dur="5000" fill="hold">
                                          <p:stCondLst>
                                            <p:cond delay="10000"/>
                                          </p:stCondLst>
                                        </p:cTn>
                                        <p:tgtEl>
                                          <p:spTgt spid="4"/>
                                        </p:tgtEl>
                                        <p:attrNameLst>
                                          <p:attrName>r</p:attrName>
                                        </p:attrNameLst>
                                      </p:cBhvr>
                                    </p:animRot>
                                    <p:animRot by="1500000">
                                      <p:cBhvr>
                                        <p:cTn id="10" dur="5000" fill="hold">
                                          <p:stCondLst>
                                            <p:cond delay="15000"/>
                                          </p:stCondLst>
                                        </p:cTn>
                                        <p:tgtEl>
                                          <p:spTgt spid="4"/>
                                        </p:tgtEl>
                                        <p:attrNameLst>
                                          <p:attrName>r</p:attrName>
                                        </p:attrNameLst>
                                      </p:cBhvr>
                                    </p:animRot>
                                  </p:childTnLst>
                                </p:cTn>
                              </p:par>
                              <p:par>
                                <p:cTn id="11" presetID="45" presetClass="exit" presetSubtype="0" repeatCount="indefinite" fill="hold" grpId="0" nodeType="withEffect">
                                  <p:stCondLst>
                                    <p:cond delay="0"/>
                                  </p:stCondLst>
                                  <p:endCondLst>
                                    <p:cond evt="onNext" delay="0">
                                      <p:tgtEl>
                                        <p:sldTgt/>
                                      </p:tgtEl>
                                    </p:cond>
                                  </p:endCondLst>
                                  <p:childTnLst>
                                    <p:animEffect transition="out" filter="fade">
                                      <p:cBhvr>
                                        <p:cTn id="12" dur="59000"/>
                                        <p:tgtEl>
                                          <p:spTgt spid="60420"/>
                                        </p:tgtEl>
                                      </p:cBhvr>
                                    </p:animEffect>
                                    <p:anim calcmode="lin" valueType="num">
                                      <p:cBhvr>
                                        <p:cTn id="13" dur="59000"/>
                                        <p:tgtEl>
                                          <p:spTgt spid="604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 dur="59000"/>
                                        <p:tgtEl>
                                          <p:spTgt spid="60420"/>
                                        </p:tgtEl>
                                        <p:attrNameLst>
                                          <p:attrName>ppt_h</p:attrName>
                                        </p:attrNameLst>
                                      </p:cBhvr>
                                      <p:tavLst>
                                        <p:tav tm="0">
                                          <p:val>
                                            <p:strVal val="ppt_h"/>
                                          </p:val>
                                        </p:tav>
                                        <p:tav tm="100000">
                                          <p:val>
                                            <p:strVal val="ppt_h"/>
                                          </p:val>
                                        </p:tav>
                                      </p:tavLst>
                                    </p:anim>
                                    <p:set>
                                      <p:cBhvr>
                                        <p:cTn id="15" dur="1" fill="hold">
                                          <p:stCondLst>
                                            <p:cond delay="58999"/>
                                          </p:stCondLst>
                                        </p:cTn>
                                        <p:tgtEl>
                                          <p:spTgt spid="604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139952" y="2873227"/>
            <a:ext cx="4015185" cy="3279846"/>
          </a:xfrm>
          <a:prstGeom prst="rect">
            <a:avLst/>
          </a:prstGeom>
        </p:spPr>
      </p:pic>
      <p:sp>
        <p:nvSpPr>
          <p:cNvPr id="75778" name="Rectangle 2"/>
          <p:cNvSpPr>
            <a:spLocks noGrp="1" noChangeArrowheads="1"/>
          </p:cNvSpPr>
          <p:nvPr>
            <p:ph type="title"/>
          </p:nvPr>
        </p:nvSpPr>
        <p:spPr>
          <a:xfrm>
            <a:off x="455613" y="292100"/>
            <a:ext cx="8229600" cy="565150"/>
          </a:xfrm>
        </p:spPr>
        <p:txBody>
          <a:bodyPr/>
          <a:lstStyle/>
          <a:p>
            <a:pPr algn="ctr">
              <a:defRPr/>
            </a:pPr>
            <a:r>
              <a:rPr lang="sl-SI" sz="3600" b="1" dirty="0" smtClean="0">
                <a:solidFill>
                  <a:schemeClr val="bg2"/>
                </a:solidFill>
                <a:effectLst>
                  <a:outerShdw blurRad="38100" dist="38100" dir="2700000" algn="tl">
                    <a:srgbClr val="C0C0C0"/>
                  </a:outerShdw>
                </a:effectLst>
              </a:rPr>
              <a:t>Trije koraki superinteligence</a:t>
            </a:r>
            <a:endParaRPr lang="en-US" sz="3600" b="1" dirty="0" smtClean="0">
              <a:solidFill>
                <a:schemeClr val="bg2"/>
              </a:solidFill>
              <a:effectLst>
                <a:outerShdw blurRad="38100" dist="38100" dir="2700000" algn="tl">
                  <a:srgbClr val="C0C0C0"/>
                </a:outerShdw>
              </a:effectLst>
            </a:endParaRPr>
          </a:p>
        </p:txBody>
      </p:sp>
      <p:sp>
        <p:nvSpPr>
          <p:cNvPr id="14340" name="Text Box 4"/>
          <p:cNvSpPr txBox="1">
            <a:spLocks noChangeArrowheads="1"/>
          </p:cNvSpPr>
          <p:nvPr/>
        </p:nvSpPr>
        <p:spPr bwMode="auto">
          <a:xfrm>
            <a:off x="539750" y="1628775"/>
            <a:ext cx="8331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32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t> </a:t>
            </a:r>
          </a:p>
        </p:txBody>
      </p:sp>
      <p:sp>
        <p:nvSpPr>
          <p:cNvPr id="14342" name="Rectangle 2"/>
          <p:cNvSpPr>
            <a:spLocks noChangeArrowheads="1"/>
          </p:cNvSpPr>
          <p:nvPr/>
        </p:nvSpPr>
        <p:spPr bwMode="auto">
          <a:xfrm>
            <a:off x="917833" y="1119262"/>
            <a:ext cx="777716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sl-SI"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Ljudje uporabljajo kot orodje, pomoč, ni primerljiv po kvaliteti z najboljšimi strokovnjaki</a:t>
            </a:r>
            <a:endParaRPr kumimoji="0" lang="sl-SI"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sl-SI"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Po sposobnostih se približuje ljudem, analiziramo skupaj</a:t>
            </a:r>
            <a:endParaRPr kumimoji="0" lang="sl-SI"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sl-SI"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Presega ljudi, tako da uporabljamo kot guruja</a:t>
            </a:r>
          </a:p>
        </p:txBody>
      </p:sp>
      <p:sp>
        <p:nvSpPr>
          <p:cNvPr id="5" name="Footer Placeholder 4"/>
          <p:cNvSpPr>
            <a:spLocks noGrp="1"/>
          </p:cNvSpPr>
          <p:nvPr>
            <p:ph type="ftr" sz="quarter" idx="11"/>
          </p:nvPr>
        </p:nvSpPr>
        <p:spPr>
          <a:xfrm>
            <a:off x="3124200" y="6245225"/>
            <a:ext cx="4112096"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sl-SI"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CA7EF2-AC21-405C-B913-D28104F840C8}"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6" name="Picture 5"/>
          <p:cNvPicPr>
            <a:picLocks noChangeAspect="1"/>
          </p:cNvPicPr>
          <p:nvPr/>
        </p:nvPicPr>
        <p:blipFill>
          <a:blip r:embed="rId3"/>
          <a:stretch>
            <a:fillRect/>
          </a:stretch>
        </p:blipFill>
        <p:spPr>
          <a:xfrm>
            <a:off x="179512" y="3717032"/>
            <a:ext cx="3016885" cy="2343888"/>
          </a:xfrm>
          <a:prstGeom prst="rect">
            <a:avLst/>
          </a:prstGeom>
        </p:spPr>
      </p:pic>
      <p:sp>
        <p:nvSpPr>
          <p:cNvPr id="4" name="TextBox 3"/>
          <p:cNvSpPr txBox="1"/>
          <p:nvPr/>
        </p:nvSpPr>
        <p:spPr>
          <a:xfrm>
            <a:off x="7020272" y="3284984"/>
            <a:ext cx="1440160" cy="523220"/>
          </a:xfrm>
          <a:prstGeom prst="rect">
            <a:avLst/>
          </a:prstGeom>
          <a:solidFill>
            <a:srgbClr val="0070C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800" b="1"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a:t>
            </a:r>
            <a:endParaRPr kumimoji="0" lang="sl-SI" sz="2800" b="1"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pic>
        <p:nvPicPr>
          <p:cNvPr id="3" name="Picture 2"/>
          <p:cNvPicPr>
            <a:picLocks noChangeAspect="1"/>
          </p:cNvPicPr>
          <p:nvPr/>
        </p:nvPicPr>
        <p:blipFill>
          <a:blip r:embed="rId4"/>
          <a:stretch>
            <a:fillRect/>
          </a:stretch>
        </p:blipFill>
        <p:spPr>
          <a:xfrm>
            <a:off x="33784" y="6123233"/>
            <a:ext cx="1231499" cy="676715"/>
          </a:xfrm>
          <a:prstGeom prst="rect">
            <a:avLst/>
          </a:prstGeom>
        </p:spPr>
      </p:pic>
    </p:spTree>
    <p:extLst>
      <p:ext uri="{BB962C8B-B14F-4D97-AF65-F5344CB8AC3E}">
        <p14:creationId xmlns:p14="http://schemas.microsoft.com/office/powerpoint/2010/main" val="581522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267744" y="6356350"/>
            <a:ext cx="447484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rPr>
              <a:t>MPS, 3.4.2018</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EF857-F480-4689-95E2-6FAFD9FA987F}"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Rectangle 2"/>
          <p:cNvSpPr txBox="1">
            <a:spLocks noChangeArrowheads="1"/>
          </p:cNvSpPr>
          <p:nvPr/>
        </p:nvSpPr>
        <p:spPr bwMode="auto">
          <a:xfrm>
            <a:off x="-454260" y="168569"/>
            <a:ext cx="8229600" cy="565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l-SI" sz="3600" b="1" i="0" u="none" strike="noStrike" kern="0" cap="none" spc="0" normalizeH="0" baseline="0" noProof="0" dirty="0" err="1" smtClean="0">
                <a:ln>
                  <a:noFill/>
                </a:ln>
                <a:solidFill>
                  <a:srgbClr val="010199"/>
                </a:solidFill>
                <a:effectLst>
                  <a:outerShdw blurRad="38100" dist="38100" dir="2700000" algn="tl">
                    <a:srgbClr val="C0C0C0"/>
                  </a:outerShdw>
                </a:effectLst>
                <a:uLnTx/>
                <a:uFillTx/>
                <a:latin typeface="Tahoma"/>
                <a:ea typeface="+mj-ea"/>
                <a:cs typeface="+mj-cs"/>
              </a:rPr>
              <a:t>Kurzweil</a:t>
            </a:r>
            <a:r>
              <a:rPr kumimoji="0" lang="sl-SI" sz="3600" b="1" i="0" u="none" strike="noStrike" kern="0" cap="none" spc="0" normalizeH="0" baseline="0" noProof="0" dirty="0" smtClean="0">
                <a:ln>
                  <a:noFill/>
                </a:ln>
                <a:solidFill>
                  <a:srgbClr val="010199"/>
                </a:solidFill>
                <a:effectLst>
                  <a:outerShdw blurRad="38100" dist="38100" dir="2700000" algn="tl">
                    <a:srgbClr val="C0C0C0"/>
                  </a:outerShdw>
                </a:effectLst>
                <a:uLnTx/>
                <a:uFillTx/>
                <a:latin typeface="Tahoma"/>
                <a:ea typeface="+mj-ea"/>
                <a:cs typeface="+mj-cs"/>
              </a:rPr>
              <a:t>: Singularnost je blizu </a:t>
            </a:r>
            <a:endParaRPr kumimoji="0" lang="en-US" sz="3600" b="1" i="0" u="none" strike="noStrike" kern="0" cap="none" spc="0" normalizeH="0" baseline="0" noProof="0" dirty="0" smtClean="0">
              <a:ln>
                <a:noFill/>
              </a:ln>
              <a:solidFill>
                <a:srgbClr val="010199"/>
              </a:solidFill>
              <a:effectLst>
                <a:outerShdw blurRad="38100" dist="38100" dir="2700000" algn="tl">
                  <a:srgbClr val="C0C0C0"/>
                </a:outerShdw>
              </a:effectLst>
              <a:uLnTx/>
              <a:uFillTx/>
              <a:latin typeface="Tahoma"/>
              <a:ea typeface="+mj-ea"/>
              <a:cs typeface="+mj-cs"/>
            </a:endParaRPr>
          </a:p>
        </p:txBody>
      </p:sp>
      <p:sp>
        <p:nvSpPr>
          <p:cNvPr id="8" name="Text Box 4"/>
          <p:cNvSpPr txBox="1">
            <a:spLocks noChangeArrowheads="1"/>
          </p:cNvSpPr>
          <p:nvPr/>
        </p:nvSpPr>
        <p:spPr bwMode="auto">
          <a:xfrm>
            <a:off x="755576" y="980728"/>
            <a:ext cx="8515350" cy="606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t>Bomo pametnejši, lepši, bolj zdravi, </a:t>
            </a:r>
            <a:b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br>
            <a: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t>živeli bomo </a:t>
            </a:r>
            <a:r>
              <a:rPr kumimoji="0" lang="sl-SI" sz="2400" b="0" i="1" u="none" strike="noStrike" kern="0" cap="none" spc="0" normalizeH="0" baseline="0" noProof="0" dirty="0" smtClean="0">
                <a:ln>
                  <a:noFill/>
                </a:ln>
                <a:solidFill>
                  <a:prstClr val="black"/>
                </a:solidFill>
                <a:effectLst/>
                <a:uLnTx/>
                <a:uFillTx/>
                <a:latin typeface="Calibri" panose="020F0502020204030204" pitchFamily="34" charset="0"/>
              </a:rPr>
              <a:t>večno</a:t>
            </a:r>
            <a:br>
              <a:rPr kumimoji="0" lang="sl-SI" sz="2400" b="0" i="1" u="none" strike="noStrike" kern="0" cap="none" spc="0" normalizeH="0" baseline="0" noProof="0" dirty="0" smtClean="0">
                <a:ln>
                  <a:noFill/>
                </a:ln>
                <a:solidFill>
                  <a:prstClr val="black"/>
                </a:solidFill>
                <a:effectLst/>
                <a:uLnTx/>
                <a:uFillTx/>
                <a:latin typeface="Calibri" panose="020F0502020204030204" pitchFamily="34" charset="0"/>
              </a:rPr>
            </a:br>
            <a:endParaRPr kumimoji="0" lang="sl-SI" sz="2400" b="0" i="1" u="none" strike="noStrike" kern="0" cap="none" spc="0" normalizeH="0" baseline="0" noProof="0" dirty="0" smtClean="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t>Ne </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moremo razumeti vseh izboljšav, ker imamo </a:t>
            </a:r>
            <a:endPar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t>trenutno </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znanje in </a:t>
            </a:r>
            <a: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t>orodja</a:t>
            </a:r>
            <a:b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br>
            <a:endPar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400" b="0" i="0" u="none" strike="noStrike" kern="0" cap="none" spc="0" normalizeH="0" baseline="0" noProof="0" dirty="0" smtClean="0">
                <a:ln>
                  <a:noFill/>
                </a:ln>
                <a:solidFill>
                  <a:prstClr val="black"/>
                </a:solidFill>
                <a:effectLst/>
                <a:uLnTx/>
                <a:uFillTx/>
                <a:latin typeface="Calibri" panose="020F0502020204030204" pitchFamily="34" charset="0"/>
              </a:rPr>
              <a:t>Elon </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rPr>
              <a:t>Musk Launches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rPr>
              <a:t>Neuralink</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rPr>
              <a:t> Startup To Connect </a:t>
            </a:r>
            <a: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t/>
            </a:r>
            <a:b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br>
            <a:r>
              <a:rPr kumimoji="0" lang="en-US" sz="2400" b="0" i="0" u="none" strike="noStrike" kern="0" cap="none" spc="0" normalizeH="0" baseline="0" noProof="0" dirty="0" smtClean="0">
                <a:ln>
                  <a:noFill/>
                </a:ln>
                <a:solidFill>
                  <a:prstClr val="black"/>
                </a:solidFill>
                <a:effectLst/>
                <a:uLnTx/>
                <a:uFillTx/>
                <a:latin typeface="Calibri" panose="020F0502020204030204" pitchFamily="34" charset="0"/>
              </a:rPr>
              <a:t>Your Brain </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t</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rPr>
              <a:t>o </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t</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rPr>
              <a:t>he </a:t>
            </a:r>
            <a:r>
              <a:rPr kumimoji="0" lang="en-US" sz="2400" b="0" i="0" u="none" strike="noStrike" kern="0" cap="none" spc="0" normalizeH="0" baseline="0" noProof="0" dirty="0" smtClean="0">
                <a:ln>
                  <a:noFill/>
                </a:ln>
                <a:solidFill>
                  <a:prstClr val="black"/>
                </a:solidFill>
                <a:effectLst/>
                <a:uLnTx/>
                <a:uFillTx/>
                <a:latin typeface="Calibri" panose="020F0502020204030204" pitchFamily="34" charset="0"/>
              </a:rPr>
              <a:t>Internet</a:t>
            </a:r>
            <a:r>
              <a:rPr lang="sl-SI" sz="2400" kern="0" dirty="0">
                <a:solidFill>
                  <a:prstClr val="black"/>
                </a:solidFill>
              </a:rPr>
              <a:t/>
            </a:r>
            <a:br>
              <a:rPr lang="sl-SI" sz="2400" kern="0" dirty="0">
                <a:solidFill>
                  <a:prstClr val="black"/>
                </a:solidFill>
              </a:rPr>
            </a:br>
            <a:endParaRPr lang="sl-SI" sz="2400" kern="0" dirty="0" smtClean="0">
              <a:solidFill>
                <a:prstClr val="black"/>
              </a:solidFill>
            </a:endParaRPr>
          </a:p>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t>Kdaj</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 </a:t>
            </a:r>
            <a:r>
              <a:rPr kumimoji="0" lang="sl-SI" sz="2400" b="0" i="0" u="none" strike="noStrike" kern="0" cap="none" spc="0" normalizeH="0" baseline="0" noProof="0" dirty="0" err="1">
                <a:ln>
                  <a:noFill/>
                </a:ln>
                <a:solidFill>
                  <a:prstClr val="black"/>
                </a:solidFill>
                <a:effectLst/>
                <a:uLnTx/>
                <a:uFillTx/>
                <a:latin typeface="Calibri" panose="020F0502020204030204" pitchFamily="34" charset="0"/>
              </a:rPr>
              <a:t>Kurzweil</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 2029; 86%, 2000 splet bo </a:t>
            </a:r>
            <a: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t/>
            </a:r>
            <a:b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br>
            <a: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t>svetoven fenomen / </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MG: </a:t>
            </a:r>
            <a: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t>2037 Konec </a:t>
            </a:r>
            <a:r>
              <a:rPr kumimoji="0" lang="sl-SI" sz="2400" b="0" i="0" u="none" strike="noStrike" kern="0" cap="none" spc="0" normalizeH="0" baseline="0" noProof="0" dirty="0" err="1" smtClean="0">
                <a:ln>
                  <a:noFill/>
                </a:ln>
                <a:solidFill>
                  <a:prstClr val="black"/>
                </a:solidFill>
                <a:effectLst/>
                <a:uLnTx/>
                <a:uFillTx/>
                <a:latin typeface="Calibri" panose="020F0502020204030204" pitchFamily="34" charset="0"/>
              </a:rPr>
              <a:t>PCjev</a:t>
            </a:r>
            <a:endParaRPr kumimoji="0" lang="sl-SI" sz="240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sl-SI" sz="2400" b="0" i="0" u="none" strike="noStrike" kern="0" cap="none" spc="0" normalizeH="0" baseline="0" noProof="0" dirty="0" smtClean="0">
              <a:ln>
                <a:noFill/>
              </a:ln>
              <a:solidFill>
                <a:prstClr val="black"/>
              </a:solidFill>
              <a:effectLst/>
              <a:uLnTx/>
              <a:uFillTx/>
              <a:latin typeface="Tahoma" panose="020B060403050404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sl-SI" sz="240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sl-SI" sz="240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sl-SI" sz="2800" b="0" i="0" u="none" strike="noStrike" kern="0" cap="none" spc="0" normalizeH="0" baseline="0" noProof="0" dirty="0" smtClean="0">
              <a:ln>
                <a:noFill/>
              </a:ln>
              <a:solidFill>
                <a:srgbClr val="000000"/>
              </a:solidFill>
              <a:effectLst/>
              <a:uLnTx/>
              <a:uFillTx/>
              <a:latin typeface="Tahoma" panose="020B0604030504040204" pitchFamily="34" charset="0"/>
            </a:endParaRPr>
          </a:p>
        </p:txBody>
      </p:sp>
      <p:pic>
        <p:nvPicPr>
          <p:cNvPr id="10" name="Picture 9"/>
          <p:cNvPicPr>
            <a:picLocks noChangeAspect="1"/>
          </p:cNvPicPr>
          <p:nvPr/>
        </p:nvPicPr>
        <p:blipFill>
          <a:blip r:embed="rId2"/>
          <a:stretch>
            <a:fillRect/>
          </a:stretch>
        </p:blipFill>
        <p:spPr>
          <a:xfrm>
            <a:off x="7436972" y="2420888"/>
            <a:ext cx="1707028" cy="2310584"/>
          </a:xfrm>
          <a:prstGeom prst="rect">
            <a:avLst/>
          </a:prstGeom>
        </p:spPr>
      </p:pic>
      <p:pic>
        <p:nvPicPr>
          <p:cNvPr id="3" name="Picture 2"/>
          <p:cNvPicPr>
            <a:picLocks noChangeAspect="1"/>
          </p:cNvPicPr>
          <p:nvPr/>
        </p:nvPicPr>
        <p:blipFill>
          <a:blip r:embed="rId3"/>
          <a:stretch>
            <a:fillRect/>
          </a:stretch>
        </p:blipFill>
        <p:spPr>
          <a:xfrm>
            <a:off x="7286625" y="0"/>
            <a:ext cx="1857375" cy="2457450"/>
          </a:xfrm>
          <a:prstGeom prst="rect">
            <a:avLst/>
          </a:prstGeom>
        </p:spPr>
      </p:pic>
    </p:spTree>
    <p:extLst>
      <p:ext uri="{BB962C8B-B14F-4D97-AF65-F5344CB8AC3E}">
        <p14:creationId xmlns:p14="http://schemas.microsoft.com/office/powerpoint/2010/main" val="3526953038"/>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267744" y="6356350"/>
            <a:ext cx="447484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rPr>
              <a:t>MPS, 3.4.2018</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EF857-F480-4689-95E2-6FAFD9FA987F}"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Rectangle 2"/>
          <p:cNvSpPr txBox="1">
            <a:spLocks noChangeArrowheads="1"/>
          </p:cNvSpPr>
          <p:nvPr/>
        </p:nvSpPr>
        <p:spPr bwMode="auto">
          <a:xfrm>
            <a:off x="-454260" y="168569"/>
            <a:ext cx="8229600" cy="565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l-SI" sz="3600" b="1" i="0" u="none" strike="noStrike" kern="0" cap="none" spc="0" normalizeH="0" baseline="0" noProof="0" dirty="0" err="1" smtClean="0">
                <a:ln>
                  <a:noFill/>
                </a:ln>
                <a:solidFill>
                  <a:srgbClr val="010199"/>
                </a:solidFill>
                <a:effectLst>
                  <a:outerShdw blurRad="38100" dist="38100" dir="2700000" algn="tl">
                    <a:srgbClr val="C0C0C0"/>
                  </a:outerShdw>
                </a:effectLst>
                <a:uLnTx/>
                <a:uFillTx/>
                <a:latin typeface="Tahoma"/>
                <a:ea typeface="+mj-ea"/>
                <a:cs typeface="+mj-cs"/>
              </a:rPr>
              <a:t>Kurzweil</a:t>
            </a:r>
            <a:r>
              <a:rPr kumimoji="0" lang="sl-SI" sz="3600" b="1" i="0" u="none" strike="noStrike" kern="0" cap="none" spc="0" normalizeH="0" baseline="0" noProof="0" dirty="0" smtClean="0">
                <a:ln>
                  <a:noFill/>
                </a:ln>
                <a:solidFill>
                  <a:srgbClr val="010199"/>
                </a:solidFill>
                <a:effectLst>
                  <a:outerShdw blurRad="38100" dist="38100" dir="2700000" algn="tl">
                    <a:srgbClr val="C0C0C0"/>
                  </a:outerShdw>
                </a:effectLst>
                <a:uLnTx/>
                <a:uFillTx/>
                <a:latin typeface="Tahoma"/>
                <a:ea typeface="+mj-ea"/>
                <a:cs typeface="+mj-cs"/>
              </a:rPr>
              <a:t>: Singularnost je blizu </a:t>
            </a:r>
            <a:endParaRPr kumimoji="0" lang="en-US" sz="3600" b="1" i="0" u="none" strike="noStrike" kern="0" cap="none" spc="0" normalizeH="0" baseline="0" noProof="0" dirty="0" smtClean="0">
              <a:ln>
                <a:noFill/>
              </a:ln>
              <a:solidFill>
                <a:srgbClr val="010199"/>
              </a:solidFill>
              <a:effectLst>
                <a:outerShdw blurRad="38100" dist="38100" dir="2700000" algn="tl">
                  <a:srgbClr val="C0C0C0"/>
                </a:outerShdw>
              </a:effectLst>
              <a:uLnTx/>
              <a:uFillTx/>
              <a:latin typeface="Tahoma"/>
              <a:ea typeface="+mj-ea"/>
              <a:cs typeface="+mj-cs"/>
            </a:endParaRPr>
          </a:p>
        </p:txBody>
      </p:sp>
      <p:sp>
        <p:nvSpPr>
          <p:cNvPr id="8" name="Text Box 4"/>
          <p:cNvSpPr txBox="1">
            <a:spLocks noChangeArrowheads="1"/>
          </p:cNvSpPr>
          <p:nvPr/>
        </p:nvSpPr>
        <p:spPr bwMode="auto">
          <a:xfrm>
            <a:off x="755576" y="980728"/>
            <a:ext cx="8515350" cy="692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t>Bomo pametnejši, lepši, bolj zdravi, </a:t>
            </a:r>
            <a:b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br>
            <a: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t>živeli bomo </a:t>
            </a:r>
            <a:r>
              <a:rPr kumimoji="0" lang="sl-SI" sz="2400" b="0" i="1" u="none" strike="noStrike" kern="0" cap="none" spc="0" normalizeH="0" baseline="0" noProof="0" dirty="0" smtClean="0">
                <a:ln>
                  <a:noFill/>
                </a:ln>
                <a:solidFill>
                  <a:prstClr val="black"/>
                </a:solidFill>
                <a:effectLst/>
                <a:uLnTx/>
                <a:uFillTx/>
                <a:latin typeface="Calibri" panose="020F0502020204030204" pitchFamily="34" charset="0"/>
              </a:rPr>
              <a:t>večno</a:t>
            </a:r>
            <a:br>
              <a:rPr kumimoji="0" lang="sl-SI" sz="2400" b="0" i="1" u="none" strike="noStrike" kern="0" cap="none" spc="0" normalizeH="0" baseline="0" noProof="0" dirty="0" smtClean="0">
                <a:ln>
                  <a:noFill/>
                </a:ln>
                <a:solidFill>
                  <a:prstClr val="black"/>
                </a:solidFill>
                <a:effectLst/>
                <a:uLnTx/>
                <a:uFillTx/>
                <a:latin typeface="Calibri" panose="020F0502020204030204" pitchFamily="34" charset="0"/>
              </a:rPr>
            </a:br>
            <a:endParaRPr kumimoji="0" lang="sl-SI" sz="2400" b="0" i="1" u="none" strike="noStrike" kern="0" cap="none" spc="0" normalizeH="0" baseline="0" noProof="0" dirty="0" smtClean="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t>Ne </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moremo razumeti vseh izboljšav, ker imamo </a:t>
            </a:r>
            <a:endPar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t>trenutno </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znanje in </a:t>
            </a:r>
            <a: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t>orodja</a:t>
            </a:r>
            <a:b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br>
            <a:endPar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400" b="0" i="0" u="none" strike="noStrike" kern="0" cap="none" spc="0" normalizeH="0" baseline="0" noProof="0" dirty="0" smtClean="0">
                <a:ln>
                  <a:noFill/>
                </a:ln>
                <a:solidFill>
                  <a:prstClr val="black"/>
                </a:solidFill>
                <a:effectLst/>
                <a:uLnTx/>
                <a:uFillTx/>
                <a:latin typeface="Calibri" panose="020F0502020204030204" pitchFamily="34" charset="0"/>
              </a:rPr>
              <a:t>Elon </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rPr>
              <a:t>Musk Launches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rPr>
              <a:t>Neuralink</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rPr>
              <a:t> Startup To Connect </a:t>
            </a:r>
            <a: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t/>
            </a:r>
            <a:b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br>
            <a:r>
              <a:rPr kumimoji="0" lang="en-US" sz="2400" b="0" i="0" u="none" strike="noStrike" kern="0" cap="none" spc="0" normalizeH="0" baseline="0" noProof="0" dirty="0" smtClean="0">
                <a:ln>
                  <a:noFill/>
                </a:ln>
                <a:solidFill>
                  <a:prstClr val="black"/>
                </a:solidFill>
                <a:effectLst/>
                <a:uLnTx/>
                <a:uFillTx/>
                <a:latin typeface="Calibri" panose="020F0502020204030204" pitchFamily="34" charset="0"/>
              </a:rPr>
              <a:t>Your Brain </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t</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rPr>
              <a:t>o </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t</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rPr>
              <a:t>he </a:t>
            </a:r>
            <a:r>
              <a:rPr kumimoji="0" lang="en-US" sz="2400" b="0" i="0" u="none" strike="noStrike" kern="0" cap="none" spc="0" normalizeH="0" baseline="0" noProof="0" dirty="0" smtClean="0">
                <a:ln>
                  <a:noFill/>
                </a:ln>
                <a:solidFill>
                  <a:prstClr val="black"/>
                </a:solidFill>
                <a:effectLst/>
                <a:uLnTx/>
                <a:uFillTx/>
                <a:latin typeface="Calibri" panose="020F0502020204030204" pitchFamily="34" charset="0"/>
              </a:rPr>
              <a:t>Internet</a:t>
            </a:r>
            <a:r>
              <a:rPr lang="sl-SI" sz="2400" kern="0" dirty="0">
                <a:solidFill>
                  <a:prstClr val="black"/>
                </a:solidFill>
              </a:rPr>
              <a:t/>
            </a:r>
            <a:br>
              <a:rPr lang="sl-SI" sz="2400" kern="0" dirty="0">
                <a:solidFill>
                  <a:prstClr val="black"/>
                </a:solidFill>
              </a:rPr>
            </a:br>
            <a:endParaRPr lang="sl-SI" sz="2400" kern="0" dirty="0" smtClean="0">
              <a:solidFill>
                <a:prstClr val="black"/>
              </a:solidFill>
            </a:endParaRPr>
          </a:p>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t>Kdaj</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 </a:t>
            </a:r>
            <a:r>
              <a:rPr kumimoji="0" lang="sl-SI" sz="2400" b="0" i="0" u="none" strike="noStrike" kern="0" cap="none" spc="0" normalizeH="0" baseline="0" noProof="0" dirty="0" err="1">
                <a:ln>
                  <a:noFill/>
                </a:ln>
                <a:solidFill>
                  <a:prstClr val="black"/>
                </a:solidFill>
                <a:effectLst/>
                <a:uLnTx/>
                <a:uFillTx/>
                <a:latin typeface="Calibri" panose="020F0502020204030204" pitchFamily="34" charset="0"/>
              </a:rPr>
              <a:t>Kurzweil</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 2029; 86%, 2000 splet bo </a:t>
            </a:r>
            <a: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t/>
            </a:r>
            <a:b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br>
            <a: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t>svetoven fenomen / </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MG: </a:t>
            </a:r>
            <a:r>
              <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rPr>
              <a:t>2037 Konec </a:t>
            </a:r>
            <a:r>
              <a:rPr kumimoji="0" lang="sl-SI" sz="2400" b="0" i="0" u="none" strike="noStrike" kern="0" cap="none" spc="0" normalizeH="0" baseline="0" noProof="0" dirty="0" err="1" smtClean="0">
                <a:ln>
                  <a:noFill/>
                </a:ln>
                <a:solidFill>
                  <a:prstClr val="black"/>
                </a:solidFill>
                <a:effectLst/>
                <a:uLnTx/>
                <a:uFillTx/>
                <a:latin typeface="Calibri" panose="020F0502020204030204" pitchFamily="34" charset="0"/>
              </a:rPr>
              <a:t>PCjev</a:t>
            </a:r>
            <a:endParaRPr kumimoji="0" lang="sl-SI" sz="240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sl-SI" sz="2800" b="1" i="0" u="none" strike="noStrike" kern="0" cap="none" spc="0" normalizeH="0" baseline="0" noProof="0" dirty="0" smtClean="0">
                <a:ln>
                  <a:noFill/>
                </a:ln>
                <a:solidFill>
                  <a:prstClr val="black"/>
                </a:solidFill>
                <a:effectLst/>
                <a:uLnTx/>
                <a:uFillTx/>
                <a:latin typeface="Calibri"/>
              </a:rPr>
              <a:t>Skočili </a:t>
            </a:r>
            <a:r>
              <a:rPr kumimoji="0" lang="sl-SI" sz="2800" b="1" i="0" u="none" strike="noStrike" kern="0" cap="none" spc="0" normalizeH="0" baseline="0" noProof="0" dirty="0">
                <a:ln>
                  <a:noFill/>
                </a:ln>
                <a:solidFill>
                  <a:prstClr val="black"/>
                </a:solidFill>
                <a:effectLst/>
                <a:uLnTx/>
                <a:uFillTx/>
                <a:latin typeface="Calibri"/>
              </a:rPr>
              <a:t>bomo v novo </a:t>
            </a:r>
            <a:r>
              <a:rPr kumimoji="0" lang="sl-SI" sz="2800" b="1" i="0" u="none" strike="noStrike" kern="0" cap="none" spc="0" normalizeH="0" baseline="0" noProof="0" dirty="0" smtClean="0">
                <a:ln>
                  <a:noFill/>
                </a:ln>
                <a:solidFill>
                  <a:prstClr val="black"/>
                </a:solidFill>
                <a:effectLst/>
                <a:uLnTx/>
                <a:uFillTx/>
                <a:latin typeface="Calibri"/>
              </a:rPr>
              <a:t>civilizacijsko </a:t>
            </a:r>
          </a:p>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sl-SI" sz="2800" b="1" i="0" u="none" strike="noStrike" kern="0" cap="none" spc="0" normalizeH="0" baseline="0" noProof="0" dirty="0">
                <a:ln>
                  <a:noFill/>
                </a:ln>
                <a:solidFill>
                  <a:prstClr val="black"/>
                </a:solidFill>
                <a:effectLst/>
                <a:uLnTx/>
                <a:uFillTx/>
                <a:latin typeface="Calibri"/>
              </a:rPr>
              <a:t> </a:t>
            </a:r>
            <a:r>
              <a:rPr kumimoji="0" lang="sl-SI" sz="2800" b="1" i="0" u="none" strike="noStrike" kern="0" cap="none" spc="0" normalizeH="0" baseline="0" noProof="0" dirty="0" smtClean="0">
                <a:ln>
                  <a:noFill/>
                </a:ln>
                <a:solidFill>
                  <a:prstClr val="black"/>
                </a:solidFill>
                <a:effectLst/>
                <a:uLnTx/>
                <a:uFillTx/>
                <a:latin typeface="Calibri"/>
              </a:rPr>
              <a:t>   obdobje </a:t>
            </a:r>
            <a:r>
              <a:rPr kumimoji="0" lang="sl-SI" sz="2800" b="0" i="0" u="none" strike="noStrike" kern="0" cap="none" spc="0" normalizeH="0" baseline="0" noProof="0" dirty="0" smtClean="0">
                <a:ln>
                  <a:noFill/>
                </a:ln>
                <a:solidFill>
                  <a:prstClr val="black"/>
                </a:solidFill>
                <a:effectLst/>
                <a:uLnTx/>
                <a:uFillTx/>
                <a:latin typeface="Tahoma" panose="020B0604030504040204" pitchFamily="34" charset="0"/>
              </a:rPr>
              <a:t>      </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(-250 let, -150 </a:t>
            </a:r>
            <a:r>
              <a:rPr kumimoji="0" lang="sl-SI" sz="2400" b="0" i="0" u="none" strike="noStrike" kern="0" cap="none" spc="0" normalizeH="0" baseline="0" noProof="0" dirty="0" err="1">
                <a:ln>
                  <a:noFill/>
                </a:ln>
                <a:solidFill>
                  <a:prstClr val="black"/>
                </a:solidFill>
                <a:effectLst/>
                <a:uLnTx/>
                <a:uFillTx/>
                <a:latin typeface="Calibri" panose="020F0502020204030204" pitchFamily="34" charset="0"/>
              </a:rPr>
              <a:t>ž.d</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 20 let)</a:t>
            </a:r>
          </a:p>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sl-SI" sz="2400" b="0" i="0" u="none" strike="noStrike" kern="0" cap="none" spc="0" normalizeH="0" baseline="0" noProof="0" dirty="0" smtClean="0">
              <a:ln>
                <a:noFill/>
              </a:ln>
              <a:solidFill>
                <a:prstClr val="black"/>
              </a:solidFill>
              <a:effectLst/>
              <a:uLnTx/>
              <a:uFillTx/>
              <a:latin typeface="Tahoma" panose="020B060403050404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sl-SI" sz="240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sl-SI" sz="240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sl-SI" sz="2800" b="0" i="0" u="none" strike="noStrike" kern="0" cap="none" spc="0" normalizeH="0" baseline="0" noProof="0" dirty="0" smtClean="0">
              <a:ln>
                <a:noFill/>
              </a:ln>
              <a:solidFill>
                <a:srgbClr val="000000"/>
              </a:solidFill>
              <a:effectLst/>
              <a:uLnTx/>
              <a:uFillTx/>
              <a:latin typeface="Tahoma" panose="020B0604030504040204" pitchFamily="34" charset="0"/>
            </a:endParaRPr>
          </a:p>
        </p:txBody>
      </p:sp>
      <p:pic>
        <p:nvPicPr>
          <p:cNvPr id="10" name="Picture 9"/>
          <p:cNvPicPr>
            <a:picLocks noChangeAspect="1"/>
          </p:cNvPicPr>
          <p:nvPr/>
        </p:nvPicPr>
        <p:blipFill>
          <a:blip r:embed="rId2"/>
          <a:stretch>
            <a:fillRect/>
          </a:stretch>
        </p:blipFill>
        <p:spPr>
          <a:xfrm>
            <a:off x="7436972" y="2420888"/>
            <a:ext cx="1707028" cy="2310584"/>
          </a:xfrm>
          <a:prstGeom prst="rect">
            <a:avLst/>
          </a:prstGeom>
        </p:spPr>
      </p:pic>
      <p:pic>
        <p:nvPicPr>
          <p:cNvPr id="2" name="Picture 1"/>
          <p:cNvPicPr>
            <a:picLocks noChangeAspect="1"/>
          </p:cNvPicPr>
          <p:nvPr/>
        </p:nvPicPr>
        <p:blipFill>
          <a:blip r:embed="rId3"/>
          <a:stretch>
            <a:fillRect/>
          </a:stretch>
        </p:blipFill>
        <p:spPr>
          <a:xfrm>
            <a:off x="6390781" y="4697564"/>
            <a:ext cx="2761727" cy="2194750"/>
          </a:xfrm>
          <a:prstGeom prst="rect">
            <a:avLst/>
          </a:prstGeom>
        </p:spPr>
      </p:pic>
      <p:pic>
        <p:nvPicPr>
          <p:cNvPr id="3" name="Picture 2"/>
          <p:cNvPicPr>
            <a:picLocks noChangeAspect="1"/>
          </p:cNvPicPr>
          <p:nvPr/>
        </p:nvPicPr>
        <p:blipFill>
          <a:blip r:embed="rId4"/>
          <a:stretch>
            <a:fillRect/>
          </a:stretch>
        </p:blipFill>
        <p:spPr>
          <a:xfrm>
            <a:off x="7286625" y="0"/>
            <a:ext cx="1857375" cy="2457450"/>
          </a:xfrm>
          <a:prstGeom prst="rect">
            <a:avLst/>
          </a:prstGeom>
        </p:spPr>
      </p:pic>
    </p:spTree>
    <p:extLst>
      <p:ext uri="{BB962C8B-B14F-4D97-AF65-F5344CB8AC3E}">
        <p14:creationId xmlns:p14="http://schemas.microsoft.com/office/powerpoint/2010/main" val="1641891540"/>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4"/>
          <p:cNvSpPr txBox="1">
            <a:spLocks noChangeArrowheads="1"/>
          </p:cNvSpPr>
          <p:nvPr/>
        </p:nvSpPr>
        <p:spPr bwMode="auto">
          <a:xfrm>
            <a:off x="455613" y="1104310"/>
            <a:ext cx="8515350" cy="624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sl-SI"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Znanje, tehnološki razvoj … predpogoj;  </a:t>
            </a:r>
            <a:r>
              <a:rPr kumimoji="0" lang="sl-SI"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Elon</a:t>
            </a:r>
            <a:r>
              <a:rPr kumimoji="0" lang="sl-SI"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sl-SI"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Musk</a:t>
            </a:r>
            <a:endParaRPr kumimoji="0" lang="sl-SI"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sl-SI"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2017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Dota</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sl-SI"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sl-SI"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Texas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Hold’em</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Poker</a:t>
            </a:r>
            <a:r>
              <a:rPr kumimoji="0" lang="sl-SI"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sl-SI"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Alpha</a:t>
            </a:r>
            <a:r>
              <a:rPr kumimoji="0" lang="sl-SI"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sl-SI"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Zero</a:t>
            </a:r>
            <a:r>
              <a:rPr kumimoji="0" lang="sl-SI"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go, 4h šah</a:t>
            </a:r>
            <a:br>
              <a:rPr kumimoji="0" lang="sl-SI"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sl-SI"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lang="sl-SI" sz="2000" dirty="0" smtClean="0">
                <a:solidFill>
                  <a:prstClr val="black"/>
                </a:solidFill>
                <a:latin typeface="Times New Roman" panose="02020603050405020304" pitchFamily="18" charset="0"/>
                <a:cs typeface="Times New Roman" panose="02020603050405020304" pitchFamily="18" charset="0"/>
              </a:rPr>
              <a:t>Prepoznavanje govora (v tekst)</a:t>
            </a:r>
            <a:br>
              <a:rPr lang="sl-SI" sz="2000" dirty="0" smtClean="0">
                <a:solidFill>
                  <a:prstClr val="black"/>
                </a:solidFill>
                <a:latin typeface="Times New Roman" panose="02020603050405020304" pitchFamily="18" charset="0"/>
                <a:cs typeface="Times New Roman" panose="02020603050405020304" pitchFamily="18" charset="0"/>
              </a:rPr>
            </a:br>
            <a:r>
              <a:rPr lang="sl-SI" sz="2000" dirty="0" smtClean="0">
                <a:solidFill>
                  <a:prstClr val="black"/>
                </a:solidFill>
                <a:latin typeface="Times New Roman" panose="02020603050405020304" pitchFamily="18" charset="0"/>
                <a:cs typeface="Times New Roman" panose="02020603050405020304" pitchFamily="18" charset="0"/>
              </a:rPr>
              <a:t>IQ testi</a:t>
            </a:r>
          </a:p>
          <a:p>
            <a:pPr lvl="0">
              <a:spcBef>
                <a:spcPct val="0"/>
              </a:spcBef>
              <a:buNone/>
            </a:pPr>
            <a:r>
              <a:rPr lang="sl-SI" sz="2000" dirty="0" smtClean="0">
                <a:solidFill>
                  <a:prstClr val="black"/>
                </a:solidFill>
                <a:latin typeface="Times New Roman" panose="02020603050405020304" pitchFamily="18" charset="0"/>
                <a:cs typeface="Times New Roman" panose="02020603050405020304" pitchFamily="18" charset="0"/>
              </a:rPr>
              <a:t>Iskanje odgovora v Wikipediji - </a:t>
            </a:r>
            <a:r>
              <a:rPr lang="en-US" sz="2000" u="sng" dirty="0" smtClean="0">
                <a:solidFill>
                  <a:srgbClr val="660099"/>
                </a:solidFill>
                <a:latin typeface="arial" panose="020B0604020202020204" pitchFamily="34" charset="0"/>
                <a:hlinkClick r:id="rId3"/>
              </a:rPr>
              <a:t>AI </a:t>
            </a:r>
            <a:r>
              <a:rPr lang="en-US" sz="2000" u="sng" dirty="0">
                <a:solidFill>
                  <a:srgbClr val="660099"/>
                </a:solidFill>
                <a:latin typeface="arial" panose="020B0604020202020204" pitchFamily="34" charset="0"/>
                <a:hlinkClick r:id="rId3"/>
              </a:rPr>
              <a:t>beats humans in </a:t>
            </a:r>
            <a:endParaRPr lang="sl-SI" sz="2000" u="sng" dirty="0" smtClean="0">
              <a:solidFill>
                <a:srgbClr val="660099"/>
              </a:solidFill>
              <a:latin typeface="arial" panose="020B0604020202020204" pitchFamily="34" charset="0"/>
              <a:hlinkClick r:id="rId3"/>
            </a:endParaRPr>
          </a:p>
          <a:p>
            <a:pPr lvl="0">
              <a:spcBef>
                <a:spcPct val="0"/>
              </a:spcBef>
              <a:buNone/>
            </a:pPr>
            <a:r>
              <a:rPr lang="en-US" sz="2000" u="sng" dirty="0" smtClean="0">
                <a:solidFill>
                  <a:srgbClr val="660099"/>
                </a:solidFill>
                <a:latin typeface="arial" panose="020B0604020202020204" pitchFamily="34" charset="0"/>
                <a:hlinkClick r:id="rId3"/>
              </a:rPr>
              <a:t>Stanford </a:t>
            </a:r>
            <a:r>
              <a:rPr lang="en-US" sz="2000" u="sng" dirty="0">
                <a:solidFill>
                  <a:srgbClr val="660099"/>
                </a:solidFill>
                <a:latin typeface="arial" panose="020B0604020202020204" pitchFamily="34" charset="0"/>
                <a:hlinkClick r:id="rId3"/>
              </a:rPr>
              <a:t>reading comprehension test </a:t>
            </a:r>
            <a:r>
              <a:rPr lang="sl-SI" sz="2000" u="sng" dirty="0">
                <a:solidFill>
                  <a:srgbClr val="660099"/>
                </a:solidFill>
                <a:latin typeface="arial" panose="020B0604020202020204" pitchFamily="34" charset="0"/>
              </a:rPr>
              <a:t>januar </a:t>
            </a:r>
            <a:r>
              <a:rPr lang="sl-SI" sz="2000" u="sng" dirty="0" smtClean="0">
                <a:solidFill>
                  <a:srgbClr val="660099"/>
                </a:solidFill>
                <a:latin typeface="arial" panose="020B0604020202020204" pitchFamily="34" charset="0"/>
              </a:rPr>
              <a:t>2018</a:t>
            </a:r>
            <a:endParaRPr lang="sl-SI" sz="2000" dirty="0" smtClean="0">
              <a:solidFill>
                <a:prstClr val="black"/>
              </a:solidFill>
              <a:latin typeface="Times New Roman" panose="02020603050405020304" pitchFamily="18" charset="0"/>
              <a:cs typeface="Times New Roman" panose="02020603050405020304" pitchFamily="18" charset="0"/>
            </a:endParaRPr>
          </a:p>
          <a:p>
            <a:pPr>
              <a:buNone/>
            </a:pPr>
            <a:r>
              <a:rPr lang="sl-SI" sz="2000" dirty="0" smtClean="0">
                <a:solidFill>
                  <a:srgbClr val="2F2F2F"/>
                </a:solidFill>
                <a:latin typeface="Segoe UI" panose="020B0502040204020203" pitchFamily="34" charset="0"/>
              </a:rPr>
              <a:t>Prevajanje - </a:t>
            </a:r>
            <a:r>
              <a:rPr lang="en-US" sz="2000" dirty="0" smtClean="0">
                <a:solidFill>
                  <a:srgbClr val="2F2F2F"/>
                </a:solidFill>
                <a:latin typeface="Segoe UI" panose="020B0502040204020203" pitchFamily="34" charset="0"/>
              </a:rPr>
              <a:t>Microsoft </a:t>
            </a:r>
            <a:r>
              <a:rPr lang="en-US" sz="2000" dirty="0">
                <a:solidFill>
                  <a:srgbClr val="2F2F2F"/>
                </a:solidFill>
                <a:latin typeface="Segoe UI" panose="020B0502040204020203" pitchFamily="34" charset="0"/>
              </a:rPr>
              <a:t>reaches a historic milestone, </a:t>
            </a:r>
            <a:endParaRPr lang="sl-SI" sz="2000" dirty="0" smtClean="0">
              <a:solidFill>
                <a:srgbClr val="2F2F2F"/>
              </a:solidFill>
              <a:latin typeface="Segoe UI" panose="020B0502040204020203" pitchFamily="34" charset="0"/>
            </a:endParaRPr>
          </a:p>
          <a:p>
            <a:pPr>
              <a:buNone/>
            </a:pPr>
            <a:r>
              <a:rPr lang="en-US" sz="2000" dirty="0" smtClean="0">
                <a:solidFill>
                  <a:srgbClr val="2F2F2F"/>
                </a:solidFill>
                <a:latin typeface="Segoe UI" panose="020B0502040204020203" pitchFamily="34" charset="0"/>
              </a:rPr>
              <a:t>using </a:t>
            </a:r>
            <a:r>
              <a:rPr lang="en-US" sz="2000" dirty="0">
                <a:solidFill>
                  <a:srgbClr val="2F2F2F"/>
                </a:solidFill>
                <a:latin typeface="Segoe UI" panose="020B0502040204020203" pitchFamily="34" charset="0"/>
              </a:rPr>
              <a:t>AI to match human performance in translating news from Chinese to </a:t>
            </a:r>
            <a:r>
              <a:rPr lang="en-US" sz="2000" dirty="0" smtClean="0">
                <a:solidFill>
                  <a:srgbClr val="2F2F2F"/>
                </a:solidFill>
                <a:latin typeface="Segoe UI" panose="020B0502040204020203" pitchFamily="34" charset="0"/>
              </a:rPr>
              <a:t>English</a:t>
            </a:r>
            <a:r>
              <a:rPr lang="sl-SI" sz="2000" dirty="0" smtClean="0">
                <a:solidFill>
                  <a:srgbClr val="2F2F2F"/>
                </a:solidFill>
                <a:latin typeface="Segoe UI" panose="020B0502040204020203" pitchFamily="34" charset="0"/>
              </a:rPr>
              <a:t>, </a:t>
            </a:r>
            <a:r>
              <a:rPr lang="en-US" sz="2000" dirty="0" smtClean="0">
                <a:solidFill>
                  <a:srgbClr val="666666"/>
                </a:solidFill>
                <a:latin typeface="Segoe UI" panose="020B0502040204020203" pitchFamily="34" charset="0"/>
              </a:rPr>
              <a:t>Mar</a:t>
            </a:r>
            <a:r>
              <a:rPr lang="sl-SI" sz="2000" dirty="0" err="1" smtClean="0">
                <a:solidFill>
                  <a:srgbClr val="666666"/>
                </a:solidFill>
                <a:latin typeface="Segoe UI" panose="020B0502040204020203" pitchFamily="34" charset="0"/>
              </a:rPr>
              <a:t>ec</a:t>
            </a:r>
            <a:r>
              <a:rPr lang="en-US" sz="2000" dirty="0" smtClean="0">
                <a:solidFill>
                  <a:srgbClr val="666666"/>
                </a:solidFill>
                <a:latin typeface="Segoe UI" panose="020B0502040204020203" pitchFamily="34" charset="0"/>
              </a:rPr>
              <a:t> </a:t>
            </a:r>
            <a:r>
              <a:rPr lang="en-US" sz="2000" dirty="0">
                <a:solidFill>
                  <a:srgbClr val="666666"/>
                </a:solidFill>
                <a:latin typeface="Segoe UI" panose="020B0502040204020203" pitchFamily="34" charset="0"/>
              </a:rPr>
              <a:t>14, 2018  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lang="sl-SI" sz="2000" dirty="0" smtClean="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sl-SI"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sl-SI"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p:txBody>
      </p:sp>
      <p:sp>
        <p:nvSpPr>
          <p:cNvPr id="102403" name="Rectangle 2"/>
          <p:cNvSpPr>
            <a:spLocks noGrp="1" noChangeArrowheads="1"/>
          </p:cNvSpPr>
          <p:nvPr>
            <p:ph type="title"/>
          </p:nvPr>
        </p:nvSpPr>
        <p:spPr>
          <a:xfrm>
            <a:off x="455613" y="292100"/>
            <a:ext cx="6575425" cy="565150"/>
          </a:xfrm>
        </p:spPr>
        <p:txBody>
          <a:bodyPr/>
          <a:lstStyle/>
          <a:p>
            <a:pPr eaLnBrk="1" hangingPunct="1"/>
            <a:r>
              <a:rPr lang="sl-SI" sz="3600" b="1" kern="0" dirty="0" err="1" smtClean="0">
                <a:solidFill>
                  <a:srgbClr val="010199"/>
                </a:solidFill>
                <a:effectLst>
                  <a:outerShdw blurRad="38100" dist="38100" dir="2700000" algn="tl">
                    <a:srgbClr val="C0C0C0"/>
                  </a:outerShdw>
                </a:effectLst>
                <a:latin typeface="Tahoma"/>
              </a:rPr>
              <a:t>Superintelligenca</a:t>
            </a:r>
            <a:endParaRPr lang="en-US" sz="3600" b="1" kern="0" dirty="0">
              <a:solidFill>
                <a:srgbClr val="010199"/>
              </a:solidFill>
              <a:effectLst>
                <a:outerShdw blurRad="38100" dist="38100" dir="2700000" algn="tl">
                  <a:srgbClr val="C0C0C0"/>
                </a:outerShdw>
              </a:effectLst>
              <a:latin typeface="Tahoma"/>
            </a:endParaRPr>
          </a:p>
        </p:txBody>
      </p:sp>
      <p:sp>
        <p:nvSpPr>
          <p:cNvPr id="102404"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102406" name="Rectangle 2"/>
          <p:cNvSpPr>
            <a:spLocks noChangeArrowheads="1"/>
          </p:cNvSpPr>
          <p:nvPr/>
        </p:nvSpPr>
        <p:spPr bwMode="auto">
          <a:xfrm>
            <a:off x="879475" y="1066800"/>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0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r>
              <a:rPr kumimoji="0" lang="sl-SI" sz="16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endParaRPr kumimoji="0" lang="en-US" sz="1400" b="0"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endParaRPr>
          </a:p>
        </p:txBody>
      </p:sp>
      <p:sp>
        <p:nvSpPr>
          <p:cNvPr id="102407" name="Footer Placeholder 4"/>
          <p:cNvSpPr>
            <a:spLocks noGrp="1"/>
          </p:cNvSpPr>
          <p:nvPr>
            <p:ph type="ftr" sz="quarter" idx="11"/>
          </p:nvPr>
        </p:nvSpPr>
        <p:spPr bwMode="auto">
          <a:xfrm>
            <a:off x="2555875" y="6356350"/>
            <a:ext cx="447516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smtClean="0">
                <a:ln>
                  <a:noFill/>
                </a:ln>
                <a:solidFill>
                  <a:srgbClr val="898989"/>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200" b="0" i="0" u="none" strike="noStrike" kern="1200" cap="none" spc="0" normalizeH="0" baseline="0" noProof="0">
              <a:ln>
                <a:noFill/>
              </a:ln>
              <a:solidFill>
                <a:srgbClr val="898989"/>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A0B559-0B6D-474B-88AD-586AEF76AD25}"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10" name="Picture 9"/>
          <p:cNvPicPr>
            <a:picLocks noChangeAspect="1"/>
          </p:cNvPicPr>
          <p:nvPr/>
        </p:nvPicPr>
        <p:blipFill>
          <a:blip r:embed="rId4"/>
          <a:stretch>
            <a:fillRect/>
          </a:stretch>
        </p:blipFill>
        <p:spPr>
          <a:xfrm>
            <a:off x="107504" y="6209570"/>
            <a:ext cx="1231499" cy="676715"/>
          </a:xfrm>
          <a:prstGeom prst="rect">
            <a:avLst/>
          </a:prstGeom>
        </p:spPr>
      </p:pic>
      <p:pic>
        <p:nvPicPr>
          <p:cNvPr id="4" name="Picture 3"/>
          <p:cNvPicPr>
            <a:picLocks noChangeAspect="1"/>
          </p:cNvPicPr>
          <p:nvPr/>
        </p:nvPicPr>
        <p:blipFill>
          <a:blip r:embed="rId5"/>
          <a:stretch>
            <a:fillRect/>
          </a:stretch>
        </p:blipFill>
        <p:spPr>
          <a:xfrm>
            <a:off x="6876256" y="1340767"/>
            <a:ext cx="2267744" cy="1510179"/>
          </a:xfrm>
          <a:prstGeom prst="rect">
            <a:avLst/>
          </a:prstGeom>
        </p:spPr>
      </p:pic>
      <p:pic>
        <p:nvPicPr>
          <p:cNvPr id="12"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4123" y="2850946"/>
            <a:ext cx="2581333" cy="14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stretch>
            <a:fillRect/>
          </a:stretch>
        </p:blipFill>
        <p:spPr>
          <a:xfrm>
            <a:off x="6738605" y="-22158"/>
            <a:ext cx="2394328" cy="1362925"/>
          </a:xfrm>
          <a:prstGeom prst="rect">
            <a:avLst/>
          </a:prstGeom>
        </p:spPr>
      </p:pic>
      <p:pic>
        <p:nvPicPr>
          <p:cNvPr id="9" name="Picture 8"/>
          <p:cNvPicPr>
            <a:picLocks noChangeAspect="1"/>
          </p:cNvPicPr>
          <p:nvPr/>
        </p:nvPicPr>
        <p:blipFill>
          <a:blip r:embed="rId8"/>
          <a:stretch>
            <a:fillRect/>
          </a:stretch>
        </p:blipFill>
        <p:spPr>
          <a:xfrm>
            <a:off x="1252590" y="5085184"/>
            <a:ext cx="4111497" cy="1764135"/>
          </a:xfrm>
          <a:prstGeom prst="rect">
            <a:avLst/>
          </a:prstGeom>
        </p:spPr>
      </p:pic>
      <p:pic>
        <p:nvPicPr>
          <p:cNvPr id="2" name="Picture 1"/>
          <p:cNvPicPr>
            <a:picLocks noChangeAspect="1"/>
          </p:cNvPicPr>
          <p:nvPr/>
        </p:nvPicPr>
        <p:blipFill>
          <a:blip r:embed="rId9"/>
          <a:stretch>
            <a:fillRect/>
          </a:stretch>
        </p:blipFill>
        <p:spPr>
          <a:xfrm>
            <a:off x="5364087" y="4725789"/>
            <a:ext cx="3768845" cy="2119975"/>
          </a:xfrm>
          <a:prstGeom prst="rect">
            <a:avLst/>
          </a:prstGeom>
        </p:spPr>
      </p:pic>
    </p:spTree>
    <p:extLst>
      <p:ext uri="{BB962C8B-B14F-4D97-AF65-F5344CB8AC3E}">
        <p14:creationId xmlns:p14="http://schemas.microsoft.com/office/powerpoint/2010/main" val="1154881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2"/>
          <p:cNvSpPr>
            <a:spLocks noGrp="1" noChangeArrowheads="1"/>
          </p:cNvSpPr>
          <p:nvPr>
            <p:ph type="title"/>
          </p:nvPr>
        </p:nvSpPr>
        <p:spPr>
          <a:xfrm>
            <a:off x="2339751" y="292100"/>
            <a:ext cx="6345461" cy="565150"/>
          </a:xfrm>
        </p:spPr>
        <p:txBody>
          <a:bodyPr/>
          <a:lstStyle/>
          <a:p>
            <a:pPr algn="l" eaLnBrk="1" hangingPunct="1"/>
            <a:r>
              <a:rPr lang="sl-SI" sz="3600" b="1" kern="0" dirty="0">
                <a:solidFill>
                  <a:srgbClr val="010199"/>
                </a:solidFill>
                <a:effectLst>
                  <a:outerShdw blurRad="38100" dist="38100" dir="2700000" algn="tl">
                    <a:srgbClr val="C0C0C0"/>
                  </a:outerShdw>
                </a:effectLst>
                <a:latin typeface="Tahoma"/>
              </a:rPr>
              <a:t>Razvoj </a:t>
            </a:r>
            <a:r>
              <a:rPr lang="sl-SI" sz="3600" b="1" kern="0" dirty="0" smtClean="0">
                <a:solidFill>
                  <a:srgbClr val="010199"/>
                </a:solidFill>
                <a:effectLst>
                  <a:outerShdw blurRad="38100" dist="38100" dir="2700000" algn="tl">
                    <a:srgbClr val="C0C0C0"/>
                  </a:outerShdw>
                </a:effectLst>
                <a:latin typeface="Tahoma"/>
              </a:rPr>
              <a:t>človeka</a:t>
            </a:r>
            <a:endParaRPr lang="en-US" sz="3600" b="1" kern="0" dirty="0">
              <a:solidFill>
                <a:srgbClr val="010199"/>
              </a:solidFill>
              <a:effectLst>
                <a:outerShdw blurRad="38100" dist="38100" dir="2700000" algn="tl">
                  <a:srgbClr val="C0C0C0"/>
                </a:outerShdw>
              </a:effectLst>
              <a:latin typeface="Tahoma"/>
            </a:endParaRPr>
          </a:p>
        </p:txBody>
      </p:sp>
      <p:sp>
        <p:nvSpPr>
          <p:cNvPr id="131076"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FE42DB-860B-41F3-B287-6FB3D41015FA}" type="slidenum">
              <a:rPr kumimoji="0" lang="en-US" sz="1200" b="0" i="0" u="none" strike="noStrike" kern="1200" cap="none" spc="0" normalizeH="0" baseline="0" noProof="0" smtClean="0">
                <a:ln>
                  <a:noFill/>
                </a:ln>
                <a:solidFill>
                  <a:prstClr val="black"/>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smtClean="0">
              <a:ln>
                <a:noFill/>
              </a:ln>
              <a:solidFill>
                <a:prstClr val="black"/>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131078" name="Rectangle 2"/>
          <p:cNvSpPr>
            <a:spLocks noChangeArrowheads="1"/>
          </p:cNvSpPr>
          <p:nvPr/>
        </p:nvSpPr>
        <p:spPr bwMode="auto">
          <a:xfrm>
            <a:off x="879475" y="1066800"/>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0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r>
              <a:rPr kumimoji="0" lang="sl-SI" sz="16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endParaRPr kumimoji="0" lang="en-US" sz="1400" b="0"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endParaRPr>
          </a:p>
        </p:txBody>
      </p:sp>
      <p:sp>
        <p:nvSpPr>
          <p:cNvPr id="131079" name="Footer Placeholder 4"/>
          <p:cNvSpPr>
            <a:spLocks noGrp="1"/>
          </p:cNvSpPr>
          <p:nvPr>
            <p:ph type="ftr" sz="quarter" idx="11"/>
          </p:nvPr>
        </p:nvSpPr>
        <p:spPr bwMode="auto">
          <a:xfrm>
            <a:off x="1979613" y="6477000"/>
            <a:ext cx="44751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t>MPS, 3.4.2018</a:t>
            </a:r>
            <a:endParaRPr kumimoji="0" lang="sl-SI"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3"/>
          <a:stretch>
            <a:fillRect/>
          </a:stretch>
        </p:blipFill>
        <p:spPr>
          <a:xfrm>
            <a:off x="908784" y="1066800"/>
            <a:ext cx="7623656" cy="5266896"/>
          </a:xfrm>
          <a:prstGeom prst="rect">
            <a:avLst/>
          </a:prstGeom>
        </p:spPr>
      </p:pic>
    </p:spTree>
    <p:extLst>
      <p:ext uri="{BB962C8B-B14F-4D97-AF65-F5344CB8AC3E}">
        <p14:creationId xmlns:p14="http://schemas.microsoft.com/office/powerpoint/2010/main" val="2140763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2"/>
          <p:cNvSpPr>
            <a:spLocks noGrp="1" noChangeArrowheads="1"/>
          </p:cNvSpPr>
          <p:nvPr>
            <p:ph type="title"/>
          </p:nvPr>
        </p:nvSpPr>
        <p:spPr>
          <a:xfrm>
            <a:off x="455613" y="292100"/>
            <a:ext cx="8229600" cy="565150"/>
          </a:xfrm>
        </p:spPr>
        <p:txBody>
          <a:bodyPr/>
          <a:lstStyle/>
          <a:p>
            <a:pPr algn="l" eaLnBrk="1" hangingPunct="1"/>
            <a:r>
              <a:rPr lang="sl-SI" sz="3600" dirty="0" smtClean="0"/>
              <a:t>Razvoj človeštva</a:t>
            </a:r>
            <a:endParaRPr lang="en-US" sz="3600" dirty="0" smtClean="0"/>
          </a:p>
        </p:txBody>
      </p:sp>
      <p:sp>
        <p:nvSpPr>
          <p:cNvPr id="131076"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FE42DB-860B-41F3-B287-6FB3D41015FA}" type="slidenum">
              <a:rPr kumimoji="0" lang="en-US" sz="1200" b="0" i="0" u="none" strike="noStrike" kern="1200" cap="none" spc="0" normalizeH="0" baseline="0" noProof="0" smtClean="0">
                <a:ln>
                  <a:noFill/>
                </a:ln>
                <a:solidFill>
                  <a:prstClr val="black"/>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smtClean="0">
              <a:ln>
                <a:noFill/>
              </a:ln>
              <a:solidFill>
                <a:prstClr val="black"/>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131078" name="Rectangle 2"/>
          <p:cNvSpPr>
            <a:spLocks noChangeArrowheads="1"/>
          </p:cNvSpPr>
          <p:nvPr/>
        </p:nvSpPr>
        <p:spPr bwMode="auto">
          <a:xfrm>
            <a:off x="879475" y="1066800"/>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0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r>
              <a:rPr kumimoji="0" lang="sl-SI" sz="16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endParaRPr kumimoji="0" lang="en-US" sz="1400" b="0"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endParaRPr>
          </a:p>
        </p:txBody>
      </p:sp>
      <p:sp>
        <p:nvSpPr>
          <p:cNvPr id="131079" name="Footer Placeholder 4"/>
          <p:cNvSpPr>
            <a:spLocks noGrp="1"/>
          </p:cNvSpPr>
          <p:nvPr>
            <p:ph type="ftr" sz="quarter" idx="11"/>
          </p:nvPr>
        </p:nvSpPr>
        <p:spPr bwMode="auto">
          <a:xfrm>
            <a:off x="1979613" y="6477000"/>
            <a:ext cx="44751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t>MPS, 3.4.2018</a:t>
            </a:r>
            <a:endParaRPr kumimoji="0" lang="sl-SI"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pic>
        <p:nvPicPr>
          <p:cNvPr id="4" name="Picture 3"/>
          <p:cNvPicPr>
            <a:picLocks noChangeAspect="1"/>
          </p:cNvPicPr>
          <p:nvPr/>
        </p:nvPicPr>
        <p:blipFill>
          <a:blip r:embed="rId3"/>
          <a:stretch>
            <a:fillRect/>
          </a:stretch>
        </p:blipFill>
        <p:spPr>
          <a:xfrm>
            <a:off x="46657" y="0"/>
            <a:ext cx="4828555" cy="7074806"/>
          </a:xfrm>
          <a:prstGeom prst="rect">
            <a:avLst/>
          </a:prstGeom>
        </p:spPr>
      </p:pic>
      <p:pic>
        <p:nvPicPr>
          <p:cNvPr id="5" name="Picture 4"/>
          <p:cNvPicPr>
            <a:picLocks noChangeAspect="1"/>
          </p:cNvPicPr>
          <p:nvPr/>
        </p:nvPicPr>
        <p:blipFill>
          <a:blip r:embed="rId4"/>
          <a:stretch>
            <a:fillRect/>
          </a:stretch>
        </p:blipFill>
        <p:spPr>
          <a:xfrm>
            <a:off x="4875211" y="-246432"/>
            <a:ext cx="4268789" cy="7104431"/>
          </a:xfrm>
          <a:prstGeom prst="rect">
            <a:avLst/>
          </a:prstGeom>
        </p:spPr>
      </p:pic>
    </p:spTree>
    <p:extLst>
      <p:ext uri="{BB962C8B-B14F-4D97-AF65-F5344CB8AC3E}">
        <p14:creationId xmlns:p14="http://schemas.microsoft.com/office/powerpoint/2010/main" val="1058097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4"/>
          <p:cNvSpPr txBox="1">
            <a:spLocks noChangeArrowheads="1"/>
          </p:cNvSpPr>
          <p:nvPr/>
        </p:nvSpPr>
        <p:spPr bwMode="auto">
          <a:xfrm>
            <a:off x="377033" y="914002"/>
            <a:ext cx="8515350" cy="538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sl-SI"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DNN boljše kot ljudje v vrsti vizualnih nalog: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sl-SI"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prepoznati obraze, ljudi, predmete …/ prepoznati maligno tkivo, bolezen iz oči.</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spcBef>
                <a:spcPct val="0"/>
              </a:spcBef>
              <a:buNone/>
              <a:defRPr/>
            </a:pPr>
            <a:r>
              <a:rPr lang="sl-SI" sz="2000" dirty="0" smtClean="0">
                <a:solidFill>
                  <a:prstClr val="black"/>
                </a:solidFill>
                <a:latin typeface="Times New Roman" panose="02020603050405020304" pitchFamily="18" charset="0"/>
                <a:cs typeface="Times New Roman" panose="02020603050405020304" pitchFamily="18" charset="0"/>
              </a:rPr>
              <a:t>Avtonomna </a:t>
            </a:r>
            <a:r>
              <a:rPr lang="sl-SI" sz="2000" dirty="0">
                <a:solidFill>
                  <a:prstClr val="black"/>
                </a:solidFill>
                <a:latin typeface="Times New Roman" panose="02020603050405020304" pitchFamily="18" charset="0"/>
                <a:cs typeface="Times New Roman" panose="02020603050405020304" pitchFamily="18" charset="0"/>
              </a:rPr>
              <a:t>vozila, </a:t>
            </a:r>
            <a:endParaRPr lang="sl-SI" sz="2000" dirty="0" smtClean="0">
              <a:solidFill>
                <a:prstClr val="black"/>
              </a:solidFill>
              <a:latin typeface="Times New Roman" panose="02020603050405020304" pitchFamily="18" charset="0"/>
              <a:cs typeface="Times New Roman" panose="02020603050405020304" pitchFamily="18" charset="0"/>
            </a:endParaRPr>
          </a:p>
          <a:p>
            <a:pPr lvl="0">
              <a:spcBef>
                <a:spcPct val="0"/>
              </a:spcBef>
              <a:buNone/>
              <a:defRPr/>
            </a:pPr>
            <a:r>
              <a:rPr lang="sl-SI" sz="2000" dirty="0" smtClean="0">
                <a:solidFill>
                  <a:prstClr val="black"/>
                </a:solidFill>
                <a:latin typeface="Times New Roman" panose="02020603050405020304" pitchFamily="18" charset="0"/>
                <a:cs typeface="Times New Roman" panose="02020603050405020304" pitchFamily="18" charset="0"/>
              </a:rPr>
              <a:t>izmenjava </a:t>
            </a:r>
            <a:r>
              <a:rPr lang="sl-SI" sz="2000" dirty="0">
                <a:solidFill>
                  <a:prstClr val="black"/>
                </a:solidFill>
                <a:latin typeface="Times New Roman" panose="02020603050405020304" pitchFamily="18" charset="0"/>
                <a:cs typeface="Times New Roman" panose="02020603050405020304" pitchFamily="18" charset="0"/>
              </a:rPr>
              <a:t>organov, </a:t>
            </a:r>
            <a:r>
              <a:rPr lang="sl-SI" sz="2000" dirty="0" smtClean="0">
                <a:solidFill>
                  <a:prstClr val="black"/>
                </a:solidFill>
                <a:latin typeface="Times New Roman" panose="02020603050405020304" pitchFamily="18" charset="0"/>
                <a:cs typeface="Times New Roman" panose="02020603050405020304" pitchFamily="18" charset="0"/>
              </a:rPr>
              <a:t>…</a:t>
            </a:r>
            <a:endParaRPr lang="sl-SI" sz="20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sl-SI" sz="2000" dirty="0" smtClean="0">
                <a:solidFill>
                  <a:prstClr val="black"/>
                </a:solidFill>
                <a:latin typeface="Times New Roman" panose="02020603050405020304" pitchFamily="18" charset="0"/>
                <a:cs typeface="Times New Roman" panose="02020603050405020304" pitchFamily="18" charset="0"/>
              </a:rPr>
              <a:t>Signali </a:t>
            </a:r>
            <a:r>
              <a:rPr lang="sl-SI" sz="2000" dirty="0">
                <a:solidFill>
                  <a:prstClr val="black"/>
                </a:solidFill>
                <a:latin typeface="Times New Roman" panose="02020603050405020304" pitchFamily="18" charset="0"/>
                <a:cs typeface="Times New Roman" panose="02020603050405020304" pitchFamily="18" charset="0"/>
              </a:rPr>
              <a:t>realnega sveta.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Zakaj v Sloveniji ni </a:t>
            </a:r>
            <a:br>
              <a:rPr kumimoji="0" lang="sl-SI"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sl-SI"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programov za diagnozo</a:t>
            </a:r>
            <a:br>
              <a:rPr kumimoji="0" lang="sl-SI"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sl-SI"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tkiv?</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Smo ljudje prepočasni, se moramo začeti učiti drugače? Se moramo začeti obnašati drugače?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p:txBody>
      </p:sp>
      <p:sp>
        <p:nvSpPr>
          <p:cNvPr id="102403" name="Rectangle 2"/>
          <p:cNvSpPr>
            <a:spLocks noGrp="1" noChangeArrowheads="1"/>
          </p:cNvSpPr>
          <p:nvPr>
            <p:ph type="title"/>
          </p:nvPr>
        </p:nvSpPr>
        <p:spPr>
          <a:xfrm>
            <a:off x="455613" y="292100"/>
            <a:ext cx="6575425" cy="565150"/>
          </a:xfrm>
        </p:spPr>
        <p:txBody>
          <a:bodyPr/>
          <a:lstStyle/>
          <a:p>
            <a:pPr eaLnBrk="1" hangingPunct="1"/>
            <a:r>
              <a:rPr lang="sl-SI" sz="3600" b="1" kern="0" dirty="0" err="1" smtClean="0">
                <a:solidFill>
                  <a:srgbClr val="010199"/>
                </a:solidFill>
                <a:effectLst>
                  <a:outerShdw blurRad="38100" dist="38100" dir="2700000" algn="tl">
                    <a:srgbClr val="C0C0C0"/>
                  </a:outerShdw>
                </a:effectLst>
                <a:latin typeface="Tahoma"/>
              </a:rPr>
              <a:t>Superintelligenca</a:t>
            </a:r>
            <a:endParaRPr lang="en-US" sz="3600" b="1" kern="0" dirty="0">
              <a:solidFill>
                <a:srgbClr val="010199"/>
              </a:solidFill>
              <a:effectLst>
                <a:outerShdw blurRad="38100" dist="38100" dir="2700000" algn="tl">
                  <a:srgbClr val="C0C0C0"/>
                </a:outerShdw>
              </a:effectLst>
              <a:latin typeface="Tahoma"/>
            </a:endParaRPr>
          </a:p>
        </p:txBody>
      </p:sp>
      <p:sp>
        <p:nvSpPr>
          <p:cNvPr id="102404"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102406" name="Rectangle 2"/>
          <p:cNvSpPr>
            <a:spLocks noChangeArrowheads="1"/>
          </p:cNvSpPr>
          <p:nvPr/>
        </p:nvSpPr>
        <p:spPr bwMode="auto">
          <a:xfrm>
            <a:off x="879475" y="1066800"/>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0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r>
              <a:rPr kumimoji="0" lang="sl-SI" sz="16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endParaRPr kumimoji="0" lang="en-US" sz="1400" b="0"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endParaRPr>
          </a:p>
        </p:txBody>
      </p:sp>
      <p:sp>
        <p:nvSpPr>
          <p:cNvPr id="102407" name="Footer Placeholder 4"/>
          <p:cNvSpPr>
            <a:spLocks noGrp="1"/>
          </p:cNvSpPr>
          <p:nvPr>
            <p:ph type="ftr" sz="quarter" idx="11"/>
          </p:nvPr>
        </p:nvSpPr>
        <p:spPr bwMode="auto">
          <a:xfrm>
            <a:off x="2555875" y="6356350"/>
            <a:ext cx="447516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smtClean="0">
                <a:ln>
                  <a:noFill/>
                </a:ln>
                <a:solidFill>
                  <a:srgbClr val="898989"/>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200" b="0" i="0" u="none" strike="noStrike" kern="1200" cap="none" spc="0" normalizeH="0" baseline="0" noProof="0">
              <a:ln>
                <a:noFill/>
              </a:ln>
              <a:solidFill>
                <a:srgbClr val="898989"/>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A0B559-0B6D-474B-88AD-586AEF76AD25}"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10" name="Picture 9"/>
          <p:cNvPicPr>
            <a:picLocks noChangeAspect="1"/>
          </p:cNvPicPr>
          <p:nvPr/>
        </p:nvPicPr>
        <p:blipFill>
          <a:blip r:embed="rId3"/>
          <a:stretch>
            <a:fillRect/>
          </a:stretch>
        </p:blipFill>
        <p:spPr>
          <a:xfrm>
            <a:off x="107504" y="6209570"/>
            <a:ext cx="1231499" cy="676715"/>
          </a:xfrm>
          <a:prstGeom prst="rect">
            <a:avLst/>
          </a:prstGeom>
        </p:spPr>
      </p:pic>
      <p:pic>
        <p:nvPicPr>
          <p:cNvPr id="7" name="Picture 6"/>
          <p:cNvPicPr>
            <a:picLocks noChangeAspect="1"/>
          </p:cNvPicPr>
          <p:nvPr/>
        </p:nvPicPr>
        <p:blipFill>
          <a:blip r:embed="rId4"/>
          <a:stretch>
            <a:fillRect/>
          </a:stretch>
        </p:blipFill>
        <p:spPr>
          <a:xfrm>
            <a:off x="3554591" y="1844824"/>
            <a:ext cx="5563414" cy="2488364"/>
          </a:xfrm>
          <a:prstGeom prst="rect">
            <a:avLst/>
          </a:prstGeom>
        </p:spPr>
      </p:pic>
      <p:pic>
        <p:nvPicPr>
          <p:cNvPr id="5" name="Picture 4"/>
          <p:cNvPicPr>
            <a:picLocks noChangeAspect="1"/>
          </p:cNvPicPr>
          <p:nvPr/>
        </p:nvPicPr>
        <p:blipFill>
          <a:blip r:embed="rId5"/>
          <a:stretch>
            <a:fillRect/>
          </a:stretch>
        </p:blipFill>
        <p:spPr>
          <a:xfrm>
            <a:off x="1289070" y="5373216"/>
            <a:ext cx="4012922" cy="1513069"/>
          </a:xfrm>
          <a:prstGeom prst="rect">
            <a:avLst/>
          </a:prstGeom>
        </p:spPr>
      </p:pic>
      <p:pic>
        <p:nvPicPr>
          <p:cNvPr id="6" name="Picture 5"/>
          <p:cNvPicPr>
            <a:picLocks noChangeAspect="1"/>
          </p:cNvPicPr>
          <p:nvPr/>
        </p:nvPicPr>
        <p:blipFill>
          <a:blip r:embed="rId6"/>
          <a:stretch>
            <a:fillRect/>
          </a:stretch>
        </p:blipFill>
        <p:spPr>
          <a:xfrm>
            <a:off x="5434014" y="5282103"/>
            <a:ext cx="2857500" cy="1600200"/>
          </a:xfrm>
          <a:prstGeom prst="rect">
            <a:avLst/>
          </a:prstGeom>
        </p:spPr>
      </p:pic>
    </p:spTree>
    <p:extLst>
      <p:ext uri="{BB962C8B-B14F-4D97-AF65-F5344CB8AC3E}">
        <p14:creationId xmlns:p14="http://schemas.microsoft.com/office/powerpoint/2010/main" val="3935793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p:cNvSpPr>
            <a:spLocks noGrp="1" noChangeArrowheads="1"/>
          </p:cNvSpPr>
          <p:nvPr>
            <p:ph type="title"/>
          </p:nvPr>
        </p:nvSpPr>
        <p:spPr>
          <a:xfrm>
            <a:off x="107505" y="292100"/>
            <a:ext cx="6923534" cy="565150"/>
          </a:xfrm>
        </p:spPr>
        <p:txBody>
          <a:bodyPr/>
          <a:lstStyle/>
          <a:p>
            <a:pPr eaLnBrk="1" hangingPunct="1"/>
            <a:r>
              <a:rPr lang="sl-SI" sz="3200" b="1" kern="0" dirty="0" smtClean="0">
                <a:solidFill>
                  <a:srgbClr val="010199"/>
                </a:solidFill>
                <a:effectLst>
                  <a:outerShdw blurRad="38100" dist="38100" dir="2700000" algn="tl">
                    <a:srgbClr val="C0C0C0"/>
                  </a:outerShdw>
                </a:effectLst>
                <a:latin typeface="Tahoma"/>
              </a:rPr>
              <a:t>          AI sedaj</a:t>
            </a:r>
            <a:endParaRPr lang="en-US" sz="3200" b="1" kern="0" dirty="0">
              <a:solidFill>
                <a:srgbClr val="010199"/>
              </a:solidFill>
              <a:effectLst>
                <a:outerShdw blurRad="38100" dist="38100" dir="2700000" algn="tl">
                  <a:srgbClr val="C0C0C0"/>
                </a:outerShdw>
              </a:effectLst>
              <a:latin typeface="Tahoma"/>
            </a:endParaRPr>
          </a:p>
        </p:txBody>
      </p:sp>
      <p:sp>
        <p:nvSpPr>
          <p:cNvPr id="102404"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102406" name="Rectangle 2"/>
          <p:cNvSpPr>
            <a:spLocks noChangeArrowheads="1"/>
          </p:cNvSpPr>
          <p:nvPr/>
        </p:nvSpPr>
        <p:spPr bwMode="auto">
          <a:xfrm>
            <a:off x="879475" y="1066800"/>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0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r>
              <a:rPr kumimoji="0" lang="sl-SI" sz="16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endParaRPr kumimoji="0" lang="en-US" sz="1400" b="0"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endParaRPr>
          </a:p>
        </p:txBody>
      </p:sp>
      <p:sp>
        <p:nvSpPr>
          <p:cNvPr id="102407" name="Footer Placeholder 4"/>
          <p:cNvSpPr>
            <a:spLocks noGrp="1"/>
          </p:cNvSpPr>
          <p:nvPr>
            <p:ph type="ftr" sz="quarter" idx="11"/>
          </p:nvPr>
        </p:nvSpPr>
        <p:spPr bwMode="auto">
          <a:xfrm>
            <a:off x="2555875" y="6356350"/>
            <a:ext cx="447516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smtClean="0">
                <a:ln>
                  <a:noFill/>
                </a:ln>
                <a:solidFill>
                  <a:srgbClr val="898989"/>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200" b="0" i="0" u="none" strike="noStrike" kern="1200" cap="none" spc="0" normalizeH="0" baseline="0" noProof="0">
              <a:ln>
                <a:noFill/>
              </a:ln>
              <a:solidFill>
                <a:srgbClr val="898989"/>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A0B559-0B6D-474B-88AD-586AEF76AD25}"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10" name="Picture 9"/>
          <p:cNvPicPr>
            <a:picLocks noChangeAspect="1"/>
          </p:cNvPicPr>
          <p:nvPr/>
        </p:nvPicPr>
        <p:blipFill>
          <a:blip r:embed="rId3"/>
          <a:stretch>
            <a:fillRect/>
          </a:stretch>
        </p:blipFill>
        <p:spPr>
          <a:xfrm>
            <a:off x="107504" y="6209570"/>
            <a:ext cx="1231499" cy="676715"/>
          </a:xfrm>
          <a:prstGeom prst="rect">
            <a:avLst/>
          </a:prstGeom>
        </p:spPr>
      </p:pic>
      <p:pic>
        <p:nvPicPr>
          <p:cNvPr id="2" name="Picture 1"/>
          <p:cNvPicPr>
            <a:picLocks noChangeAspect="1"/>
          </p:cNvPicPr>
          <p:nvPr/>
        </p:nvPicPr>
        <p:blipFill>
          <a:blip r:embed="rId4"/>
          <a:stretch>
            <a:fillRect/>
          </a:stretch>
        </p:blipFill>
        <p:spPr>
          <a:xfrm>
            <a:off x="0" y="1091470"/>
            <a:ext cx="6076950" cy="4562475"/>
          </a:xfrm>
          <a:prstGeom prst="rect">
            <a:avLst/>
          </a:prstGeom>
        </p:spPr>
      </p:pic>
      <p:pic>
        <p:nvPicPr>
          <p:cNvPr id="4" name="Picture 3"/>
          <p:cNvPicPr>
            <a:picLocks noChangeAspect="1"/>
          </p:cNvPicPr>
          <p:nvPr/>
        </p:nvPicPr>
        <p:blipFill>
          <a:blip r:embed="rId5"/>
          <a:stretch>
            <a:fillRect/>
          </a:stretch>
        </p:blipFill>
        <p:spPr>
          <a:xfrm>
            <a:off x="4067944" y="1"/>
            <a:ext cx="6984776" cy="6356350"/>
          </a:xfrm>
          <a:prstGeom prst="rect">
            <a:avLst/>
          </a:prstGeom>
        </p:spPr>
      </p:pic>
    </p:spTree>
    <p:extLst>
      <p:ext uri="{BB962C8B-B14F-4D97-AF65-F5344CB8AC3E}">
        <p14:creationId xmlns:p14="http://schemas.microsoft.com/office/powerpoint/2010/main" val="1361500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p:cNvSpPr txBox="1">
            <a:spLocks noChangeArrowheads="1"/>
          </p:cNvSpPr>
          <p:nvPr/>
        </p:nvSpPr>
        <p:spPr bwMode="auto">
          <a:xfrm>
            <a:off x="539750" y="1628775"/>
            <a:ext cx="8331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sl-SI">
                <a:solidFill>
                  <a:srgbClr val="000000"/>
                </a:solidFill>
              </a:rPr>
              <a:t> </a:t>
            </a:r>
          </a:p>
        </p:txBody>
      </p:sp>
      <p:sp>
        <p:nvSpPr>
          <p:cNvPr id="4" name="Title 3"/>
          <p:cNvSpPr>
            <a:spLocks noGrp="1"/>
          </p:cNvSpPr>
          <p:nvPr>
            <p:ph type="title"/>
          </p:nvPr>
        </p:nvSpPr>
        <p:spPr/>
        <p:txBody>
          <a:bodyPr/>
          <a:lstStyle/>
          <a:p>
            <a:pPr algn="ctr">
              <a:defRPr/>
            </a:pPr>
            <a:r>
              <a:rPr lang="sl-SI" kern="1200" dirty="0" err="1" smtClean="0">
                <a:solidFill>
                  <a:schemeClr val="bg2">
                    <a:lumMod val="60000"/>
                    <a:lumOff val="40000"/>
                  </a:schemeClr>
                </a:solidFill>
                <a:latin typeface="Tahoma" panose="020B0604030504040204" pitchFamily="34" charset="0"/>
                <a:ea typeface="Tahoma" panose="020B0604030504040204" pitchFamily="34" charset="0"/>
                <a:cs typeface="Tahoma" panose="020B0604030504040204" pitchFamily="34" charset="0"/>
              </a:rPr>
              <a:t>AlphaZero</a:t>
            </a:r>
            <a:r>
              <a:rPr lang="sl-SI" kern="1200" dirty="0" smtClean="0">
                <a:solidFill>
                  <a:schemeClr val="bg2">
                    <a:lumMod val="60000"/>
                    <a:lumOff val="40000"/>
                  </a:schemeClr>
                </a:solidFill>
                <a:latin typeface="Tahoma" panose="020B0604030504040204" pitchFamily="34" charset="0"/>
                <a:ea typeface="Tahoma" panose="020B0604030504040204" pitchFamily="34" charset="0"/>
                <a:cs typeface="Tahoma" panose="020B0604030504040204" pitchFamily="34" charset="0"/>
              </a:rPr>
              <a:t> 4h učenja </a:t>
            </a:r>
            <a:endParaRPr lang="en-US" kern="1200" dirty="0">
              <a:solidFill>
                <a:schemeClr val="bg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lstStyle/>
          <a:p>
            <a:endParaRPr lang="en-US" dirty="0"/>
          </a:p>
        </p:txBody>
      </p:sp>
      <p:sp>
        <p:nvSpPr>
          <p:cNvPr id="5" name="Footer Placeholder 4"/>
          <p:cNvSpPr>
            <a:spLocks noGrp="1"/>
          </p:cNvSpPr>
          <p:nvPr>
            <p:ph type="ftr" sz="quarter" idx="11"/>
          </p:nvPr>
        </p:nvSpPr>
        <p:spPr/>
        <p:txBody>
          <a:bodyPr/>
          <a:lstStyle/>
          <a:p>
            <a:pPr>
              <a:defRPr/>
            </a:pPr>
            <a:r>
              <a:rPr lang="sl-SI" smtClean="0"/>
              <a:t>MPS, 3.4.2018</a:t>
            </a:r>
            <a:endParaRPr lang="sl-SI" dirty="0"/>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2D3EEB43-C752-4433-94AD-FFABC4F5BA7D}" type="slidenum">
              <a:rPr lang="en-US" smtClean="0">
                <a:effectLst>
                  <a:outerShdw blurRad="38100" dist="38100" dir="2700000" algn="tl">
                    <a:srgbClr val="C0C0C0"/>
                  </a:outerShdw>
                </a:effectLst>
                <a:latin typeface="Arial" panose="020B0604020202020204" pitchFamily="34" charset="0"/>
              </a:rPr>
              <a:pPr>
                <a:defRPr/>
              </a:pPr>
              <a:t>18</a:t>
            </a:fld>
            <a:endParaRPr lang="en-US" smtClean="0">
              <a:effectLst>
                <a:outerShdw blurRad="38100" dist="38100" dir="2700000" algn="tl">
                  <a:srgbClr val="C0C0C0"/>
                </a:outerShdw>
              </a:effectLst>
              <a:latin typeface="Arial" panose="020B0604020202020204" pitchFamily="34" charset="0"/>
            </a:endParaRPr>
          </a:p>
        </p:txBody>
      </p:sp>
      <p:sp>
        <p:nvSpPr>
          <p:cNvPr id="65541" name="Rectangle 2"/>
          <p:cNvSpPr>
            <a:spLocks noChangeArrowheads="1"/>
          </p:cNvSpPr>
          <p:nvPr/>
        </p:nvSpPr>
        <p:spPr bwMode="auto">
          <a:xfrm>
            <a:off x="1116013" y="4905305"/>
            <a:ext cx="7632700" cy="114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ts val="475"/>
              </a:spcBef>
              <a:buClrTx/>
              <a:buSzTx/>
              <a:buFontTx/>
              <a:buNone/>
            </a:pPr>
            <a:r>
              <a:rPr lang="sl-SI" sz="2000" dirty="0" smtClean="0">
                <a:solidFill>
                  <a:srgbClr val="161616"/>
                </a:solidFill>
                <a:latin typeface="Times New Roman" panose="02020603050405020304" pitchFamily="18" charset="0"/>
                <a:cs typeface="Times New Roman" panose="02020603050405020304" pitchFamily="18" charset="0"/>
              </a:rPr>
              <a:t>19. Poteza  Rf1-e1                              26. poteza  (+8) Qh4-h1</a:t>
            </a:r>
          </a:p>
          <a:p>
            <a:pPr>
              <a:spcBef>
                <a:spcPts val="475"/>
              </a:spcBef>
              <a:buClrTx/>
              <a:buSzTx/>
              <a:buFontTx/>
              <a:buNone/>
            </a:pPr>
            <a:endParaRPr lang="sl-SI" sz="2000" dirty="0" smtClean="0">
              <a:solidFill>
                <a:srgbClr val="161616"/>
              </a:solidFill>
              <a:latin typeface="Times New Roman" panose="02020603050405020304" pitchFamily="18" charset="0"/>
              <a:cs typeface="Times New Roman" panose="02020603050405020304" pitchFamily="18" charset="0"/>
            </a:endParaRPr>
          </a:p>
          <a:p>
            <a:pPr>
              <a:spcBef>
                <a:spcPts val="475"/>
              </a:spcBef>
              <a:buClrTx/>
              <a:buSzTx/>
              <a:buFontTx/>
              <a:buNone/>
            </a:pPr>
            <a:r>
              <a:rPr lang="sl-SI" sz="2000" dirty="0" smtClean="0">
                <a:solidFill>
                  <a:srgbClr val="161616"/>
                </a:solidFill>
                <a:latin typeface="Times New Roman" panose="02020603050405020304" pitchFamily="18" charset="0"/>
                <a:cs typeface="Times New Roman" panose="02020603050405020304" pitchFamily="18" charset="0"/>
              </a:rPr>
              <a:t>Čez + 20 potez preobrat                     1500 let?</a:t>
            </a:r>
            <a:endParaRPr lang="en-US" sz="1800" dirty="0">
              <a:solidFill>
                <a:srgbClr val="0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04855" y="1613248"/>
            <a:ext cx="3061601" cy="3039887"/>
          </a:xfrm>
          <a:prstGeom prst="rect">
            <a:avLst/>
          </a:prstGeom>
        </p:spPr>
      </p:pic>
      <p:pic>
        <p:nvPicPr>
          <p:cNvPr id="7" name="Picture 6"/>
          <p:cNvPicPr>
            <a:picLocks noChangeAspect="1"/>
          </p:cNvPicPr>
          <p:nvPr/>
        </p:nvPicPr>
        <p:blipFill>
          <a:blip r:embed="rId3"/>
          <a:stretch>
            <a:fillRect/>
          </a:stretch>
        </p:blipFill>
        <p:spPr>
          <a:xfrm>
            <a:off x="4381970" y="1613249"/>
            <a:ext cx="3070350" cy="3054400"/>
          </a:xfrm>
          <a:prstGeom prst="rect">
            <a:avLst/>
          </a:prstGeom>
        </p:spPr>
      </p:pic>
      <p:pic>
        <p:nvPicPr>
          <p:cNvPr id="8" name="Picture 7"/>
          <p:cNvPicPr>
            <a:picLocks noChangeAspect="1"/>
          </p:cNvPicPr>
          <p:nvPr/>
        </p:nvPicPr>
        <p:blipFill>
          <a:blip r:embed="rId4"/>
          <a:stretch>
            <a:fillRect/>
          </a:stretch>
        </p:blipFill>
        <p:spPr>
          <a:xfrm>
            <a:off x="0" y="6245225"/>
            <a:ext cx="1231499" cy="676715"/>
          </a:xfrm>
          <a:prstGeom prst="rect">
            <a:avLst/>
          </a:prstGeom>
        </p:spPr>
      </p:pic>
    </p:spTree>
    <p:extLst>
      <p:ext uri="{BB962C8B-B14F-4D97-AF65-F5344CB8AC3E}">
        <p14:creationId xmlns:p14="http://schemas.microsoft.com/office/powerpoint/2010/main" val="3246917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333375"/>
            <a:ext cx="9144000" cy="762000"/>
          </a:xfrm>
        </p:spPr>
        <p:txBody>
          <a:bodyPr/>
          <a:lstStyle/>
          <a:p>
            <a:pPr algn="ctr">
              <a:defRPr/>
            </a:pPr>
            <a:r>
              <a:rPr lang="en-US" dirty="0" smtClean="0">
                <a:solidFill>
                  <a:schemeClr val="bg2"/>
                </a:solidFill>
              </a:rPr>
              <a:t>   </a:t>
            </a:r>
            <a:r>
              <a:rPr lang="sl-SI" dirty="0" smtClean="0">
                <a:solidFill>
                  <a:schemeClr val="bg2"/>
                </a:solidFill>
              </a:rPr>
              <a:t>  </a:t>
            </a:r>
            <a:r>
              <a:rPr lang="sl-SI" sz="3600" b="1" dirty="0" smtClean="0">
                <a:solidFill>
                  <a:schemeClr val="bg2">
                    <a:lumMod val="60000"/>
                    <a:lumOff val="40000"/>
                  </a:schemeClr>
                </a:solidFill>
              </a:rPr>
              <a:t>VPLIV UI / AI</a:t>
            </a:r>
            <a:endParaRPr lang="en-US" sz="3600" b="1" dirty="0">
              <a:solidFill>
                <a:schemeClr val="bg2">
                  <a:lumMod val="60000"/>
                  <a:lumOff val="40000"/>
                </a:schemeClr>
              </a:solidFill>
              <a:effectLst>
                <a:outerShdw blurRad="38100" dist="38100" dir="2700000" algn="tl">
                  <a:srgbClr val="C0C0C0"/>
                </a:outerShdw>
              </a:effectLst>
            </a:endParaRPr>
          </a:p>
        </p:txBody>
      </p:sp>
      <p:sp>
        <p:nvSpPr>
          <p:cNvPr id="78852" name="Slide Number Placeholder 1"/>
          <p:cNvSpPr>
            <a:spLocks noGrp="1"/>
          </p:cNvSpPr>
          <p:nvPr>
            <p:ph type="sldNum" sz="quarter" idx="12"/>
          </p:nvPr>
        </p:nvSpPr>
        <p:spPr>
          <a:xfrm>
            <a:off x="3124200" y="6245225"/>
            <a:ext cx="2895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u"/>
              <a:defRPr kumimoji="1" sz="2400">
                <a:solidFill>
                  <a:schemeClr val="tx1"/>
                </a:solidFill>
                <a:latin typeface="Arial" panose="020B0604020202020204" pitchFamily="34" charset="0"/>
              </a:defRPr>
            </a:lvl1pPr>
            <a:lvl2pPr marL="742950" indent="-285750">
              <a:spcBef>
                <a:spcPct val="20000"/>
              </a:spcBef>
              <a:buClr>
                <a:schemeClr val="hlink"/>
              </a:buClr>
              <a:buSzPct val="70000"/>
              <a:buFont typeface="Monotype Sorts" pitchFamily="2" charset="2"/>
              <a:buChar char="u"/>
              <a:defRPr kumimoji="1" sz="24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3pPr>
            <a:lvl4pPr marL="16002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D857026-71A7-4D7A-AC11-86557E40D003}"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19</a:t>
            </a:fld>
            <a:endParaRPr kumimoji="0" lang="en-US" sz="14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2" name="AutoShape 2" descr="https://i.guim.co.uk/img/media/01e51391134fa1c23294a64b1267b945938969eb/0_1630_3770_2261/master/3770.jpg?w=700&amp;q=55&amp;auto=format&amp;usm=12&amp;fit=max&amp;s=8a7cab9a28cc68b9b9891fea7f5532f0"/>
          <p:cNvSpPr>
            <a:spLocks noGrp="1" noChangeAspect="1" noChangeArrowheads="1"/>
          </p:cNvSpPr>
          <p:nvPr>
            <p:ph type="body" idx="1"/>
          </p:nvPr>
        </p:nvSpPr>
        <p:spPr bwMode="auto">
          <a:xfrm>
            <a:off x="683568" y="1155700"/>
            <a:ext cx="7488237" cy="5327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M. </a:t>
            </a:r>
            <a:r>
              <a:rPr lang="en-US" sz="2400" dirty="0" err="1" smtClean="0">
                <a:solidFill>
                  <a:srgbClr val="000000"/>
                </a:solidFill>
                <a:effectLst/>
                <a:latin typeface="Times New Roman" panose="02020603050405020304" pitchFamily="18" charset="0"/>
                <a:ea typeface="Times New Roman" panose="02020603050405020304" pitchFamily="18" charset="0"/>
              </a:rPr>
              <a:t>Kosinski</a:t>
            </a:r>
            <a:r>
              <a:rPr lang="en-US" sz="2400" dirty="0" smtClean="0">
                <a:solidFill>
                  <a:srgbClr val="000000"/>
                </a:solidFill>
                <a:effectLst/>
                <a:latin typeface="Times New Roman" panose="02020603050405020304" pitchFamily="18" charset="0"/>
                <a:ea typeface="Times New Roman" panose="02020603050405020304" pitchFamily="18" charset="0"/>
              </a:rPr>
              <a:t>, Y. Wang, Stanford university</a:t>
            </a:r>
          </a:p>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2017 Journal of Personality and Social Psychology, </a:t>
            </a:r>
          </a:p>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91% </a:t>
            </a:r>
            <a:r>
              <a:rPr lang="sl-SI" sz="2400" dirty="0" smtClean="0">
                <a:solidFill>
                  <a:srgbClr val="000000"/>
                </a:solidFill>
                <a:effectLst/>
                <a:latin typeface="Times New Roman" panose="02020603050405020304" pitchFamily="18" charset="0"/>
                <a:ea typeface="Times New Roman" panose="02020603050405020304" pitchFamily="18" charset="0"/>
              </a:rPr>
              <a:t>moški</a:t>
            </a:r>
            <a:r>
              <a:rPr lang="en-US" sz="2400" dirty="0" smtClean="0">
                <a:solidFill>
                  <a:srgbClr val="000000"/>
                </a:solidFill>
                <a:effectLst/>
                <a:latin typeface="Times New Roman" panose="02020603050405020304" pitchFamily="18" charset="0"/>
                <a:ea typeface="Times New Roman" panose="02020603050405020304" pitchFamily="18" charset="0"/>
              </a:rPr>
              <a:t> homo or hetero, 83% </a:t>
            </a:r>
            <a:r>
              <a:rPr lang="sl-SI" sz="2400" dirty="0" smtClean="0">
                <a:solidFill>
                  <a:srgbClr val="000000"/>
                </a:solidFill>
                <a:effectLst/>
                <a:latin typeface="Times New Roman" panose="02020603050405020304" pitchFamily="18" charset="0"/>
                <a:ea typeface="Times New Roman" panose="02020603050405020304" pitchFamily="18" charset="0"/>
              </a:rPr>
              <a:t>ženske </a:t>
            </a:r>
            <a:r>
              <a:rPr lang="en-US" sz="2400" dirty="0" smtClean="0">
                <a:solidFill>
                  <a:srgbClr val="000000"/>
                </a:solidFill>
                <a:effectLst/>
                <a:latin typeface="Times New Roman" panose="02020603050405020304" pitchFamily="18" charset="0"/>
                <a:ea typeface="Times New Roman" panose="02020603050405020304" pitchFamily="18" charset="0"/>
              </a:rPr>
              <a:t> homo or hetero</a:t>
            </a:r>
          </a:p>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20% </a:t>
            </a:r>
            <a:r>
              <a:rPr lang="sl-SI" sz="2400" dirty="0" smtClean="0">
                <a:solidFill>
                  <a:srgbClr val="000000"/>
                </a:solidFill>
                <a:effectLst/>
                <a:latin typeface="Times New Roman" panose="02020603050405020304" pitchFamily="18" charset="0"/>
                <a:ea typeface="Times New Roman" panose="02020603050405020304" pitchFamily="18" charset="0"/>
              </a:rPr>
              <a:t>bolje kot ljudje</a:t>
            </a:r>
            <a:endParaRPr lang="en-US" sz="2400" dirty="0" smtClean="0">
              <a:solidFill>
                <a:srgbClr val="000000"/>
              </a:solidFill>
              <a:effectLst/>
              <a:latin typeface="Times New Roman" panose="02020603050405020304" pitchFamily="18" charset="0"/>
              <a:ea typeface="Times New Roman" panose="02020603050405020304" pitchFamily="18" charset="0"/>
            </a:endParaRPr>
          </a:p>
          <a:p>
            <a:pPr marL="0" indent="0">
              <a:buNone/>
            </a:pPr>
            <a:r>
              <a:rPr lang="sl-SI" sz="2400" dirty="0" smtClean="0">
                <a:solidFill>
                  <a:srgbClr val="000000"/>
                </a:solidFill>
                <a:effectLst/>
                <a:latin typeface="Times New Roman" panose="02020603050405020304" pitchFamily="18" charset="0"/>
                <a:ea typeface="Times New Roman" panose="02020603050405020304" pitchFamily="18" charset="0"/>
              </a:rPr>
              <a:t>Razlaga</a:t>
            </a:r>
            <a:r>
              <a:rPr lang="en-US" sz="2400" dirty="0" smtClean="0">
                <a:solidFill>
                  <a:srgbClr val="000000"/>
                </a:solidFill>
                <a:effectLst/>
                <a:latin typeface="Times New Roman" panose="02020603050405020304" pitchFamily="18" charset="0"/>
                <a:ea typeface="Times New Roman" panose="02020603050405020304" pitchFamily="18" charset="0"/>
              </a:rPr>
              <a:t>?</a:t>
            </a:r>
          </a:p>
          <a:p>
            <a:pPr marL="0" indent="0">
              <a:buNone/>
            </a:pPr>
            <a:endParaRPr lang="en-US" sz="2400" dirty="0" smtClean="0">
              <a:solidFill>
                <a:srgbClr val="000000"/>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211960" y="3914175"/>
            <a:ext cx="4943865" cy="2963743"/>
          </a:xfrm>
          <a:prstGeom prst="rect">
            <a:avLst/>
          </a:prstGeom>
        </p:spPr>
      </p:pic>
      <p:pic>
        <p:nvPicPr>
          <p:cNvPr id="7" name="Picture 6"/>
          <p:cNvPicPr>
            <a:picLocks noChangeAspect="1"/>
          </p:cNvPicPr>
          <p:nvPr/>
        </p:nvPicPr>
        <p:blipFill>
          <a:blip r:embed="rId3"/>
          <a:stretch>
            <a:fillRect/>
          </a:stretch>
        </p:blipFill>
        <p:spPr>
          <a:xfrm>
            <a:off x="107504" y="6209570"/>
            <a:ext cx="1231499" cy="676715"/>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233081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267744" y="6356350"/>
            <a:ext cx="447484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rPr>
              <a:t>MPS, 3.4.2018</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EF857-F480-4689-95E2-6FAFD9FA987F}"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13" name="Content Placeholder 2"/>
          <p:cNvSpPr>
            <a:spLocks noGrp="1"/>
          </p:cNvSpPr>
          <p:nvPr>
            <p:ph idx="1"/>
          </p:nvPr>
        </p:nvSpPr>
        <p:spPr>
          <a:xfrm>
            <a:off x="663575" y="1208088"/>
            <a:ext cx="7775575" cy="5330825"/>
          </a:xfrm>
        </p:spPr>
        <p:txBody>
          <a:bodyPr/>
          <a:lstStyle/>
          <a:p>
            <a:pPr eaLnBrk="1" hangingPunct="1">
              <a:defRPr/>
            </a:pPr>
            <a:r>
              <a:rPr lang="sl-SI" sz="1600" dirty="0" smtClean="0">
                <a:latin typeface="Tahoma" panose="020B0604030504040204" pitchFamily="34" charset="0"/>
                <a:cs typeface="Tahoma" panose="020B0604030504040204" pitchFamily="34" charset="0"/>
              </a:rPr>
              <a:t>Državni svetnik, redni profesor na UNI LJ in MPŠ</a:t>
            </a:r>
            <a:r>
              <a:rPr lang="en-US" sz="1600" dirty="0" smtClean="0">
                <a:latin typeface="Tahoma" panose="020B0604030504040204" pitchFamily="34" charset="0"/>
                <a:cs typeface="Tahoma" panose="020B0604030504040204" pitchFamily="34" charset="0"/>
              </a:rPr>
              <a:t>, </a:t>
            </a:r>
            <a:r>
              <a:rPr lang="en-US" sz="1600" dirty="0" err="1" smtClean="0">
                <a:latin typeface="Tahoma" panose="020B0604030504040204" pitchFamily="34" charset="0"/>
                <a:cs typeface="Tahoma" panose="020B0604030504040204" pitchFamily="34" charset="0"/>
              </a:rPr>
              <a:t>ra</a:t>
            </a:r>
            <a:r>
              <a:rPr lang="sl-SI" sz="1600" dirty="0" err="1" smtClean="0">
                <a:latin typeface="Tahoma" panose="020B0604030504040204" pitchFamily="34" charset="0"/>
                <a:cs typeface="Tahoma" panose="020B0604030504040204" pitchFamily="34" charset="0"/>
              </a:rPr>
              <a:t>ziskovalni</a:t>
            </a:r>
            <a:r>
              <a:rPr lang="sl-SI" sz="1600" dirty="0" smtClean="0">
                <a:latin typeface="Tahoma" panose="020B0604030504040204" pitchFamily="34" charset="0"/>
                <a:cs typeface="Tahoma" panose="020B0604030504040204" pitchFamily="34" charset="0"/>
              </a:rPr>
              <a:t> svetnik na IJS</a:t>
            </a:r>
          </a:p>
          <a:p>
            <a:pPr eaLnBrk="1" hangingPunct="1">
              <a:defRPr/>
            </a:pPr>
            <a:r>
              <a:rPr lang="sl-SI" sz="1600" dirty="0" smtClean="0">
                <a:latin typeface="Tahoma" panose="020B0604030504040204" pitchFamily="34" charset="0"/>
                <a:cs typeface="Tahoma" panose="020B0604030504040204" pitchFamily="34" charset="0"/>
              </a:rPr>
              <a:t>Soustanovitelj: ACM Slovenija, SLAIS, DKZ, SATENA, IAS</a:t>
            </a:r>
          </a:p>
          <a:p>
            <a:pPr eaLnBrk="1" hangingPunct="1">
              <a:defRPr/>
            </a:pPr>
            <a:r>
              <a:rPr lang="sl-SI" sz="1600" dirty="0" smtClean="0">
                <a:latin typeface="Tahoma" panose="020B0604030504040204" pitchFamily="34" charset="0"/>
                <a:cs typeface="Tahoma" panose="020B0604030504040204" pitchFamily="34" charset="0"/>
              </a:rPr>
              <a:t>Predstojnik ZR IAS, po-predsednik ACM Slovenija, IFIP 12, vodja odseka za inteligentne sisteme na IJS (bil član UO IJS, član ZS IJS, podpredsednik SVIZ …)</a:t>
            </a:r>
          </a:p>
          <a:p>
            <a:pPr eaLnBrk="1" hangingPunct="1">
              <a:defRPr/>
            </a:pPr>
            <a:r>
              <a:rPr lang="sl-SI" sz="1600" dirty="0" smtClean="0">
                <a:latin typeface="Tahoma" panose="020B0604030504040204" pitchFamily="34" charset="0"/>
                <a:cs typeface="Tahoma" panose="020B0604030504040204" pitchFamily="34" charset="0"/>
              </a:rPr>
              <a:t>Angleško-slovenski računalniški slovarček:  </a:t>
            </a:r>
            <a:r>
              <a:rPr lang="sl-SI" sz="1600" dirty="0" err="1" smtClean="0">
                <a:latin typeface="Tahoma" panose="020B0604030504040204" pitchFamily="34" charset="0"/>
                <a:cs typeface="Tahoma" panose="020B0604030504040204" pitchFamily="34" charset="0"/>
              </a:rPr>
              <a:t>Wikipedia</a:t>
            </a:r>
            <a:r>
              <a:rPr lang="sl-SI" sz="1600" dirty="0" smtClean="0">
                <a:latin typeface="Tahoma" panose="020B0604030504040204" pitchFamily="34" charset="0"/>
                <a:cs typeface="Tahoma" panose="020B0604030504040204" pitchFamily="34" charset="0"/>
              </a:rPr>
              <a:t> stil </a:t>
            </a:r>
            <a:r>
              <a:rPr lang="sl-SI" sz="1600" dirty="0" smtClean="0">
                <a:solidFill>
                  <a:srgbClr val="0000FF"/>
                </a:solidFill>
                <a:latin typeface="Tahoma" panose="020B0604030504040204" pitchFamily="34" charset="0"/>
                <a:cs typeface="Tahoma" panose="020B0604030504040204" pitchFamily="34" charset="0"/>
                <a:hlinkClick r:id="rId2"/>
              </a:rPr>
              <a:t>http://dis-slovarcek.ijs.si/</a:t>
            </a:r>
            <a:r>
              <a:rPr lang="sl-SI" sz="1600" dirty="0" smtClean="0">
                <a:latin typeface="Tahoma" panose="020B0604030504040204" pitchFamily="34" charset="0"/>
                <a:cs typeface="Tahoma" panose="020B0604030504040204" pitchFamily="34" charset="0"/>
              </a:rPr>
              <a:t>  12.000 </a:t>
            </a:r>
            <a:endParaRPr lang="sl-SI" sz="1800" dirty="0" smtClean="0">
              <a:latin typeface="Tahoma" panose="020B0604030504040204" pitchFamily="34" charset="0"/>
              <a:cs typeface="Tahoma" panose="020B0604030504040204" pitchFamily="34" charset="0"/>
            </a:endParaRPr>
          </a:p>
          <a:p>
            <a:pPr eaLnBrk="1" hangingPunct="1">
              <a:defRPr/>
            </a:pPr>
            <a:r>
              <a:rPr lang="sl-SI" sz="1600" dirty="0" smtClean="0">
                <a:latin typeface="Tahoma" panose="020B0604030504040204" pitchFamily="34" charset="0"/>
                <a:cs typeface="Tahoma" panose="020B0604030504040204" pitchFamily="34" charset="0"/>
              </a:rPr>
              <a:t>Uredništvo revij: Informatica, 10 revij</a:t>
            </a:r>
          </a:p>
          <a:p>
            <a:pPr eaLnBrk="1" hangingPunct="1">
              <a:defRPr/>
            </a:pPr>
            <a:r>
              <a:rPr lang="sl-SI" sz="1600" dirty="0" smtClean="0">
                <a:latin typeface="Tahoma" panose="020B0604030504040204" pitchFamily="34" charset="0"/>
                <a:cs typeface="Tahoma" panose="020B0604030504040204" pitchFamily="34" charset="0"/>
              </a:rPr>
              <a:t>Gospodarstvo/vodstveno: 200 projektov, vrhunski EU, asistenti za vse občine, zapestna ura za starejše H2020</a:t>
            </a:r>
            <a:endParaRPr lang="sl-SI" sz="1800" dirty="0" smtClean="0">
              <a:latin typeface="Tahoma" panose="020B0604030504040204" pitchFamily="34" charset="0"/>
              <a:cs typeface="Tahoma" panose="020B0604030504040204" pitchFamily="34" charset="0"/>
            </a:endParaRPr>
          </a:p>
          <a:p>
            <a:pPr eaLnBrk="1" hangingPunct="1">
              <a:defRPr/>
            </a:pPr>
            <a:r>
              <a:rPr lang="sl-SI" sz="1600" dirty="0" smtClean="0">
                <a:latin typeface="Tahoma" panose="020B0604030504040204" pitchFamily="34" charset="0"/>
                <a:cs typeface="Tahoma" panose="020B0604030504040204" pitchFamily="34" charset="0"/>
              </a:rPr>
              <a:t>Patenti: 7, </a:t>
            </a:r>
            <a:r>
              <a:rPr lang="sl-SI" sz="1600" dirty="0" err="1" smtClean="0">
                <a:latin typeface="Tahoma" panose="020B0604030504040204" pitchFamily="34" charset="0"/>
                <a:cs typeface="Tahoma" panose="020B0604030504040204" pitchFamily="34" charset="0"/>
              </a:rPr>
              <a:t>Cobiss</a:t>
            </a:r>
            <a:r>
              <a:rPr lang="sl-SI" sz="1600" dirty="0" smtClean="0">
                <a:latin typeface="Tahoma" panose="020B0604030504040204" pitchFamily="34" charset="0"/>
                <a:cs typeface="Tahoma" panose="020B0604030504040204" pitchFamily="34" charset="0"/>
              </a:rPr>
              <a:t>: 133 člankov, 1319 vnosov</a:t>
            </a:r>
            <a:endParaRPr lang="sl-SI" sz="1800" dirty="0" smtClean="0">
              <a:latin typeface="Tahoma" panose="020B0604030504040204" pitchFamily="34" charset="0"/>
              <a:cs typeface="Tahoma" panose="020B0604030504040204" pitchFamily="34" charset="0"/>
            </a:endParaRPr>
          </a:p>
          <a:p>
            <a:pPr eaLnBrk="1" hangingPunct="1">
              <a:defRPr/>
            </a:pPr>
            <a:r>
              <a:rPr lang="sl-SI" sz="1600" dirty="0" smtClean="0">
                <a:latin typeface="Tahoma" panose="020B0604030504040204" pitchFamily="34" charset="0"/>
                <a:cs typeface="Tahoma" panose="020B0604030504040204" pitchFamily="34" charset="0"/>
              </a:rPr>
              <a:t>Raziskave: </a:t>
            </a:r>
            <a:r>
              <a:rPr lang="sl-SI" sz="1600" dirty="0" err="1" smtClean="0">
                <a:latin typeface="Tahoma" panose="020B0604030504040204" pitchFamily="34" charset="0"/>
                <a:cs typeface="Tahoma" panose="020B0604030504040204" pitchFamily="34" charset="0"/>
              </a:rPr>
              <a:t>principle</a:t>
            </a:r>
            <a:r>
              <a:rPr lang="sl-SI" sz="1600" dirty="0" smtClean="0">
                <a:latin typeface="Tahoma" panose="020B0604030504040204" pitchFamily="34" charset="0"/>
                <a:cs typeface="Tahoma" panose="020B0604030504040204" pitchFamily="34" charset="0"/>
              </a:rPr>
              <a:t> </a:t>
            </a:r>
            <a:r>
              <a:rPr lang="sl-SI" sz="1600" dirty="0" err="1" smtClean="0">
                <a:latin typeface="Tahoma" panose="020B0604030504040204" pitchFamily="34" charset="0"/>
                <a:cs typeface="Tahoma" panose="020B0604030504040204" pitchFamily="34" charset="0"/>
              </a:rPr>
              <a:t>and</a:t>
            </a:r>
            <a:r>
              <a:rPr lang="sl-SI" sz="1600" dirty="0" smtClean="0">
                <a:latin typeface="Tahoma" panose="020B0604030504040204" pitchFamily="34" charset="0"/>
                <a:cs typeface="Tahoma" panose="020B0604030504040204" pitchFamily="34" charset="0"/>
              </a:rPr>
              <a:t> </a:t>
            </a:r>
            <a:r>
              <a:rPr lang="sl-SI" sz="1600" dirty="0" err="1" smtClean="0">
                <a:latin typeface="Tahoma" panose="020B0604030504040204" pitchFamily="34" charset="0"/>
                <a:cs typeface="Tahoma" panose="020B0604030504040204" pitchFamily="34" charset="0"/>
              </a:rPr>
              <a:t>paradox</a:t>
            </a:r>
            <a:r>
              <a:rPr lang="sl-SI" sz="1600" dirty="0" smtClean="0">
                <a:latin typeface="Tahoma" panose="020B0604030504040204" pitchFamily="34" charset="0"/>
                <a:cs typeface="Tahoma" panose="020B0604030504040204" pitchFamily="34" charset="0"/>
              </a:rPr>
              <a:t> </a:t>
            </a:r>
            <a:r>
              <a:rPr lang="sl-SI" sz="1600" dirty="0" err="1" smtClean="0">
                <a:latin typeface="Tahoma" panose="020B0604030504040204" pitchFamily="34" charset="0"/>
                <a:cs typeface="Tahoma" panose="020B0604030504040204" pitchFamily="34" charset="0"/>
              </a:rPr>
              <a:t>of</a:t>
            </a:r>
            <a:r>
              <a:rPr lang="sl-SI" sz="1600" dirty="0" smtClean="0">
                <a:latin typeface="Tahoma" panose="020B0604030504040204" pitchFamily="34" charset="0"/>
                <a:cs typeface="Tahoma" panose="020B0604030504040204" pitchFamily="34" charset="0"/>
              </a:rPr>
              <a:t> multiple </a:t>
            </a:r>
            <a:r>
              <a:rPr lang="sl-SI" sz="1600" dirty="0" err="1" smtClean="0">
                <a:latin typeface="Tahoma" panose="020B0604030504040204" pitchFamily="34" charset="0"/>
                <a:cs typeface="Tahoma" panose="020B0604030504040204" pitchFamily="34" charset="0"/>
              </a:rPr>
              <a:t>knowledge</a:t>
            </a:r>
            <a:r>
              <a:rPr lang="sl-SI" sz="1600" dirty="0" smtClean="0">
                <a:latin typeface="Tahoma" panose="020B0604030504040204" pitchFamily="34" charset="0"/>
                <a:cs typeface="Tahoma" panose="020B0604030504040204" pitchFamily="34" charset="0"/>
              </a:rPr>
              <a:t> .. </a:t>
            </a:r>
          </a:p>
          <a:p>
            <a:pPr eaLnBrk="1" hangingPunct="1">
              <a:defRPr/>
            </a:pPr>
            <a:r>
              <a:rPr lang="sl-SI" sz="1600" dirty="0" smtClean="0">
                <a:latin typeface="Tahoma" panose="020B0604030504040204" pitchFamily="34" charset="0"/>
                <a:cs typeface="Tahoma" panose="020B0604030504040204" pitchFamily="34" charset="0"/>
              </a:rPr>
              <a:t>Predavanja: Jozef Stefan </a:t>
            </a:r>
            <a:r>
              <a:rPr lang="en-US" sz="1600" dirty="0" smtClean="0">
                <a:latin typeface="Tahoma" panose="020B0604030504040204" pitchFamily="34" charset="0"/>
                <a:cs typeface="Tahoma" panose="020B0604030504040204" pitchFamily="34" charset="0"/>
              </a:rPr>
              <a:t>International Postgraduate School, Alma Mater </a:t>
            </a:r>
            <a:r>
              <a:rPr lang="en-US" sz="1600" dirty="0" err="1" smtClean="0">
                <a:latin typeface="Tahoma" panose="020B0604030504040204" pitchFamily="34" charset="0"/>
                <a:cs typeface="Tahoma" panose="020B0604030504040204" pitchFamily="34" charset="0"/>
              </a:rPr>
              <a:t>Europaea</a:t>
            </a:r>
            <a:r>
              <a:rPr lang="en-US" sz="1600" dirty="0" smtClean="0">
                <a:latin typeface="Tahoma" panose="020B0604030504040204" pitchFamily="34" charset="0"/>
                <a:cs typeface="Tahoma" panose="020B0604030504040204" pitchFamily="34" charset="0"/>
              </a:rPr>
              <a:t>, Faculty of Economics, Faculty of Computer and Information Science, Faculty of Arts, School of Business and Management, University of Applied Sciences, Faculty of Management, Faculty of Maritime and Transport, Faculty of Education, Faculty of Social Sciences</a:t>
            </a:r>
            <a:r>
              <a:rPr lang="sl-SI" sz="1600" dirty="0" smtClean="0">
                <a:latin typeface="Tahoma" panose="020B0604030504040204" pitchFamily="34" charset="0"/>
                <a:cs typeface="Tahoma" panose="020B0604030504040204" pitchFamily="34" charset="0"/>
              </a:rPr>
              <a:t>;</a:t>
            </a:r>
          </a:p>
          <a:p>
            <a:pPr eaLnBrk="1" hangingPunct="1">
              <a:defRPr/>
            </a:pPr>
            <a:r>
              <a:rPr lang="sl-SI" sz="1600" b="1" dirty="0" err="1" smtClean="0">
                <a:latin typeface="Tahoma" panose="020B0604030504040204" pitchFamily="34" charset="0"/>
                <a:cs typeface="Tahoma" panose="020B0604030504040204" pitchFamily="34" charset="0"/>
              </a:rPr>
              <a:t>Intelligent</a:t>
            </a:r>
            <a:r>
              <a:rPr lang="sl-SI" sz="1600" b="1" dirty="0" smtClean="0">
                <a:latin typeface="Tahoma" panose="020B0604030504040204" pitchFamily="34" charset="0"/>
                <a:cs typeface="Tahoma" panose="020B0604030504040204" pitchFamily="34" charset="0"/>
              </a:rPr>
              <a:t> </a:t>
            </a:r>
            <a:r>
              <a:rPr lang="sl-SI" sz="1600" b="1" dirty="0" err="1" smtClean="0">
                <a:latin typeface="Tahoma" panose="020B0604030504040204" pitchFamily="34" charset="0"/>
                <a:cs typeface="Tahoma" panose="020B0604030504040204" pitchFamily="34" charset="0"/>
              </a:rPr>
              <a:t>systems</a:t>
            </a:r>
            <a:r>
              <a:rPr lang="sl-SI" sz="1600" b="1" dirty="0" smtClean="0">
                <a:latin typeface="Tahoma" panose="020B0604030504040204" pitchFamily="34" charset="0"/>
                <a:cs typeface="Tahoma" panose="020B0604030504040204" pitchFamily="34" charset="0"/>
              </a:rPr>
              <a:t> </a:t>
            </a:r>
            <a:r>
              <a:rPr lang="sl-SI" sz="1600" b="1" dirty="0" err="1" smtClean="0">
                <a:latin typeface="Tahoma" panose="020B0604030504040204" pitchFamily="34" charset="0"/>
                <a:cs typeface="Tahoma" panose="020B0604030504040204" pitchFamily="34" charset="0"/>
              </a:rPr>
              <a:t>and</a:t>
            </a:r>
            <a:r>
              <a:rPr lang="sl-SI" sz="1600" b="1" dirty="0" smtClean="0">
                <a:latin typeface="Tahoma" panose="020B0604030504040204" pitchFamily="34" charset="0"/>
                <a:cs typeface="Tahoma" panose="020B0604030504040204" pitchFamily="34" charset="0"/>
              </a:rPr>
              <a:t> </a:t>
            </a:r>
            <a:r>
              <a:rPr lang="sl-SI" sz="1600" b="1" dirty="0" err="1" smtClean="0">
                <a:latin typeface="Tahoma" panose="020B0604030504040204" pitchFamily="34" charset="0"/>
                <a:cs typeface="Tahoma" panose="020B0604030504040204" pitchFamily="34" charset="0"/>
              </a:rPr>
              <a:t>agents</a:t>
            </a:r>
            <a:r>
              <a:rPr lang="sl-SI" sz="1600" b="1" dirty="0" smtClean="0">
                <a:latin typeface="Tahoma" panose="020B0604030504040204" pitchFamily="34" charset="0"/>
                <a:cs typeface="Tahoma" panose="020B0604030504040204" pitchFamily="34" charset="0"/>
              </a:rPr>
              <a:t>, Business </a:t>
            </a:r>
            <a:r>
              <a:rPr lang="sl-SI" sz="1600" b="1" dirty="0" err="1" smtClean="0">
                <a:latin typeface="Tahoma" panose="020B0604030504040204" pitchFamily="34" charset="0"/>
                <a:cs typeface="Tahoma" panose="020B0604030504040204" pitchFamily="34" charset="0"/>
              </a:rPr>
              <a:t>intelligence</a:t>
            </a:r>
            <a:r>
              <a:rPr lang="sl-SI" sz="1600" b="1" dirty="0" smtClean="0">
                <a:latin typeface="Tahoma" panose="020B0604030504040204" pitchFamily="34" charset="0"/>
                <a:cs typeface="Tahoma" panose="020B0604030504040204" pitchFamily="34" charset="0"/>
              </a:rPr>
              <a:t>, </a:t>
            </a:r>
            <a:r>
              <a:rPr lang="sl-SI" sz="1600" b="1" dirty="0" err="1" smtClean="0">
                <a:latin typeface="Tahoma" panose="020B0604030504040204" pitchFamily="34" charset="0"/>
                <a:cs typeface="Tahoma" panose="020B0604030504040204" pitchFamily="34" charset="0"/>
              </a:rPr>
              <a:t>Cognitive</a:t>
            </a:r>
            <a:r>
              <a:rPr lang="sl-SI" sz="1600" b="1" dirty="0" smtClean="0">
                <a:latin typeface="Tahoma" panose="020B0604030504040204" pitchFamily="34" charset="0"/>
                <a:cs typeface="Tahoma" panose="020B0604030504040204" pitchFamily="34" charset="0"/>
              </a:rPr>
              <a:t> </a:t>
            </a:r>
            <a:r>
              <a:rPr lang="sl-SI" sz="1600" b="1" dirty="0" err="1" smtClean="0">
                <a:latin typeface="Tahoma" panose="020B0604030504040204" pitchFamily="34" charset="0"/>
                <a:cs typeface="Tahoma" panose="020B0604030504040204" pitchFamily="34" charset="0"/>
              </a:rPr>
              <a:t>sciences</a:t>
            </a:r>
            <a:r>
              <a:rPr lang="sl-SI" sz="1600" dirty="0" smtClean="0">
                <a:latin typeface="Tahoma" panose="020B0604030504040204" pitchFamily="34" charset="0"/>
                <a:cs typeface="Tahoma" panose="020B0604030504040204" pitchFamily="34" charset="0"/>
              </a:rPr>
              <a:t>, … 20 predmetov</a:t>
            </a:r>
          </a:p>
          <a:p>
            <a:pPr eaLnBrk="1" hangingPunct="1">
              <a:defRPr/>
            </a:pPr>
            <a:endParaRPr lang="sl-SI" sz="1600" dirty="0" smtClean="0">
              <a:latin typeface="Tahoma" panose="020B0604030504040204" pitchFamily="34" charset="0"/>
              <a:cs typeface="Tahoma" panose="020B0604030504040204" pitchFamily="34" charset="0"/>
            </a:endParaRPr>
          </a:p>
          <a:p>
            <a:pPr marL="0" indent="0" eaLnBrk="1" hangingPunct="1">
              <a:buFont typeface="Arial" panose="020B0604020202020204" pitchFamily="34" charset="0"/>
              <a:buNone/>
              <a:defRPr/>
            </a:pPr>
            <a:endParaRPr lang="sl-SI" sz="1600" dirty="0" smtClean="0">
              <a:latin typeface="Tahoma" panose="020B0604030504040204" pitchFamily="34" charset="0"/>
              <a:cs typeface="Tahoma" panose="020B0604030504040204" pitchFamily="34" charset="0"/>
            </a:endParaRPr>
          </a:p>
          <a:p>
            <a:pPr eaLnBrk="1" hangingPunct="1">
              <a:defRPr/>
            </a:pPr>
            <a:endParaRPr lang="en-US" sz="1800" dirty="0" smtClean="0">
              <a:latin typeface="Tahoma" panose="020B0604030504040204" pitchFamily="34" charset="0"/>
              <a:cs typeface="Tahoma" panose="020B0604030504040204" pitchFamily="34" charset="0"/>
            </a:endParaRPr>
          </a:p>
          <a:p>
            <a:pPr eaLnBrk="1" hangingPunct="1">
              <a:spcBef>
                <a:spcPct val="0"/>
              </a:spcBef>
              <a:buFont typeface="Arial" panose="020B0604020202020204" pitchFamily="34" charset="0"/>
              <a:buNone/>
              <a:defRPr/>
            </a:pPr>
            <a:endParaRPr lang="sl-SI" sz="1400" dirty="0" smtClean="0"/>
          </a:p>
          <a:p>
            <a:pPr eaLnBrk="1" hangingPunct="1">
              <a:spcBef>
                <a:spcPct val="0"/>
              </a:spcBef>
              <a:buFont typeface="Arial" panose="020B0604020202020204" pitchFamily="34" charset="0"/>
              <a:buNone/>
              <a:defRPr/>
            </a:pPr>
            <a:endParaRPr lang="sl-SI" sz="1400" dirty="0" smtClean="0"/>
          </a:p>
          <a:p>
            <a:pPr eaLnBrk="1" hangingPunct="1">
              <a:spcBef>
                <a:spcPct val="0"/>
              </a:spcBef>
              <a:buFont typeface="Arial" panose="020B0604020202020204" pitchFamily="34" charset="0"/>
              <a:buNone/>
              <a:defRPr/>
            </a:pPr>
            <a:endParaRPr lang="en-US" sz="1400" dirty="0" smtClean="0"/>
          </a:p>
        </p:txBody>
      </p:sp>
      <p:sp>
        <p:nvSpPr>
          <p:cNvPr id="14" name="Title 1"/>
          <p:cNvSpPr>
            <a:spLocks noGrp="1"/>
          </p:cNvSpPr>
          <p:nvPr>
            <p:ph type="title"/>
          </p:nvPr>
        </p:nvSpPr>
        <p:spPr>
          <a:xfrm>
            <a:off x="474663" y="0"/>
            <a:ext cx="8229600" cy="1143000"/>
          </a:xfrm>
        </p:spPr>
        <p:txBody>
          <a:bodyPr/>
          <a:lstStyle/>
          <a:p>
            <a:pPr eaLnBrk="1" hangingPunct="1"/>
            <a:r>
              <a:rPr lang="sl-SI" dirty="0" smtClean="0"/>
              <a:t>PREDSTAVITEV</a:t>
            </a:r>
          </a:p>
        </p:txBody>
      </p:sp>
    </p:spTree>
    <p:extLst>
      <p:ext uri="{BB962C8B-B14F-4D97-AF65-F5344CB8AC3E}">
        <p14:creationId xmlns:p14="http://schemas.microsoft.com/office/powerpoint/2010/main" val="3994027669"/>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333375"/>
            <a:ext cx="9144000" cy="762000"/>
          </a:xfrm>
        </p:spPr>
        <p:txBody>
          <a:bodyPr/>
          <a:lstStyle/>
          <a:p>
            <a:pPr algn="ctr">
              <a:defRPr/>
            </a:pPr>
            <a:r>
              <a:rPr lang="en-US" dirty="0" smtClean="0">
                <a:solidFill>
                  <a:schemeClr val="bg2"/>
                </a:solidFill>
              </a:rPr>
              <a:t>   </a:t>
            </a:r>
            <a:r>
              <a:rPr lang="sl-SI" dirty="0" smtClean="0">
                <a:solidFill>
                  <a:schemeClr val="bg2"/>
                </a:solidFill>
              </a:rPr>
              <a:t>  </a:t>
            </a:r>
            <a:r>
              <a:rPr lang="sl-SI" sz="3600" b="1" dirty="0" smtClean="0">
                <a:solidFill>
                  <a:schemeClr val="bg2">
                    <a:lumMod val="60000"/>
                    <a:lumOff val="40000"/>
                  </a:schemeClr>
                </a:solidFill>
              </a:rPr>
              <a:t>VPLIV UI / AI</a:t>
            </a:r>
            <a:endParaRPr lang="en-US" sz="3600" b="1" dirty="0">
              <a:solidFill>
                <a:schemeClr val="bg2">
                  <a:lumMod val="60000"/>
                  <a:lumOff val="40000"/>
                </a:schemeClr>
              </a:solidFill>
              <a:effectLst>
                <a:outerShdw blurRad="38100" dist="38100" dir="2700000" algn="tl">
                  <a:srgbClr val="C0C0C0"/>
                </a:outerShdw>
              </a:effectLst>
            </a:endParaRPr>
          </a:p>
        </p:txBody>
      </p:sp>
      <p:sp>
        <p:nvSpPr>
          <p:cNvPr id="78852" name="Slide Number Placeholder 1"/>
          <p:cNvSpPr>
            <a:spLocks noGrp="1"/>
          </p:cNvSpPr>
          <p:nvPr>
            <p:ph type="sldNum" sz="quarter" idx="12"/>
          </p:nvPr>
        </p:nvSpPr>
        <p:spPr>
          <a:xfrm>
            <a:off x="3124200" y="6245225"/>
            <a:ext cx="2895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u"/>
              <a:defRPr kumimoji="1" sz="2400">
                <a:solidFill>
                  <a:schemeClr val="tx1"/>
                </a:solidFill>
                <a:latin typeface="Arial" panose="020B0604020202020204" pitchFamily="34" charset="0"/>
              </a:defRPr>
            </a:lvl1pPr>
            <a:lvl2pPr marL="742950" indent="-285750">
              <a:spcBef>
                <a:spcPct val="20000"/>
              </a:spcBef>
              <a:buClr>
                <a:schemeClr val="hlink"/>
              </a:buClr>
              <a:buSzPct val="70000"/>
              <a:buFont typeface="Monotype Sorts" pitchFamily="2" charset="2"/>
              <a:buChar char="u"/>
              <a:defRPr kumimoji="1" sz="24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3pPr>
            <a:lvl4pPr marL="16002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D857026-71A7-4D7A-AC11-86557E40D003}"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20</a:t>
            </a:fld>
            <a:endParaRPr kumimoji="0" lang="en-US" sz="14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2" name="AutoShape 2" descr="https://i.guim.co.uk/img/media/01e51391134fa1c23294a64b1267b945938969eb/0_1630_3770_2261/master/3770.jpg?w=700&amp;q=55&amp;auto=format&amp;usm=12&amp;fit=max&amp;s=8a7cab9a28cc68b9b9891fea7f5532f0"/>
          <p:cNvSpPr>
            <a:spLocks noGrp="1" noChangeAspect="1" noChangeArrowheads="1"/>
          </p:cNvSpPr>
          <p:nvPr>
            <p:ph type="body" idx="1"/>
          </p:nvPr>
        </p:nvSpPr>
        <p:spPr bwMode="auto">
          <a:xfrm>
            <a:off x="683568" y="1155700"/>
            <a:ext cx="7488237" cy="5327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M. </a:t>
            </a:r>
            <a:r>
              <a:rPr lang="en-US" sz="2400" dirty="0" err="1" smtClean="0">
                <a:solidFill>
                  <a:srgbClr val="000000"/>
                </a:solidFill>
                <a:effectLst/>
                <a:latin typeface="Times New Roman" panose="02020603050405020304" pitchFamily="18" charset="0"/>
                <a:ea typeface="Times New Roman" panose="02020603050405020304" pitchFamily="18" charset="0"/>
              </a:rPr>
              <a:t>Kosinski</a:t>
            </a:r>
            <a:r>
              <a:rPr lang="en-US" sz="2400" dirty="0" smtClean="0">
                <a:solidFill>
                  <a:srgbClr val="000000"/>
                </a:solidFill>
                <a:effectLst/>
                <a:latin typeface="Times New Roman" panose="02020603050405020304" pitchFamily="18" charset="0"/>
                <a:ea typeface="Times New Roman" panose="02020603050405020304" pitchFamily="18" charset="0"/>
              </a:rPr>
              <a:t>, Y. Wang, Stanford university</a:t>
            </a:r>
          </a:p>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2017 Journal of Personality and Social Psychology, </a:t>
            </a:r>
          </a:p>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91% </a:t>
            </a:r>
            <a:r>
              <a:rPr lang="sl-SI" sz="2400" dirty="0" smtClean="0">
                <a:solidFill>
                  <a:srgbClr val="000000"/>
                </a:solidFill>
                <a:effectLst/>
                <a:latin typeface="Times New Roman" panose="02020603050405020304" pitchFamily="18" charset="0"/>
                <a:ea typeface="Times New Roman" panose="02020603050405020304" pitchFamily="18" charset="0"/>
              </a:rPr>
              <a:t>moški</a:t>
            </a:r>
            <a:r>
              <a:rPr lang="en-US" sz="2400" dirty="0" smtClean="0">
                <a:solidFill>
                  <a:srgbClr val="000000"/>
                </a:solidFill>
                <a:effectLst/>
                <a:latin typeface="Times New Roman" panose="02020603050405020304" pitchFamily="18" charset="0"/>
                <a:ea typeface="Times New Roman" panose="02020603050405020304" pitchFamily="18" charset="0"/>
              </a:rPr>
              <a:t> homo or hetero, 83% </a:t>
            </a:r>
            <a:r>
              <a:rPr lang="sl-SI" sz="2400" dirty="0" smtClean="0">
                <a:solidFill>
                  <a:srgbClr val="000000"/>
                </a:solidFill>
                <a:effectLst/>
                <a:latin typeface="Times New Roman" panose="02020603050405020304" pitchFamily="18" charset="0"/>
                <a:ea typeface="Times New Roman" panose="02020603050405020304" pitchFamily="18" charset="0"/>
              </a:rPr>
              <a:t>ženske </a:t>
            </a:r>
            <a:r>
              <a:rPr lang="en-US" sz="2400" dirty="0" smtClean="0">
                <a:solidFill>
                  <a:srgbClr val="000000"/>
                </a:solidFill>
                <a:effectLst/>
                <a:latin typeface="Times New Roman" panose="02020603050405020304" pitchFamily="18" charset="0"/>
                <a:ea typeface="Times New Roman" panose="02020603050405020304" pitchFamily="18" charset="0"/>
              </a:rPr>
              <a:t> homo or hetero</a:t>
            </a:r>
          </a:p>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20% </a:t>
            </a:r>
            <a:r>
              <a:rPr lang="sl-SI" sz="2400" dirty="0" smtClean="0">
                <a:solidFill>
                  <a:srgbClr val="000000"/>
                </a:solidFill>
                <a:effectLst/>
                <a:latin typeface="Times New Roman" panose="02020603050405020304" pitchFamily="18" charset="0"/>
                <a:ea typeface="Times New Roman" panose="02020603050405020304" pitchFamily="18" charset="0"/>
              </a:rPr>
              <a:t>bolje kot ljudje</a:t>
            </a:r>
            <a:endParaRPr lang="en-US" sz="2400" dirty="0" smtClean="0">
              <a:solidFill>
                <a:srgbClr val="000000"/>
              </a:solidFill>
              <a:effectLst/>
              <a:latin typeface="Times New Roman" panose="02020603050405020304" pitchFamily="18" charset="0"/>
              <a:ea typeface="Times New Roman" panose="02020603050405020304" pitchFamily="18" charset="0"/>
            </a:endParaRPr>
          </a:p>
          <a:p>
            <a:pPr marL="0" indent="0">
              <a:buNone/>
            </a:pPr>
            <a:r>
              <a:rPr lang="sl-SI" sz="2400" dirty="0" smtClean="0">
                <a:solidFill>
                  <a:srgbClr val="000000"/>
                </a:solidFill>
                <a:effectLst/>
                <a:latin typeface="Times New Roman" panose="02020603050405020304" pitchFamily="18" charset="0"/>
                <a:ea typeface="Times New Roman" panose="02020603050405020304" pitchFamily="18" charset="0"/>
              </a:rPr>
              <a:t>Razlaga</a:t>
            </a:r>
            <a:r>
              <a:rPr lang="en-US" sz="2400" dirty="0" smtClean="0">
                <a:solidFill>
                  <a:srgbClr val="000000"/>
                </a:solidFill>
                <a:effectLst/>
                <a:latin typeface="Times New Roman" panose="02020603050405020304" pitchFamily="18" charset="0"/>
                <a:ea typeface="Times New Roman" panose="02020603050405020304" pitchFamily="18" charset="0"/>
              </a:rPr>
              <a:t>?</a:t>
            </a:r>
          </a:p>
          <a:p>
            <a:pPr marL="0" indent="0">
              <a:buNone/>
            </a:pPr>
            <a:r>
              <a:rPr lang="sl-SI" sz="2400" dirty="0" smtClean="0">
                <a:solidFill>
                  <a:srgbClr val="000000"/>
                </a:solidFill>
                <a:effectLst/>
                <a:latin typeface="Times New Roman" panose="02020603050405020304" pitchFamily="18" charset="0"/>
                <a:ea typeface="Times New Roman" panose="02020603050405020304" pitchFamily="18" charset="0"/>
              </a:rPr>
              <a:t>Ali je homo genetsko</a:t>
            </a:r>
            <a:r>
              <a:rPr lang="en-US" sz="2400" dirty="0" smtClean="0">
                <a:solidFill>
                  <a:srgbClr val="000000"/>
                </a:solidFill>
                <a:effectLst/>
                <a:latin typeface="Times New Roman" panose="02020603050405020304" pitchFamily="18" charset="0"/>
                <a:ea typeface="Times New Roman" panose="02020603050405020304" pitchFamily="18" charset="0"/>
              </a:rPr>
              <a:t>? </a:t>
            </a:r>
          </a:p>
          <a:p>
            <a:pPr marL="0" indent="0">
              <a:buNone/>
            </a:pPr>
            <a:endParaRPr lang="en-US" sz="2400" dirty="0" smtClean="0">
              <a:solidFill>
                <a:srgbClr val="000000"/>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211960" y="3914175"/>
            <a:ext cx="4943865" cy="2963743"/>
          </a:xfrm>
          <a:prstGeom prst="rect">
            <a:avLst/>
          </a:prstGeom>
        </p:spPr>
      </p:pic>
      <p:pic>
        <p:nvPicPr>
          <p:cNvPr id="7" name="Picture 6"/>
          <p:cNvPicPr>
            <a:picLocks noChangeAspect="1"/>
          </p:cNvPicPr>
          <p:nvPr/>
        </p:nvPicPr>
        <p:blipFill>
          <a:blip r:embed="rId3"/>
          <a:stretch>
            <a:fillRect/>
          </a:stretch>
        </p:blipFill>
        <p:spPr>
          <a:xfrm>
            <a:off x="107504" y="6209570"/>
            <a:ext cx="1231499" cy="676715"/>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32332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333375"/>
            <a:ext cx="9144000" cy="762000"/>
          </a:xfrm>
        </p:spPr>
        <p:txBody>
          <a:bodyPr/>
          <a:lstStyle/>
          <a:p>
            <a:pPr algn="ctr">
              <a:defRPr/>
            </a:pPr>
            <a:r>
              <a:rPr lang="en-US" dirty="0" smtClean="0">
                <a:solidFill>
                  <a:schemeClr val="bg2"/>
                </a:solidFill>
              </a:rPr>
              <a:t>   </a:t>
            </a:r>
            <a:r>
              <a:rPr lang="sl-SI" dirty="0" smtClean="0">
                <a:solidFill>
                  <a:schemeClr val="bg2"/>
                </a:solidFill>
              </a:rPr>
              <a:t>  </a:t>
            </a:r>
            <a:r>
              <a:rPr lang="sl-SI" sz="3600" b="1" dirty="0" smtClean="0">
                <a:solidFill>
                  <a:schemeClr val="bg2">
                    <a:lumMod val="60000"/>
                    <a:lumOff val="40000"/>
                  </a:schemeClr>
                </a:solidFill>
              </a:rPr>
              <a:t>VPLIV UI / AI</a:t>
            </a:r>
            <a:endParaRPr lang="en-US" sz="3600" b="1" dirty="0">
              <a:solidFill>
                <a:schemeClr val="bg2">
                  <a:lumMod val="60000"/>
                  <a:lumOff val="40000"/>
                </a:schemeClr>
              </a:solidFill>
              <a:effectLst>
                <a:outerShdw blurRad="38100" dist="38100" dir="2700000" algn="tl">
                  <a:srgbClr val="C0C0C0"/>
                </a:outerShdw>
              </a:effectLst>
            </a:endParaRPr>
          </a:p>
        </p:txBody>
      </p:sp>
      <p:sp>
        <p:nvSpPr>
          <p:cNvPr id="78852" name="Slide Number Placeholder 1"/>
          <p:cNvSpPr>
            <a:spLocks noGrp="1"/>
          </p:cNvSpPr>
          <p:nvPr>
            <p:ph type="sldNum" sz="quarter" idx="12"/>
          </p:nvPr>
        </p:nvSpPr>
        <p:spPr>
          <a:xfrm>
            <a:off x="3124200" y="6245225"/>
            <a:ext cx="2895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u"/>
              <a:defRPr kumimoji="1" sz="2400">
                <a:solidFill>
                  <a:schemeClr val="tx1"/>
                </a:solidFill>
                <a:latin typeface="Arial" panose="020B0604020202020204" pitchFamily="34" charset="0"/>
              </a:defRPr>
            </a:lvl1pPr>
            <a:lvl2pPr marL="742950" indent="-285750">
              <a:spcBef>
                <a:spcPct val="20000"/>
              </a:spcBef>
              <a:buClr>
                <a:schemeClr val="hlink"/>
              </a:buClr>
              <a:buSzPct val="70000"/>
              <a:buFont typeface="Monotype Sorts" pitchFamily="2" charset="2"/>
              <a:buChar char="u"/>
              <a:defRPr kumimoji="1" sz="24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3pPr>
            <a:lvl4pPr marL="16002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D857026-71A7-4D7A-AC11-86557E40D003}"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21</a:t>
            </a:fld>
            <a:endParaRPr kumimoji="0" lang="en-US" sz="14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2" name="AutoShape 2" descr="https://i.guim.co.uk/img/media/01e51391134fa1c23294a64b1267b945938969eb/0_1630_3770_2261/master/3770.jpg?w=700&amp;q=55&amp;auto=format&amp;usm=12&amp;fit=max&amp;s=8a7cab9a28cc68b9b9891fea7f5532f0"/>
          <p:cNvSpPr>
            <a:spLocks noGrp="1" noChangeAspect="1" noChangeArrowheads="1"/>
          </p:cNvSpPr>
          <p:nvPr>
            <p:ph type="body" idx="1"/>
          </p:nvPr>
        </p:nvSpPr>
        <p:spPr bwMode="auto">
          <a:xfrm>
            <a:off x="755576" y="1095375"/>
            <a:ext cx="7488237" cy="5327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M. </a:t>
            </a:r>
            <a:r>
              <a:rPr lang="en-US" sz="2400" dirty="0" err="1" smtClean="0">
                <a:solidFill>
                  <a:srgbClr val="000000"/>
                </a:solidFill>
                <a:effectLst/>
                <a:latin typeface="Times New Roman" panose="02020603050405020304" pitchFamily="18" charset="0"/>
                <a:ea typeface="Times New Roman" panose="02020603050405020304" pitchFamily="18" charset="0"/>
              </a:rPr>
              <a:t>Kosinski</a:t>
            </a:r>
            <a:r>
              <a:rPr lang="en-US" sz="2400" dirty="0" smtClean="0">
                <a:solidFill>
                  <a:srgbClr val="000000"/>
                </a:solidFill>
                <a:effectLst/>
                <a:latin typeface="Times New Roman" panose="02020603050405020304" pitchFamily="18" charset="0"/>
                <a:ea typeface="Times New Roman" panose="02020603050405020304" pitchFamily="18" charset="0"/>
              </a:rPr>
              <a:t>, Y. Wang, Stanford university</a:t>
            </a:r>
          </a:p>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2017 Journal of Personality and Social Psychology, </a:t>
            </a:r>
          </a:p>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91% </a:t>
            </a:r>
            <a:r>
              <a:rPr lang="sl-SI" sz="2400" dirty="0" smtClean="0">
                <a:solidFill>
                  <a:srgbClr val="000000"/>
                </a:solidFill>
                <a:effectLst/>
                <a:latin typeface="Times New Roman" panose="02020603050405020304" pitchFamily="18" charset="0"/>
                <a:ea typeface="Times New Roman" panose="02020603050405020304" pitchFamily="18" charset="0"/>
              </a:rPr>
              <a:t>moški</a:t>
            </a:r>
            <a:r>
              <a:rPr lang="en-US" sz="2400" dirty="0" smtClean="0">
                <a:solidFill>
                  <a:srgbClr val="000000"/>
                </a:solidFill>
                <a:effectLst/>
                <a:latin typeface="Times New Roman" panose="02020603050405020304" pitchFamily="18" charset="0"/>
                <a:ea typeface="Times New Roman" panose="02020603050405020304" pitchFamily="18" charset="0"/>
              </a:rPr>
              <a:t> homo or hetero, 83% </a:t>
            </a:r>
            <a:r>
              <a:rPr lang="sl-SI" sz="2400" dirty="0" smtClean="0">
                <a:solidFill>
                  <a:srgbClr val="000000"/>
                </a:solidFill>
                <a:effectLst/>
                <a:latin typeface="Times New Roman" panose="02020603050405020304" pitchFamily="18" charset="0"/>
                <a:ea typeface="Times New Roman" panose="02020603050405020304" pitchFamily="18" charset="0"/>
              </a:rPr>
              <a:t>ženske </a:t>
            </a:r>
            <a:r>
              <a:rPr lang="en-US" sz="2400" dirty="0" smtClean="0">
                <a:solidFill>
                  <a:srgbClr val="000000"/>
                </a:solidFill>
                <a:effectLst/>
                <a:latin typeface="Times New Roman" panose="02020603050405020304" pitchFamily="18" charset="0"/>
                <a:ea typeface="Times New Roman" panose="02020603050405020304" pitchFamily="18" charset="0"/>
              </a:rPr>
              <a:t> homo or hetero</a:t>
            </a:r>
          </a:p>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20% </a:t>
            </a:r>
            <a:r>
              <a:rPr lang="sl-SI" sz="2400" dirty="0" smtClean="0">
                <a:solidFill>
                  <a:srgbClr val="000000"/>
                </a:solidFill>
                <a:effectLst/>
                <a:latin typeface="Times New Roman" panose="02020603050405020304" pitchFamily="18" charset="0"/>
                <a:ea typeface="Times New Roman" panose="02020603050405020304" pitchFamily="18" charset="0"/>
              </a:rPr>
              <a:t>bolje kot ljudje</a:t>
            </a:r>
            <a:endParaRPr lang="en-US" sz="2400" dirty="0" smtClean="0">
              <a:solidFill>
                <a:srgbClr val="000000"/>
              </a:solidFill>
              <a:effectLst/>
              <a:latin typeface="Times New Roman" panose="02020603050405020304" pitchFamily="18" charset="0"/>
              <a:ea typeface="Times New Roman" panose="02020603050405020304" pitchFamily="18" charset="0"/>
            </a:endParaRPr>
          </a:p>
          <a:p>
            <a:pPr marL="0" indent="0">
              <a:buNone/>
            </a:pPr>
            <a:r>
              <a:rPr lang="sl-SI" sz="2400" dirty="0" smtClean="0">
                <a:solidFill>
                  <a:srgbClr val="000000"/>
                </a:solidFill>
                <a:effectLst/>
                <a:latin typeface="Times New Roman" panose="02020603050405020304" pitchFamily="18" charset="0"/>
                <a:ea typeface="Times New Roman" panose="02020603050405020304" pitchFamily="18" charset="0"/>
              </a:rPr>
              <a:t>Razlaga</a:t>
            </a:r>
            <a:r>
              <a:rPr lang="en-US" sz="2400" dirty="0" smtClean="0">
                <a:solidFill>
                  <a:srgbClr val="000000"/>
                </a:solidFill>
                <a:effectLst/>
                <a:latin typeface="Times New Roman" panose="02020603050405020304" pitchFamily="18" charset="0"/>
                <a:ea typeface="Times New Roman" panose="02020603050405020304" pitchFamily="18" charset="0"/>
              </a:rPr>
              <a:t>?</a:t>
            </a:r>
          </a:p>
          <a:p>
            <a:pPr marL="0" indent="0">
              <a:buNone/>
            </a:pPr>
            <a:r>
              <a:rPr lang="sl-SI" sz="2400" dirty="0" smtClean="0">
                <a:solidFill>
                  <a:srgbClr val="000000"/>
                </a:solidFill>
                <a:effectLst/>
                <a:latin typeface="Times New Roman" panose="02020603050405020304" pitchFamily="18" charset="0"/>
                <a:ea typeface="Times New Roman" panose="02020603050405020304" pitchFamily="18" charset="0"/>
              </a:rPr>
              <a:t>Ali je homo genetsko</a:t>
            </a:r>
            <a:r>
              <a:rPr lang="en-US" sz="2400" dirty="0" smtClean="0">
                <a:solidFill>
                  <a:srgbClr val="000000"/>
                </a:solidFill>
                <a:effectLst/>
                <a:latin typeface="Times New Roman" panose="02020603050405020304" pitchFamily="18" charset="0"/>
                <a:ea typeface="Times New Roman" panose="02020603050405020304" pitchFamily="18" charset="0"/>
              </a:rPr>
              <a:t>? </a:t>
            </a:r>
          </a:p>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AI </a:t>
            </a:r>
            <a:r>
              <a:rPr lang="sl-SI" sz="2400" dirty="0" smtClean="0">
                <a:solidFill>
                  <a:srgbClr val="000000"/>
                </a:solidFill>
                <a:effectLst/>
                <a:latin typeface="Times New Roman" panose="02020603050405020304" pitchFamily="18" charset="0"/>
                <a:ea typeface="Times New Roman" panose="02020603050405020304" pitchFamily="18" charset="0"/>
              </a:rPr>
              <a:t>uči ljudi</a:t>
            </a:r>
            <a:r>
              <a:rPr lang="en-US" sz="2400" dirty="0" smtClean="0">
                <a:solidFill>
                  <a:srgbClr val="000000"/>
                </a:solidFill>
                <a:effectLst/>
                <a:latin typeface="Times New Roman" panose="02020603050405020304" pitchFamily="18" charset="0"/>
                <a:ea typeface="Times New Roman" panose="02020603050405020304" pitchFamily="18" charset="0"/>
              </a:rPr>
              <a:t>? </a:t>
            </a:r>
          </a:p>
        </p:txBody>
      </p:sp>
      <p:pic>
        <p:nvPicPr>
          <p:cNvPr id="3" name="Picture 2"/>
          <p:cNvPicPr>
            <a:picLocks noChangeAspect="1"/>
          </p:cNvPicPr>
          <p:nvPr/>
        </p:nvPicPr>
        <p:blipFill>
          <a:blip r:embed="rId2"/>
          <a:stretch>
            <a:fillRect/>
          </a:stretch>
        </p:blipFill>
        <p:spPr>
          <a:xfrm>
            <a:off x="4211960" y="3914175"/>
            <a:ext cx="4943865" cy="2963743"/>
          </a:xfrm>
          <a:prstGeom prst="rect">
            <a:avLst/>
          </a:prstGeom>
        </p:spPr>
      </p:pic>
      <p:pic>
        <p:nvPicPr>
          <p:cNvPr id="7" name="Picture 6"/>
          <p:cNvPicPr>
            <a:picLocks noChangeAspect="1"/>
          </p:cNvPicPr>
          <p:nvPr/>
        </p:nvPicPr>
        <p:blipFill>
          <a:blip r:embed="rId3"/>
          <a:stretch>
            <a:fillRect/>
          </a:stretch>
        </p:blipFill>
        <p:spPr>
          <a:xfrm>
            <a:off x="107504" y="6209570"/>
            <a:ext cx="1231499" cy="676715"/>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953606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333375"/>
            <a:ext cx="9144000" cy="762000"/>
          </a:xfrm>
        </p:spPr>
        <p:txBody>
          <a:bodyPr/>
          <a:lstStyle/>
          <a:p>
            <a:pPr algn="ctr">
              <a:defRPr/>
            </a:pPr>
            <a:r>
              <a:rPr lang="en-US" dirty="0" smtClean="0">
                <a:solidFill>
                  <a:schemeClr val="bg2"/>
                </a:solidFill>
              </a:rPr>
              <a:t>   </a:t>
            </a:r>
            <a:r>
              <a:rPr lang="sl-SI" dirty="0" smtClean="0">
                <a:solidFill>
                  <a:schemeClr val="bg2"/>
                </a:solidFill>
              </a:rPr>
              <a:t>  </a:t>
            </a:r>
            <a:r>
              <a:rPr lang="sl-SI" sz="3600" b="1" dirty="0" smtClean="0">
                <a:solidFill>
                  <a:schemeClr val="bg2">
                    <a:lumMod val="60000"/>
                    <a:lumOff val="40000"/>
                  </a:schemeClr>
                </a:solidFill>
              </a:rPr>
              <a:t>VPLIV UI / AI</a:t>
            </a:r>
            <a:endParaRPr lang="en-US" sz="3600" b="1" dirty="0">
              <a:solidFill>
                <a:schemeClr val="bg2">
                  <a:lumMod val="60000"/>
                  <a:lumOff val="40000"/>
                </a:schemeClr>
              </a:solidFill>
              <a:effectLst>
                <a:outerShdw blurRad="38100" dist="38100" dir="2700000" algn="tl">
                  <a:srgbClr val="C0C0C0"/>
                </a:outerShdw>
              </a:effectLst>
            </a:endParaRPr>
          </a:p>
        </p:txBody>
      </p:sp>
      <p:sp>
        <p:nvSpPr>
          <p:cNvPr id="78852" name="Slide Number Placeholder 1"/>
          <p:cNvSpPr>
            <a:spLocks noGrp="1"/>
          </p:cNvSpPr>
          <p:nvPr>
            <p:ph type="sldNum" sz="quarter" idx="12"/>
          </p:nvPr>
        </p:nvSpPr>
        <p:spPr>
          <a:xfrm>
            <a:off x="3124200" y="6245225"/>
            <a:ext cx="2895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u"/>
              <a:defRPr kumimoji="1" sz="2400">
                <a:solidFill>
                  <a:schemeClr val="tx1"/>
                </a:solidFill>
                <a:latin typeface="Arial" panose="020B0604020202020204" pitchFamily="34" charset="0"/>
              </a:defRPr>
            </a:lvl1pPr>
            <a:lvl2pPr marL="742950" indent="-285750">
              <a:spcBef>
                <a:spcPct val="20000"/>
              </a:spcBef>
              <a:buClr>
                <a:schemeClr val="hlink"/>
              </a:buClr>
              <a:buSzPct val="70000"/>
              <a:buFont typeface="Monotype Sorts" pitchFamily="2" charset="2"/>
              <a:buChar char="u"/>
              <a:defRPr kumimoji="1" sz="24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3pPr>
            <a:lvl4pPr marL="16002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D857026-71A7-4D7A-AC11-86557E40D003}"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22</a:t>
            </a:fld>
            <a:endParaRPr kumimoji="0" lang="en-US" sz="14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2" name="AutoShape 2" descr="https://i.guim.co.uk/img/media/01e51391134fa1c23294a64b1267b945938969eb/0_1630_3770_2261/master/3770.jpg?w=700&amp;q=55&amp;auto=format&amp;usm=12&amp;fit=max&amp;s=8a7cab9a28cc68b9b9891fea7f5532f0"/>
          <p:cNvSpPr>
            <a:spLocks noGrp="1" noChangeAspect="1" noChangeArrowheads="1"/>
          </p:cNvSpPr>
          <p:nvPr>
            <p:ph type="body" idx="1"/>
          </p:nvPr>
        </p:nvSpPr>
        <p:spPr bwMode="auto">
          <a:xfrm>
            <a:off x="683568" y="1155700"/>
            <a:ext cx="7488237" cy="5327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M. </a:t>
            </a:r>
            <a:r>
              <a:rPr lang="en-US" sz="2400" dirty="0" err="1" smtClean="0">
                <a:solidFill>
                  <a:srgbClr val="000000"/>
                </a:solidFill>
                <a:effectLst/>
                <a:latin typeface="Times New Roman" panose="02020603050405020304" pitchFamily="18" charset="0"/>
                <a:ea typeface="Times New Roman" panose="02020603050405020304" pitchFamily="18" charset="0"/>
              </a:rPr>
              <a:t>Kosinski</a:t>
            </a:r>
            <a:r>
              <a:rPr lang="en-US" sz="2400" dirty="0" smtClean="0">
                <a:solidFill>
                  <a:srgbClr val="000000"/>
                </a:solidFill>
                <a:effectLst/>
                <a:latin typeface="Times New Roman" panose="02020603050405020304" pitchFamily="18" charset="0"/>
                <a:ea typeface="Times New Roman" panose="02020603050405020304" pitchFamily="18" charset="0"/>
              </a:rPr>
              <a:t>, Y. Wang, Stanford university</a:t>
            </a:r>
          </a:p>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2017 Journal of Personality and Social Psychology, </a:t>
            </a:r>
          </a:p>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91% </a:t>
            </a:r>
            <a:r>
              <a:rPr lang="sl-SI" sz="2400" dirty="0" smtClean="0">
                <a:solidFill>
                  <a:srgbClr val="000000"/>
                </a:solidFill>
                <a:effectLst/>
                <a:latin typeface="Times New Roman" panose="02020603050405020304" pitchFamily="18" charset="0"/>
                <a:ea typeface="Times New Roman" panose="02020603050405020304" pitchFamily="18" charset="0"/>
              </a:rPr>
              <a:t>moški</a:t>
            </a:r>
            <a:r>
              <a:rPr lang="en-US" sz="2400" dirty="0" smtClean="0">
                <a:solidFill>
                  <a:srgbClr val="000000"/>
                </a:solidFill>
                <a:effectLst/>
                <a:latin typeface="Times New Roman" panose="02020603050405020304" pitchFamily="18" charset="0"/>
                <a:ea typeface="Times New Roman" panose="02020603050405020304" pitchFamily="18" charset="0"/>
              </a:rPr>
              <a:t> homo or hetero, 83% </a:t>
            </a:r>
            <a:r>
              <a:rPr lang="sl-SI" sz="2400" dirty="0" smtClean="0">
                <a:solidFill>
                  <a:srgbClr val="000000"/>
                </a:solidFill>
                <a:effectLst/>
                <a:latin typeface="Times New Roman" panose="02020603050405020304" pitchFamily="18" charset="0"/>
                <a:ea typeface="Times New Roman" panose="02020603050405020304" pitchFamily="18" charset="0"/>
              </a:rPr>
              <a:t>ženske </a:t>
            </a:r>
            <a:r>
              <a:rPr lang="en-US" sz="2400" dirty="0" smtClean="0">
                <a:solidFill>
                  <a:srgbClr val="000000"/>
                </a:solidFill>
                <a:effectLst/>
                <a:latin typeface="Times New Roman" panose="02020603050405020304" pitchFamily="18" charset="0"/>
                <a:ea typeface="Times New Roman" panose="02020603050405020304" pitchFamily="18" charset="0"/>
              </a:rPr>
              <a:t> homo or hetero</a:t>
            </a:r>
          </a:p>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20% </a:t>
            </a:r>
            <a:r>
              <a:rPr lang="sl-SI" sz="2400" dirty="0" smtClean="0">
                <a:solidFill>
                  <a:srgbClr val="000000"/>
                </a:solidFill>
                <a:effectLst/>
                <a:latin typeface="Times New Roman" panose="02020603050405020304" pitchFamily="18" charset="0"/>
                <a:ea typeface="Times New Roman" panose="02020603050405020304" pitchFamily="18" charset="0"/>
              </a:rPr>
              <a:t>bolje kot ljudje</a:t>
            </a:r>
            <a:endParaRPr lang="en-US" sz="2400" dirty="0" smtClean="0">
              <a:solidFill>
                <a:srgbClr val="000000"/>
              </a:solidFill>
              <a:effectLst/>
              <a:latin typeface="Times New Roman" panose="02020603050405020304" pitchFamily="18" charset="0"/>
              <a:ea typeface="Times New Roman" panose="02020603050405020304" pitchFamily="18" charset="0"/>
            </a:endParaRPr>
          </a:p>
          <a:p>
            <a:pPr marL="0" indent="0">
              <a:buNone/>
            </a:pPr>
            <a:r>
              <a:rPr lang="sl-SI" sz="2400" dirty="0" smtClean="0">
                <a:solidFill>
                  <a:srgbClr val="000000"/>
                </a:solidFill>
                <a:effectLst/>
                <a:latin typeface="Times New Roman" panose="02020603050405020304" pitchFamily="18" charset="0"/>
                <a:ea typeface="Times New Roman" panose="02020603050405020304" pitchFamily="18" charset="0"/>
              </a:rPr>
              <a:t>Razlaga</a:t>
            </a:r>
            <a:r>
              <a:rPr lang="en-US" sz="2400" dirty="0" smtClean="0">
                <a:solidFill>
                  <a:srgbClr val="000000"/>
                </a:solidFill>
                <a:effectLst/>
                <a:latin typeface="Times New Roman" panose="02020603050405020304" pitchFamily="18" charset="0"/>
                <a:ea typeface="Times New Roman" panose="02020603050405020304" pitchFamily="18" charset="0"/>
              </a:rPr>
              <a:t>?</a:t>
            </a:r>
          </a:p>
          <a:p>
            <a:pPr marL="0" indent="0">
              <a:buNone/>
            </a:pPr>
            <a:r>
              <a:rPr lang="sl-SI" sz="2400" dirty="0" smtClean="0">
                <a:solidFill>
                  <a:srgbClr val="000000"/>
                </a:solidFill>
                <a:effectLst/>
                <a:latin typeface="Times New Roman" panose="02020603050405020304" pitchFamily="18" charset="0"/>
                <a:ea typeface="Times New Roman" panose="02020603050405020304" pitchFamily="18" charset="0"/>
              </a:rPr>
              <a:t>Ali je homo genetsko</a:t>
            </a:r>
            <a:r>
              <a:rPr lang="en-US" sz="2400" dirty="0" smtClean="0">
                <a:solidFill>
                  <a:srgbClr val="000000"/>
                </a:solidFill>
                <a:effectLst/>
                <a:latin typeface="Times New Roman" panose="02020603050405020304" pitchFamily="18" charset="0"/>
                <a:ea typeface="Times New Roman" panose="02020603050405020304" pitchFamily="18" charset="0"/>
              </a:rPr>
              <a:t>? </a:t>
            </a:r>
          </a:p>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AI </a:t>
            </a:r>
            <a:r>
              <a:rPr lang="sl-SI" sz="2400" dirty="0" smtClean="0">
                <a:solidFill>
                  <a:srgbClr val="000000"/>
                </a:solidFill>
                <a:effectLst/>
                <a:latin typeface="Times New Roman" panose="02020603050405020304" pitchFamily="18" charset="0"/>
                <a:ea typeface="Times New Roman" panose="02020603050405020304" pitchFamily="18" charset="0"/>
              </a:rPr>
              <a:t>uči ljudi</a:t>
            </a:r>
            <a:r>
              <a:rPr lang="en-US" sz="2400" dirty="0" smtClean="0">
                <a:solidFill>
                  <a:srgbClr val="000000"/>
                </a:solidFill>
                <a:effectLst/>
                <a:latin typeface="Times New Roman" panose="02020603050405020304" pitchFamily="18" charset="0"/>
                <a:ea typeface="Times New Roman" panose="02020603050405020304" pitchFamily="18" charset="0"/>
              </a:rPr>
              <a:t>? </a:t>
            </a:r>
          </a:p>
          <a:p>
            <a:pPr marL="0" indent="0">
              <a:buNone/>
            </a:pPr>
            <a:r>
              <a:rPr lang="sl-SI" sz="2400" dirty="0" smtClean="0">
                <a:solidFill>
                  <a:srgbClr val="000000"/>
                </a:solidFill>
                <a:effectLst/>
                <a:latin typeface="Times New Roman" panose="02020603050405020304" pitchFamily="18" charset="0"/>
                <a:ea typeface="Times New Roman" panose="02020603050405020304" pitchFamily="18" charset="0"/>
              </a:rPr>
              <a:t>Bo zlorabljeno</a:t>
            </a:r>
            <a:r>
              <a:rPr lang="en-US" sz="2400" dirty="0" smtClean="0">
                <a:solidFill>
                  <a:srgbClr val="000000"/>
                </a:solidFill>
                <a:effectLst/>
                <a:latin typeface="Times New Roman" panose="02020603050405020304" pitchFamily="18" charset="0"/>
                <a:ea typeface="Times New Roman" panose="02020603050405020304" pitchFamily="18" charset="0"/>
              </a:rPr>
              <a:t>? </a:t>
            </a:r>
          </a:p>
          <a:p>
            <a:pPr marL="0" indent="0">
              <a:buNone/>
            </a:pPr>
            <a:endParaRPr lang="en-US" sz="2400" dirty="0" smtClean="0">
              <a:solidFill>
                <a:srgbClr val="000000"/>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211960" y="3914175"/>
            <a:ext cx="4943865" cy="2963743"/>
          </a:xfrm>
          <a:prstGeom prst="rect">
            <a:avLst/>
          </a:prstGeom>
        </p:spPr>
      </p:pic>
      <p:pic>
        <p:nvPicPr>
          <p:cNvPr id="7" name="Picture 6"/>
          <p:cNvPicPr>
            <a:picLocks noChangeAspect="1"/>
          </p:cNvPicPr>
          <p:nvPr/>
        </p:nvPicPr>
        <p:blipFill>
          <a:blip r:embed="rId3"/>
          <a:stretch>
            <a:fillRect/>
          </a:stretch>
        </p:blipFill>
        <p:spPr>
          <a:xfrm>
            <a:off x="107504" y="6209570"/>
            <a:ext cx="1231499" cy="676715"/>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776094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333375"/>
            <a:ext cx="9144000" cy="762000"/>
          </a:xfrm>
        </p:spPr>
        <p:txBody>
          <a:bodyPr/>
          <a:lstStyle/>
          <a:p>
            <a:pPr algn="ctr">
              <a:defRPr/>
            </a:pPr>
            <a:r>
              <a:rPr lang="en-US" dirty="0" smtClean="0">
                <a:solidFill>
                  <a:schemeClr val="bg2"/>
                </a:solidFill>
              </a:rPr>
              <a:t>   </a:t>
            </a:r>
            <a:r>
              <a:rPr lang="sl-SI" dirty="0" smtClean="0">
                <a:solidFill>
                  <a:schemeClr val="bg2"/>
                </a:solidFill>
              </a:rPr>
              <a:t>  </a:t>
            </a:r>
            <a:r>
              <a:rPr lang="sl-SI" sz="3600" b="1" dirty="0">
                <a:solidFill>
                  <a:schemeClr val="bg2">
                    <a:lumMod val="60000"/>
                    <a:lumOff val="40000"/>
                  </a:schemeClr>
                </a:solidFill>
              </a:rPr>
              <a:t>VPLIV UI / AI</a:t>
            </a:r>
            <a:endParaRPr lang="en-US" sz="3600" b="1" dirty="0">
              <a:solidFill>
                <a:schemeClr val="bg2">
                  <a:lumMod val="60000"/>
                  <a:lumOff val="40000"/>
                </a:schemeClr>
              </a:solidFill>
            </a:endParaRPr>
          </a:p>
        </p:txBody>
      </p:sp>
      <p:sp>
        <p:nvSpPr>
          <p:cNvPr id="78852" name="Slide Number Placeholder 1"/>
          <p:cNvSpPr>
            <a:spLocks noGrp="1"/>
          </p:cNvSpPr>
          <p:nvPr>
            <p:ph type="sldNum" sz="quarter" idx="12"/>
          </p:nvPr>
        </p:nvSpPr>
        <p:spPr>
          <a:xfrm>
            <a:off x="3124200" y="6245225"/>
            <a:ext cx="2895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u"/>
              <a:defRPr kumimoji="1" sz="2400">
                <a:solidFill>
                  <a:schemeClr val="tx1"/>
                </a:solidFill>
                <a:latin typeface="Arial" panose="020B0604020202020204" pitchFamily="34" charset="0"/>
              </a:defRPr>
            </a:lvl1pPr>
            <a:lvl2pPr marL="742950" indent="-285750">
              <a:spcBef>
                <a:spcPct val="20000"/>
              </a:spcBef>
              <a:buClr>
                <a:schemeClr val="hlink"/>
              </a:buClr>
              <a:buSzPct val="70000"/>
              <a:buFont typeface="Monotype Sorts" pitchFamily="2" charset="2"/>
              <a:buChar char="u"/>
              <a:defRPr kumimoji="1" sz="24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3pPr>
            <a:lvl4pPr marL="16002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D857026-71A7-4D7A-AC11-86557E40D003}"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23</a:t>
            </a:fld>
            <a:endParaRPr kumimoji="0" lang="en-US" sz="14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2" name="AutoShape 2" descr="https://i.guim.co.uk/img/media/01e51391134fa1c23294a64b1267b945938969eb/0_1630_3770_2261/master/3770.jpg?w=700&amp;q=55&amp;auto=format&amp;usm=12&amp;fit=max&amp;s=8a7cab9a28cc68b9b9891fea7f5532f0"/>
          <p:cNvSpPr>
            <a:spLocks noGrp="1" noChangeAspect="1" noChangeArrowheads="1"/>
          </p:cNvSpPr>
          <p:nvPr>
            <p:ph type="body" idx="1"/>
          </p:nvPr>
        </p:nvSpPr>
        <p:spPr bwMode="auto">
          <a:xfrm>
            <a:off x="683568" y="1155700"/>
            <a:ext cx="7488237" cy="5327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M. </a:t>
            </a:r>
            <a:r>
              <a:rPr lang="en-US" sz="2400" dirty="0" err="1" smtClean="0">
                <a:solidFill>
                  <a:srgbClr val="000000"/>
                </a:solidFill>
                <a:effectLst/>
                <a:latin typeface="Times New Roman" panose="02020603050405020304" pitchFamily="18" charset="0"/>
                <a:ea typeface="Times New Roman" panose="02020603050405020304" pitchFamily="18" charset="0"/>
              </a:rPr>
              <a:t>Kosinski</a:t>
            </a:r>
            <a:r>
              <a:rPr lang="en-US" sz="2400" dirty="0" smtClean="0">
                <a:solidFill>
                  <a:srgbClr val="000000"/>
                </a:solidFill>
                <a:effectLst/>
                <a:latin typeface="Times New Roman" panose="02020603050405020304" pitchFamily="18" charset="0"/>
                <a:ea typeface="Times New Roman" panose="02020603050405020304" pitchFamily="18" charset="0"/>
              </a:rPr>
              <a:t>, Y. Wang, Stanford university</a:t>
            </a:r>
          </a:p>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2017 Journal of Personality and Social Psychology, </a:t>
            </a:r>
          </a:p>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91% </a:t>
            </a:r>
            <a:r>
              <a:rPr lang="sl-SI" sz="2400" dirty="0" smtClean="0">
                <a:solidFill>
                  <a:srgbClr val="000000"/>
                </a:solidFill>
                <a:effectLst/>
                <a:latin typeface="Times New Roman" panose="02020603050405020304" pitchFamily="18" charset="0"/>
                <a:ea typeface="Times New Roman" panose="02020603050405020304" pitchFamily="18" charset="0"/>
              </a:rPr>
              <a:t>moški</a:t>
            </a:r>
            <a:r>
              <a:rPr lang="en-US" sz="2400" dirty="0" smtClean="0">
                <a:solidFill>
                  <a:srgbClr val="000000"/>
                </a:solidFill>
                <a:effectLst/>
                <a:latin typeface="Times New Roman" panose="02020603050405020304" pitchFamily="18" charset="0"/>
                <a:ea typeface="Times New Roman" panose="02020603050405020304" pitchFamily="18" charset="0"/>
              </a:rPr>
              <a:t> homo or hetero, 83% </a:t>
            </a:r>
            <a:r>
              <a:rPr lang="sl-SI" sz="2400" dirty="0" smtClean="0">
                <a:solidFill>
                  <a:srgbClr val="000000"/>
                </a:solidFill>
                <a:effectLst/>
                <a:latin typeface="Times New Roman" panose="02020603050405020304" pitchFamily="18" charset="0"/>
                <a:ea typeface="Times New Roman" panose="02020603050405020304" pitchFamily="18" charset="0"/>
              </a:rPr>
              <a:t>ženske </a:t>
            </a:r>
            <a:r>
              <a:rPr lang="en-US" sz="2400" dirty="0" smtClean="0">
                <a:solidFill>
                  <a:srgbClr val="000000"/>
                </a:solidFill>
                <a:effectLst/>
                <a:latin typeface="Times New Roman" panose="02020603050405020304" pitchFamily="18" charset="0"/>
                <a:ea typeface="Times New Roman" panose="02020603050405020304" pitchFamily="18" charset="0"/>
              </a:rPr>
              <a:t> homo or hetero</a:t>
            </a:r>
          </a:p>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20% </a:t>
            </a:r>
            <a:r>
              <a:rPr lang="sl-SI" sz="2400" dirty="0" smtClean="0">
                <a:solidFill>
                  <a:srgbClr val="000000"/>
                </a:solidFill>
                <a:effectLst/>
                <a:latin typeface="Times New Roman" panose="02020603050405020304" pitchFamily="18" charset="0"/>
                <a:ea typeface="Times New Roman" panose="02020603050405020304" pitchFamily="18" charset="0"/>
              </a:rPr>
              <a:t>bolje kot ljudje</a:t>
            </a:r>
            <a:endParaRPr lang="en-US" sz="2400" dirty="0" smtClean="0">
              <a:solidFill>
                <a:srgbClr val="000000"/>
              </a:solidFill>
              <a:effectLst/>
              <a:latin typeface="Times New Roman" panose="02020603050405020304" pitchFamily="18" charset="0"/>
              <a:ea typeface="Times New Roman" panose="02020603050405020304" pitchFamily="18" charset="0"/>
            </a:endParaRPr>
          </a:p>
          <a:p>
            <a:pPr marL="0" indent="0">
              <a:buNone/>
            </a:pPr>
            <a:r>
              <a:rPr lang="sl-SI" sz="2400" dirty="0" smtClean="0">
                <a:solidFill>
                  <a:srgbClr val="000000"/>
                </a:solidFill>
                <a:effectLst/>
                <a:latin typeface="Times New Roman" panose="02020603050405020304" pitchFamily="18" charset="0"/>
                <a:ea typeface="Times New Roman" panose="02020603050405020304" pitchFamily="18" charset="0"/>
              </a:rPr>
              <a:t>Razlaga</a:t>
            </a:r>
            <a:r>
              <a:rPr lang="en-US" sz="2400" dirty="0" smtClean="0">
                <a:solidFill>
                  <a:srgbClr val="000000"/>
                </a:solidFill>
                <a:effectLst/>
                <a:latin typeface="Times New Roman" panose="02020603050405020304" pitchFamily="18" charset="0"/>
                <a:ea typeface="Times New Roman" panose="02020603050405020304" pitchFamily="18" charset="0"/>
              </a:rPr>
              <a:t>?</a:t>
            </a:r>
          </a:p>
          <a:p>
            <a:pPr marL="0" indent="0">
              <a:buNone/>
            </a:pPr>
            <a:r>
              <a:rPr lang="sl-SI" sz="2400" dirty="0" smtClean="0">
                <a:solidFill>
                  <a:srgbClr val="000000"/>
                </a:solidFill>
                <a:effectLst/>
                <a:latin typeface="Times New Roman" panose="02020603050405020304" pitchFamily="18" charset="0"/>
                <a:ea typeface="Times New Roman" panose="02020603050405020304" pitchFamily="18" charset="0"/>
              </a:rPr>
              <a:t>Ali je homo genetsko</a:t>
            </a:r>
            <a:r>
              <a:rPr lang="en-US" sz="2400" dirty="0" smtClean="0">
                <a:solidFill>
                  <a:srgbClr val="000000"/>
                </a:solidFill>
                <a:effectLst/>
                <a:latin typeface="Times New Roman" panose="02020603050405020304" pitchFamily="18" charset="0"/>
                <a:ea typeface="Times New Roman" panose="02020603050405020304" pitchFamily="18" charset="0"/>
              </a:rPr>
              <a:t>? </a:t>
            </a:r>
          </a:p>
          <a:p>
            <a:pPr marL="0" indent="0">
              <a:buNone/>
            </a:pPr>
            <a:r>
              <a:rPr lang="en-US" sz="2400" dirty="0" smtClean="0">
                <a:solidFill>
                  <a:srgbClr val="000000"/>
                </a:solidFill>
                <a:effectLst/>
                <a:latin typeface="Times New Roman" panose="02020603050405020304" pitchFamily="18" charset="0"/>
                <a:ea typeface="Times New Roman" panose="02020603050405020304" pitchFamily="18" charset="0"/>
              </a:rPr>
              <a:t>AI </a:t>
            </a:r>
            <a:r>
              <a:rPr lang="sl-SI" sz="2400" dirty="0" smtClean="0">
                <a:solidFill>
                  <a:srgbClr val="000000"/>
                </a:solidFill>
                <a:effectLst/>
                <a:latin typeface="Times New Roman" panose="02020603050405020304" pitchFamily="18" charset="0"/>
                <a:ea typeface="Times New Roman" panose="02020603050405020304" pitchFamily="18" charset="0"/>
              </a:rPr>
              <a:t>uči ljudi</a:t>
            </a:r>
            <a:r>
              <a:rPr lang="en-US" sz="2400" dirty="0" smtClean="0">
                <a:solidFill>
                  <a:srgbClr val="000000"/>
                </a:solidFill>
                <a:effectLst/>
                <a:latin typeface="Times New Roman" panose="02020603050405020304" pitchFamily="18" charset="0"/>
                <a:ea typeface="Times New Roman" panose="02020603050405020304" pitchFamily="18" charset="0"/>
              </a:rPr>
              <a:t>? </a:t>
            </a:r>
          </a:p>
          <a:p>
            <a:pPr marL="0" indent="0">
              <a:buNone/>
            </a:pPr>
            <a:r>
              <a:rPr lang="sl-SI" sz="2400" dirty="0" smtClean="0">
                <a:solidFill>
                  <a:srgbClr val="000000"/>
                </a:solidFill>
                <a:effectLst/>
                <a:latin typeface="Times New Roman" panose="02020603050405020304" pitchFamily="18" charset="0"/>
                <a:ea typeface="Times New Roman" panose="02020603050405020304" pitchFamily="18" charset="0"/>
              </a:rPr>
              <a:t>Bo zlorabljeno</a:t>
            </a:r>
            <a:r>
              <a:rPr lang="en-US" sz="2400" dirty="0" smtClean="0">
                <a:solidFill>
                  <a:srgbClr val="000000"/>
                </a:solidFill>
                <a:effectLst/>
                <a:latin typeface="Times New Roman" panose="02020603050405020304" pitchFamily="18" charset="0"/>
                <a:ea typeface="Times New Roman" panose="02020603050405020304" pitchFamily="18" charset="0"/>
              </a:rPr>
              <a:t>? </a:t>
            </a:r>
          </a:p>
          <a:p>
            <a:pPr marL="0" indent="0">
              <a:buNone/>
            </a:pPr>
            <a:r>
              <a:rPr lang="sl-SI" sz="2400" dirty="0" smtClean="0">
                <a:solidFill>
                  <a:srgbClr val="000000"/>
                </a:solidFill>
                <a:effectLst/>
                <a:latin typeface="Times New Roman" panose="02020603050405020304" pitchFamily="18" charset="0"/>
                <a:ea typeface="Times New Roman" panose="02020603050405020304" pitchFamily="18" charset="0"/>
              </a:rPr>
              <a:t>Kako je to mogoče</a:t>
            </a:r>
            <a:r>
              <a:rPr lang="en-US" sz="2400" dirty="0" smtClean="0">
                <a:solidFill>
                  <a:srgbClr val="000000"/>
                </a:solidFill>
                <a:effectLst/>
                <a:latin typeface="Times New Roman" panose="02020603050405020304" pitchFamily="18" charset="0"/>
                <a:ea typeface="Times New Roman" panose="02020603050405020304" pitchFamily="18" charset="0"/>
              </a:rPr>
              <a:t>? </a:t>
            </a:r>
          </a:p>
          <a:p>
            <a:pPr marL="0" indent="0">
              <a:buNone/>
            </a:pPr>
            <a:endParaRPr lang="en-US" sz="2400" dirty="0" smtClean="0">
              <a:solidFill>
                <a:srgbClr val="000000"/>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211960" y="3914175"/>
            <a:ext cx="4943865" cy="2963743"/>
          </a:xfrm>
          <a:prstGeom prst="rect">
            <a:avLst/>
          </a:prstGeom>
        </p:spPr>
      </p:pic>
      <p:pic>
        <p:nvPicPr>
          <p:cNvPr id="7" name="Picture 6"/>
          <p:cNvPicPr>
            <a:picLocks noChangeAspect="1"/>
          </p:cNvPicPr>
          <p:nvPr/>
        </p:nvPicPr>
        <p:blipFill>
          <a:blip r:embed="rId3"/>
          <a:stretch>
            <a:fillRect/>
          </a:stretch>
        </p:blipFill>
        <p:spPr>
          <a:xfrm>
            <a:off x="107504" y="6209570"/>
            <a:ext cx="1231499" cy="676715"/>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200779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5613" y="292100"/>
            <a:ext cx="8509000" cy="565150"/>
          </a:xfrm>
        </p:spPr>
        <p:txBody>
          <a:bodyPr/>
          <a:lstStyle/>
          <a:p>
            <a:pPr algn="ctr">
              <a:defRPr/>
            </a:pPr>
            <a:r>
              <a:rPr lang="sl-SI" sz="3200" b="1" dirty="0" smtClean="0">
                <a:solidFill>
                  <a:srgbClr val="FF0000"/>
                </a:solidFill>
                <a:effectLst>
                  <a:outerShdw blurRad="38100" dist="38100" dir="2700000" algn="tl">
                    <a:srgbClr val="000000">
                      <a:alpha val="43137"/>
                    </a:srgbClr>
                  </a:outerShdw>
                </a:effectLst>
              </a:rPr>
              <a:t>„AI ENDANGERS HUMAN EXISTENCE“  </a:t>
            </a:r>
            <a:endParaRPr lang="en-US" sz="3200" b="1" dirty="0" smtClean="0">
              <a:solidFill>
                <a:srgbClr val="FF0000"/>
              </a:solidFill>
              <a:effectLst>
                <a:outerShdw blurRad="38100" dist="38100" dir="2700000" algn="tl">
                  <a:srgbClr val="000000">
                    <a:alpha val="43137"/>
                  </a:srgbClr>
                </a:outerShdw>
              </a:effectLst>
            </a:endParaRPr>
          </a:p>
        </p:txBody>
      </p:sp>
      <p:sp>
        <p:nvSpPr>
          <p:cNvPr id="81923"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553813-C5C6-4B4E-8CF5-93470DBCF3E3}" type="slidenum">
              <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70662" name="Rectangle 2"/>
          <p:cNvSpPr>
            <a:spLocks noChangeArrowheads="1"/>
          </p:cNvSpPr>
          <p:nvPr/>
        </p:nvSpPr>
        <p:spPr bwMode="auto">
          <a:xfrm>
            <a:off x="971550" y="1136650"/>
            <a:ext cx="439261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sl-SI"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Elon</a:t>
            </a:r>
            <a:r>
              <a:rPr kumimoji="0" lang="en-US"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Musk, </a:t>
            </a:r>
            <a:r>
              <a:rPr kumimoji="0" lang="sl-SI"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tehno</a:t>
            </a: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-vizionar</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Bill </a:t>
            </a:r>
            <a:r>
              <a:rPr kumimoji="0" lang="sl-SI"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Gates,Microsoft</a:t>
            </a:r>
            <a:endPar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Stephen</a:t>
            </a: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Hawking</a:t>
            </a: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fizik</a:t>
            </a:r>
            <a:endPar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Vrsta svetovnih mislecev, </a:t>
            </a:r>
            <a:b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b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„herojev“ </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a:t>
            </a:r>
            <a:r>
              <a:rPr kumimoji="0" lang="en-US"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The development of full artificial intelligence could spell the end of the human race</a:t>
            </a: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sl-SI" sz="24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24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pic>
        <p:nvPicPr>
          <p:cNvPr id="8192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2500" y="1274763"/>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716338"/>
            <a:ext cx="2411413"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21632" y="6245225"/>
            <a:ext cx="1231499" cy="676715"/>
          </a:xfrm>
          <a:prstGeom prst="rect">
            <a:avLst/>
          </a:prstGeom>
        </p:spPr>
      </p:pic>
    </p:spTree>
    <p:extLst>
      <p:ext uri="{BB962C8B-B14F-4D97-AF65-F5344CB8AC3E}">
        <p14:creationId xmlns:p14="http://schemas.microsoft.com/office/powerpoint/2010/main" val="21020364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6407576" y="2090676"/>
            <a:ext cx="1038052" cy="2671824"/>
          </a:xfrm>
          <a:prstGeom prst="ellipse">
            <a:avLst/>
          </a:prstGeom>
          <a:ln w="180975">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2075" tIns="46038" rIns="92075" bIns="46038"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smtClean="0">
              <a:ln>
                <a:noFill/>
              </a:ln>
              <a:solidFill>
                <a:srgbClr val="FFFFFF"/>
              </a:solidFill>
              <a:effectLst/>
              <a:uLnTx/>
              <a:uFillTx/>
              <a:latin typeface="Tahoma" pitchFamily="34" charset="0"/>
              <a:ea typeface="+mn-ea"/>
              <a:cs typeface="+mn-cs"/>
            </a:endParaRPr>
          </a:p>
        </p:txBody>
      </p:sp>
      <p:pic>
        <p:nvPicPr>
          <p:cNvPr id="358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424193">
            <a:off x="6869113" y="2444750"/>
            <a:ext cx="1633538"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9"/>
          <p:cNvSpPr txBox="1">
            <a:spLocks noChangeArrowheads="1"/>
          </p:cNvSpPr>
          <p:nvPr/>
        </p:nvSpPr>
        <p:spPr bwMode="auto">
          <a:xfrm>
            <a:off x="833438" y="2063750"/>
            <a:ext cx="2071687" cy="56356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smtClean="0">
                <a:ln>
                  <a:noFill/>
                </a:ln>
                <a:solidFill>
                  <a:srgbClr val="0000CC"/>
                </a:solidFill>
                <a:effectLst/>
                <a:uLnTx/>
                <a:uFillTx/>
                <a:latin typeface="Arial" panose="020B0604020202020204" pitchFamily="34" charset="0"/>
                <a:ea typeface="+mn-ea"/>
                <a:cs typeface="Times New Roman" panose="02020603050405020304" pitchFamily="18" charset="0"/>
              </a:rPr>
              <a:t>processing power</a:t>
            </a:r>
            <a:endParaRPr kumimoji="1" lang="sl-SI" altLang="sl-SI" sz="3200" b="1" i="0" u="none" strike="noStrike" kern="1200" cap="none" spc="0" normalizeH="0" baseline="0" noProof="0" smtClean="0">
              <a:ln>
                <a:noFill/>
              </a:ln>
              <a:solidFill>
                <a:srgbClr val="0000CC"/>
              </a:solidFill>
              <a:effectLst/>
              <a:uLnTx/>
              <a:uFillTx/>
              <a:latin typeface="Arial" panose="020B0604020202020204" pitchFamily="34" charset="0"/>
              <a:ea typeface="+mn-ea"/>
              <a:cs typeface="+mn-cs"/>
            </a:endParaRPr>
          </a:p>
        </p:txBody>
      </p:sp>
      <p:sp>
        <p:nvSpPr>
          <p:cNvPr id="35844" name="Text Box 4"/>
          <p:cNvSpPr txBox="1">
            <a:spLocks noChangeArrowheads="1"/>
          </p:cNvSpPr>
          <p:nvPr/>
        </p:nvSpPr>
        <p:spPr bwMode="auto">
          <a:xfrm>
            <a:off x="7191375" y="6207125"/>
            <a:ext cx="714375" cy="32861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smtClean="0">
                <a:ln>
                  <a:noFill/>
                </a:ln>
                <a:solidFill>
                  <a:srgbClr val="0000CC"/>
                </a:solidFill>
                <a:effectLst/>
                <a:uLnTx/>
                <a:uFillTx/>
                <a:latin typeface="Arial" panose="020B0604020202020204" pitchFamily="34" charset="0"/>
                <a:ea typeface="+mn-ea"/>
                <a:cs typeface="Times New Roman" panose="02020603050405020304" pitchFamily="18" charset="0"/>
              </a:rPr>
              <a:t>time</a:t>
            </a:r>
            <a:endParaRPr kumimoji="1" lang="sl-SI" altLang="sl-SI" sz="3200" b="1" i="0" u="none" strike="noStrike" kern="1200" cap="none" spc="0" normalizeH="0" baseline="0" noProof="0" smtClean="0">
              <a:ln>
                <a:noFill/>
              </a:ln>
              <a:solidFill>
                <a:srgbClr val="0000CC"/>
              </a:solidFill>
              <a:effectLst/>
              <a:uLnTx/>
              <a:uFillTx/>
              <a:latin typeface="Arial" panose="020B0604020202020204" pitchFamily="34" charset="0"/>
              <a:ea typeface="+mn-ea"/>
              <a:cs typeface="+mn-cs"/>
            </a:endParaRPr>
          </a:p>
        </p:txBody>
      </p:sp>
      <p:sp>
        <p:nvSpPr>
          <p:cNvPr id="35846" name="Rectangle 13"/>
          <p:cNvSpPr>
            <a:spLocks noChangeArrowheads="1"/>
          </p:cNvSpPr>
          <p:nvPr/>
        </p:nvSpPr>
        <p:spPr bwMode="auto">
          <a:xfrm>
            <a:off x="655638" y="39782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1" lang="sl-SI" altLang="sl-SI" sz="3200" b="1" i="0" u="none" strike="noStrike" kern="1200" cap="none" spc="0" normalizeH="0" baseline="0" noProof="0" smtClean="0">
              <a:ln>
                <a:noFill/>
              </a:ln>
              <a:solidFill>
                <a:srgbClr val="0000CC"/>
              </a:solidFill>
              <a:effectLst/>
              <a:uLnTx/>
              <a:uFillTx/>
              <a:latin typeface="Tahoma" panose="020B0604030504040204" pitchFamily="34" charset="0"/>
              <a:ea typeface="+mn-ea"/>
              <a:cs typeface="+mn-cs"/>
            </a:endParaRPr>
          </a:p>
        </p:txBody>
      </p:sp>
      <p:cxnSp>
        <p:nvCxnSpPr>
          <p:cNvPr id="35847" name="AutoShape 14"/>
          <p:cNvCxnSpPr>
            <a:cxnSpLocks noChangeShapeType="1"/>
          </p:cNvCxnSpPr>
          <p:nvPr/>
        </p:nvCxnSpPr>
        <p:spPr bwMode="auto">
          <a:xfrm>
            <a:off x="1476375" y="5849938"/>
            <a:ext cx="6000750" cy="1587"/>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cxnSp>
        <p:nvCxnSpPr>
          <p:cNvPr id="35848" name="AutoShape 16"/>
          <p:cNvCxnSpPr>
            <a:cxnSpLocks noChangeShapeType="1"/>
          </p:cNvCxnSpPr>
          <p:nvPr/>
        </p:nvCxnSpPr>
        <p:spPr bwMode="auto">
          <a:xfrm flipV="1">
            <a:off x="1547813" y="3135313"/>
            <a:ext cx="5429250" cy="2714625"/>
          </a:xfrm>
          <a:prstGeom prst="straightConnector1">
            <a:avLst/>
          </a:prstGeom>
          <a:noFill/>
          <a:ln w="381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49" name="AutoShape 17"/>
          <p:cNvCxnSpPr>
            <a:cxnSpLocks noChangeShapeType="1"/>
          </p:cNvCxnSpPr>
          <p:nvPr/>
        </p:nvCxnSpPr>
        <p:spPr bwMode="auto">
          <a:xfrm>
            <a:off x="1476375" y="4206875"/>
            <a:ext cx="5500688" cy="1588"/>
          </a:xfrm>
          <a:prstGeom prst="straightConnector1">
            <a:avLst/>
          </a:prstGeom>
          <a:noFill/>
          <a:ln w="38100">
            <a:solidFill>
              <a:srgbClr val="000000"/>
            </a:solidFill>
            <a:prstDash val="dash"/>
            <a:round/>
            <a:headEnd/>
            <a:tailEnd type="triangle" w="lg" len="lg"/>
          </a:ln>
          <a:extLst>
            <a:ext uri="{909E8E84-426E-40DD-AFC4-6F175D3DCCD1}">
              <a14:hiddenFill xmlns:a14="http://schemas.microsoft.com/office/drawing/2010/main">
                <a:noFill/>
              </a14:hiddenFill>
            </a:ext>
          </a:extLst>
        </p:spPr>
      </p:cxnSp>
      <p:cxnSp>
        <p:nvCxnSpPr>
          <p:cNvPr id="35850" name="AutoShape 18"/>
          <p:cNvCxnSpPr>
            <a:cxnSpLocks noChangeShapeType="1"/>
          </p:cNvCxnSpPr>
          <p:nvPr/>
        </p:nvCxnSpPr>
        <p:spPr bwMode="auto">
          <a:xfrm rot="5400000" flipH="1" flipV="1">
            <a:off x="-143668" y="4253706"/>
            <a:ext cx="3238500" cy="1587"/>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sp>
        <p:nvSpPr>
          <p:cNvPr id="35851" name="Text Box 4"/>
          <p:cNvSpPr txBox="1">
            <a:spLocks noChangeArrowheads="1"/>
          </p:cNvSpPr>
          <p:nvPr/>
        </p:nvSpPr>
        <p:spPr bwMode="auto">
          <a:xfrm>
            <a:off x="7034213" y="4329113"/>
            <a:ext cx="1254125" cy="32861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smtClean="0">
                <a:ln>
                  <a:noFill/>
                </a:ln>
                <a:solidFill>
                  <a:srgbClr val="0000CC"/>
                </a:solidFill>
                <a:effectLst/>
                <a:uLnTx/>
                <a:uFillTx/>
                <a:latin typeface="Arial" panose="020B0604020202020204" pitchFamily="34" charset="0"/>
                <a:ea typeface="+mn-ea"/>
                <a:cs typeface="Times New Roman" panose="02020603050405020304" pitchFamily="18" charset="0"/>
              </a:rPr>
              <a:t>humans</a:t>
            </a:r>
            <a:r>
              <a:rPr kumimoji="1" lang="sl-SI" altLang="sl-SI" sz="1800" b="1" i="0" u="none" strike="noStrike" kern="1200" cap="none" spc="0" normalizeH="0" baseline="0" noProof="0" smtClean="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smtClean="0">
              <a:ln>
                <a:noFill/>
              </a:ln>
              <a:solidFill>
                <a:srgbClr val="0000CC"/>
              </a:solidFill>
              <a:effectLst/>
              <a:uLnTx/>
              <a:uFillTx/>
              <a:latin typeface="Arial" panose="020B0604020202020204" pitchFamily="34" charset="0"/>
              <a:ea typeface="+mn-ea"/>
              <a:cs typeface="+mn-cs"/>
            </a:endParaRPr>
          </a:p>
        </p:txBody>
      </p:sp>
      <p:sp>
        <p:nvSpPr>
          <p:cNvPr id="35852" name="Text Box 4"/>
          <p:cNvSpPr txBox="1">
            <a:spLocks noChangeArrowheads="1"/>
          </p:cNvSpPr>
          <p:nvPr/>
        </p:nvSpPr>
        <p:spPr bwMode="auto">
          <a:xfrm>
            <a:off x="5383213" y="3394075"/>
            <a:ext cx="1714500" cy="327025"/>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dirty="0" smtClean="0">
                <a:ln>
                  <a:noFill/>
                </a:ln>
                <a:solidFill>
                  <a:srgbClr val="0000CC"/>
                </a:solidFill>
                <a:effectLst/>
                <a:uLnTx/>
                <a:uFillTx/>
                <a:latin typeface="Arial" panose="020B0604020202020204" pitchFamily="34" charset="0"/>
                <a:ea typeface="+mn-ea"/>
                <a:cs typeface="Times New Roman" panose="02020603050405020304" pitchFamily="18" charset="0"/>
              </a:rPr>
              <a:t>computers</a:t>
            </a:r>
            <a:r>
              <a:rPr kumimoji="1" lang="sl-SI" altLang="sl-SI" sz="1800" b="1" i="0" u="none" strike="noStrike" kern="1200" cap="none" spc="0" normalizeH="0" baseline="0" noProof="0" dirty="0" smtClean="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dirty="0" smtClean="0">
              <a:ln>
                <a:noFill/>
              </a:ln>
              <a:solidFill>
                <a:srgbClr val="0000CC"/>
              </a:solidFill>
              <a:effectLst/>
              <a:uLnTx/>
              <a:uFillTx/>
              <a:latin typeface="Arial" panose="020B0604020202020204" pitchFamily="34" charset="0"/>
              <a:ea typeface="+mn-ea"/>
              <a:cs typeface="+mn-cs"/>
            </a:endParaRPr>
          </a:p>
        </p:txBody>
      </p:sp>
      <p:sp>
        <p:nvSpPr>
          <p:cNvPr id="35853" name="Text Box 4"/>
          <p:cNvSpPr txBox="1">
            <a:spLocks noChangeArrowheads="1"/>
          </p:cNvSpPr>
          <p:nvPr/>
        </p:nvSpPr>
        <p:spPr bwMode="auto">
          <a:xfrm>
            <a:off x="3548063" y="1849438"/>
            <a:ext cx="2071687" cy="79851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dirty="0" smtClean="0">
                <a:ln>
                  <a:noFill/>
                </a:ln>
                <a:solidFill>
                  <a:srgbClr val="0000CC"/>
                </a:solidFill>
                <a:effectLst/>
                <a:uLnTx/>
                <a:uFillTx/>
                <a:latin typeface="Arial" panose="020B0604020202020204" pitchFamily="34" charset="0"/>
                <a:ea typeface="+mn-ea"/>
                <a:cs typeface="Times New Roman" panose="02020603050405020304" pitchFamily="18" charset="0"/>
              </a:rPr>
              <a:t>humans </a:t>
            </a:r>
            <a:br>
              <a:rPr kumimoji="1" lang="en-US" altLang="sl-SI" sz="1800" b="1" i="0" u="none" strike="noStrike" kern="1200" cap="none" spc="0" normalizeH="0" baseline="0" noProof="0" dirty="0" smtClean="0">
                <a:ln>
                  <a:noFill/>
                </a:ln>
                <a:solidFill>
                  <a:srgbClr val="0000CC"/>
                </a:solidFill>
                <a:effectLst/>
                <a:uLnTx/>
                <a:uFillTx/>
                <a:latin typeface="Arial" panose="020B0604020202020204" pitchFamily="34" charset="0"/>
                <a:ea typeface="+mn-ea"/>
                <a:cs typeface="Times New Roman" panose="02020603050405020304" pitchFamily="18" charset="0"/>
              </a:rPr>
            </a:br>
            <a:r>
              <a:rPr kumimoji="1" lang="en-US" altLang="sl-SI" sz="1800" b="1" i="0" u="none" strike="noStrike" kern="1200" cap="none" spc="0" normalizeH="0" baseline="0" noProof="0" dirty="0" smtClean="0">
                <a:ln>
                  <a:noFill/>
                </a:ln>
                <a:solidFill>
                  <a:srgbClr val="0000CC"/>
                </a:solidFill>
                <a:effectLst/>
                <a:uLnTx/>
                <a:uFillTx/>
                <a:latin typeface="Arial" panose="020B0604020202020204" pitchFamily="34" charset="0"/>
                <a:ea typeface="+mn-ea"/>
                <a:cs typeface="Times New Roman" panose="02020603050405020304" pitchFamily="18" charset="0"/>
              </a:rPr>
              <a:t>+ </a:t>
            </a:r>
            <a:br>
              <a:rPr kumimoji="1" lang="en-US" altLang="sl-SI" sz="1800" b="1" i="0" u="none" strike="noStrike" kern="1200" cap="none" spc="0" normalizeH="0" baseline="0" noProof="0" dirty="0" smtClean="0">
                <a:ln>
                  <a:noFill/>
                </a:ln>
                <a:solidFill>
                  <a:srgbClr val="0000CC"/>
                </a:solidFill>
                <a:effectLst/>
                <a:uLnTx/>
                <a:uFillTx/>
                <a:latin typeface="Arial" panose="020B0604020202020204" pitchFamily="34" charset="0"/>
                <a:ea typeface="+mn-ea"/>
                <a:cs typeface="Times New Roman" panose="02020603050405020304" pitchFamily="18" charset="0"/>
              </a:rPr>
            </a:br>
            <a:r>
              <a:rPr kumimoji="1" lang="en-US" altLang="sl-SI" sz="1800" b="1" i="0" u="none" strike="noStrike" kern="1200" cap="none" spc="0" normalizeH="0" baseline="0" noProof="0" dirty="0" smtClean="0">
                <a:ln>
                  <a:noFill/>
                </a:ln>
                <a:solidFill>
                  <a:srgbClr val="0000CC"/>
                </a:solidFill>
                <a:effectLst/>
                <a:uLnTx/>
                <a:uFillTx/>
                <a:latin typeface="Arial" panose="020B0604020202020204" pitchFamily="34" charset="0"/>
                <a:ea typeface="+mn-ea"/>
                <a:cs typeface="Times New Roman" panose="02020603050405020304" pitchFamily="18" charset="0"/>
              </a:rPr>
              <a:t>     computers</a:t>
            </a:r>
            <a:endParaRPr kumimoji="1" lang="sl-SI" altLang="sl-SI" sz="3200" b="1" i="0" u="none" strike="noStrike" kern="1200" cap="none" spc="0" normalizeH="0" baseline="0" noProof="0" dirty="0" smtClean="0">
              <a:ln>
                <a:noFill/>
              </a:ln>
              <a:solidFill>
                <a:srgbClr val="0000CC"/>
              </a:solidFill>
              <a:effectLst/>
              <a:uLnTx/>
              <a:uFillTx/>
              <a:latin typeface="Arial" panose="020B0604020202020204" pitchFamily="34" charset="0"/>
              <a:ea typeface="+mn-ea"/>
              <a:cs typeface="+mn-cs"/>
            </a:endParaRPr>
          </a:p>
        </p:txBody>
      </p:sp>
      <p:cxnSp>
        <p:nvCxnSpPr>
          <p:cNvPr id="35854" name="AutoShape 19"/>
          <p:cNvCxnSpPr>
            <a:cxnSpLocks noChangeShapeType="1"/>
          </p:cNvCxnSpPr>
          <p:nvPr/>
        </p:nvCxnSpPr>
        <p:spPr bwMode="auto">
          <a:xfrm rot="5400000" flipH="1" flipV="1">
            <a:off x="6512719" y="1242219"/>
            <a:ext cx="1571625" cy="928687"/>
          </a:xfrm>
          <a:prstGeom prst="straightConnector1">
            <a:avLst/>
          </a:prstGeom>
          <a:noFill/>
          <a:ln w="1270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55" name="AutoShape 3"/>
          <p:cNvCxnSpPr>
            <a:cxnSpLocks noChangeShapeType="1"/>
          </p:cNvCxnSpPr>
          <p:nvPr/>
        </p:nvCxnSpPr>
        <p:spPr bwMode="auto">
          <a:xfrm flipV="1">
            <a:off x="1476375" y="2492375"/>
            <a:ext cx="5429250" cy="1714500"/>
          </a:xfrm>
          <a:prstGeom prst="straightConnector1">
            <a:avLst/>
          </a:prstGeom>
          <a:noFill/>
          <a:ln w="127000">
            <a:solidFill>
              <a:srgbClr val="000000"/>
            </a:solidFill>
            <a:prstDash val="sysDot"/>
            <a:round/>
            <a:headEnd/>
            <a:tailEnd type="none" w="lg" len="lg"/>
          </a:ln>
          <a:extLst>
            <a:ext uri="{909E8E84-426E-40DD-AFC4-6F175D3DCCD1}">
              <a14:hiddenFill xmlns:a14="http://schemas.microsoft.com/office/drawing/2010/main">
                <a:noFill/>
              </a14:hiddenFill>
            </a:ext>
          </a:extLst>
        </p:spPr>
      </p:cxnSp>
      <p:sp>
        <p:nvSpPr>
          <p:cNvPr id="35856" name="TextBox 1"/>
          <p:cNvSpPr txBox="1">
            <a:spLocks noChangeArrowheads="1"/>
          </p:cNvSpPr>
          <p:nvPr/>
        </p:nvSpPr>
        <p:spPr bwMode="auto">
          <a:xfrm>
            <a:off x="7796213" y="1470025"/>
            <a:ext cx="1357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1800" b="1" i="0" u="none" strike="noStrike" kern="1200" cap="none" spc="0" normalizeH="0" baseline="0" noProof="0" smtClean="0">
                <a:ln>
                  <a:noFill/>
                </a:ln>
                <a:solidFill>
                  <a:srgbClr val="010199"/>
                </a:solidFill>
                <a:effectLst/>
                <a:uLnTx/>
                <a:uFillTx/>
                <a:latin typeface="Arial" panose="020B0604020202020204" pitchFamily="34" charset="0"/>
                <a:ea typeface="+mn-ea"/>
                <a:cs typeface="Arial" panose="020B0604020202020204" pitchFamily="34" charset="0"/>
              </a:rPr>
              <a:t>Kurtzweil</a:t>
            </a:r>
          </a:p>
        </p:txBody>
      </p:sp>
      <p:sp>
        <p:nvSpPr>
          <p:cNvPr id="35858" name="Text Box 4"/>
          <p:cNvSpPr txBox="1">
            <a:spLocks noChangeArrowheads="1"/>
          </p:cNvSpPr>
          <p:nvPr/>
        </p:nvSpPr>
        <p:spPr bwMode="auto">
          <a:xfrm>
            <a:off x="7861300" y="2563813"/>
            <a:ext cx="1292225" cy="56356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smtClean="0">
                <a:ln>
                  <a:noFill/>
                </a:ln>
                <a:solidFill>
                  <a:srgbClr val="0000CC"/>
                </a:solidFill>
                <a:effectLst/>
                <a:uLnTx/>
                <a:uFillTx/>
                <a:latin typeface="Arial" panose="020B0604020202020204" pitchFamily="34" charset="0"/>
                <a:ea typeface="+mn-ea"/>
                <a:cs typeface="Times New Roman" panose="02020603050405020304" pitchFamily="18" charset="0"/>
              </a:rPr>
              <a:t>Fermi parad</a:t>
            </a:r>
            <a:r>
              <a:rPr kumimoji="1" lang="en-US" altLang="sl-SI" sz="1800" b="1" i="0" u="none" strike="noStrike" kern="1200" cap="none" spc="0" normalizeH="0" baseline="0" noProof="0" smtClean="0">
                <a:ln>
                  <a:noFill/>
                </a:ln>
                <a:solidFill>
                  <a:srgbClr val="0000CC"/>
                </a:solidFill>
                <a:effectLst/>
                <a:uLnTx/>
                <a:uFillTx/>
                <a:latin typeface="Arial" panose="020B0604020202020204" pitchFamily="34" charset="0"/>
                <a:ea typeface="+mn-ea"/>
                <a:cs typeface="Times New Roman" panose="02020603050405020304" pitchFamily="18" charset="0"/>
              </a:rPr>
              <a:t>ox</a:t>
            </a:r>
            <a:r>
              <a:rPr kumimoji="1" lang="sl-SI" altLang="sl-SI" sz="1800" b="1" i="0" u="none" strike="noStrike" kern="1200" cap="none" spc="0" normalizeH="0" baseline="0" noProof="0" smtClean="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smtClean="0">
              <a:ln>
                <a:noFill/>
              </a:ln>
              <a:solidFill>
                <a:srgbClr val="0000CC"/>
              </a:solidFill>
              <a:effectLst/>
              <a:uLnTx/>
              <a:uFillTx/>
              <a:latin typeface="Arial" panose="020B0604020202020204" pitchFamily="34" charset="0"/>
              <a:ea typeface="+mn-ea"/>
              <a:cs typeface="+mn-cs"/>
            </a:endParaRPr>
          </a:p>
        </p:txBody>
      </p:sp>
      <p:sp>
        <p:nvSpPr>
          <p:cNvPr id="35859" name="Text Box 4"/>
          <p:cNvSpPr txBox="1">
            <a:spLocks noChangeArrowheads="1"/>
          </p:cNvSpPr>
          <p:nvPr/>
        </p:nvSpPr>
        <p:spPr bwMode="auto">
          <a:xfrm>
            <a:off x="3033713" y="4762500"/>
            <a:ext cx="1150937" cy="56356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dirty="0" smtClean="0">
                <a:ln>
                  <a:noFill/>
                </a:ln>
                <a:solidFill>
                  <a:srgbClr val="0000CC"/>
                </a:solidFill>
                <a:effectLst/>
                <a:uLnTx/>
                <a:uFillTx/>
                <a:latin typeface="Arial" panose="020B0604020202020204" pitchFamily="34" charset="0"/>
                <a:ea typeface="+mn-ea"/>
                <a:cs typeface="Times New Roman" panose="02020603050405020304" pitchFamily="18" charset="0"/>
              </a:rPr>
              <a:t>Moore</a:t>
            </a:r>
            <a:r>
              <a:rPr kumimoji="1" lang="en-US" altLang="sl-SI" sz="1800" b="1" i="0" u="none" strike="noStrike" kern="1200" cap="none" spc="0" normalizeH="0" baseline="0" noProof="0" dirty="0" smtClean="0">
                <a:ln>
                  <a:noFill/>
                </a:ln>
                <a:solidFill>
                  <a:srgbClr val="0000CC"/>
                </a:solidFill>
                <a:effectLst/>
                <a:uLnTx/>
                <a:uFillTx/>
                <a:latin typeface="Arial" panose="020B0604020202020204" pitchFamily="34" charset="0"/>
                <a:ea typeface="+mn-ea"/>
                <a:cs typeface="Times New Roman" panose="02020603050405020304" pitchFamily="18" charset="0"/>
              </a:rPr>
              <a:t>’s</a:t>
            </a:r>
            <a:r>
              <a:rPr kumimoji="1" lang="sl-SI" altLang="sl-SI" sz="1800" b="1" i="0" u="none" strike="noStrike" kern="1200" cap="none" spc="0" normalizeH="0" baseline="0" noProof="0" dirty="0" smtClean="0">
                <a:ln>
                  <a:noFill/>
                </a:ln>
                <a:solidFill>
                  <a:srgbClr val="0000CC"/>
                </a:solidFill>
                <a:effectLst/>
                <a:uLnTx/>
                <a:uFillTx/>
                <a:latin typeface="Arial" panose="020B0604020202020204" pitchFamily="34" charset="0"/>
                <a:ea typeface="+mn-ea"/>
                <a:cs typeface="Times New Roman" panose="02020603050405020304" pitchFamily="18" charset="0"/>
              </a:rPr>
              <a:t> </a:t>
            </a:r>
            <a:r>
              <a:rPr kumimoji="1" lang="sl-SI" altLang="sl-SI" sz="1800" b="1" i="0" u="none" strike="noStrike" kern="1200" cap="none" spc="0" normalizeH="0" baseline="0" noProof="0" dirty="0" err="1" smtClean="0">
                <a:ln>
                  <a:noFill/>
                </a:ln>
                <a:solidFill>
                  <a:srgbClr val="0000CC"/>
                </a:solidFill>
                <a:effectLst/>
                <a:uLnTx/>
                <a:uFillTx/>
                <a:latin typeface="Arial" panose="020B0604020202020204" pitchFamily="34" charset="0"/>
                <a:ea typeface="+mn-ea"/>
                <a:cs typeface="Times New Roman" panose="02020603050405020304" pitchFamily="18" charset="0"/>
              </a:rPr>
              <a:t>law</a:t>
            </a:r>
            <a:r>
              <a:rPr kumimoji="1" lang="sl-SI" altLang="sl-SI" sz="1800" b="1" i="0" u="none" strike="noStrike" kern="1200" cap="none" spc="0" normalizeH="0" baseline="0" noProof="0" dirty="0" smtClean="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dirty="0" smtClean="0">
              <a:ln>
                <a:noFill/>
              </a:ln>
              <a:solidFill>
                <a:srgbClr val="0000CC"/>
              </a:solidFill>
              <a:effectLst/>
              <a:uLnTx/>
              <a:uFillTx/>
              <a:latin typeface="Arial" panose="020B0604020202020204" pitchFamily="34" charset="0"/>
              <a:ea typeface="+mn-ea"/>
              <a:cs typeface="+mn-cs"/>
            </a:endParaRPr>
          </a:p>
        </p:txBody>
      </p:sp>
      <p:sp>
        <p:nvSpPr>
          <p:cNvPr id="2" name="Footer Placeholder 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DE1D2A-18D4-47C9-8B77-0BD5AF8800F7}"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22" name="Picture 21"/>
          <p:cNvPicPr>
            <a:picLocks noChangeAspect="1"/>
          </p:cNvPicPr>
          <p:nvPr/>
        </p:nvPicPr>
        <p:blipFill>
          <a:blip r:embed="rId4"/>
          <a:stretch>
            <a:fillRect/>
          </a:stretch>
        </p:blipFill>
        <p:spPr>
          <a:xfrm>
            <a:off x="107504" y="6209570"/>
            <a:ext cx="1231499" cy="676715"/>
          </a:xfrm>
          <a:prstGeom prst="rect">
            <a:avLst/>
          </a:prstGeom>
        </p:spPr>
      </p:pic>
      <p:cxnSp>
        <p:nvCxnSpPr>
          <p:cNvPr id="23" name="AutoShape 16"/>
          <p:cNvCxnSpPr>
            <a:cxnSpLocks noChangeShapeType="1"/>
          </p:cNvCxnSpPr>
          <p:nvPr/>
        </p:nvCxnSpPr>
        <p:spPr bwMode="auto">
          <a:xfrm flipV="1">
            <a:off x="1547813" y="4187995"/>
            <a:ext cx="5286375" cy="1598442"/>
          </a:xfrm>
          <a:prstGeom prst="straightConnector1">
            <a:avLst/>
          </a:prstGeom>
          <a:noFill/>
          <a:ln w="38100">
            <a:solidFill>
              <a:srgbClr val="FF0000"/>
            </a:solidFill>
            <a:prstDash val="sysDot"/>
            <a:round/>
            <a:headEnd/>
            <a:tailEnd type="triangle" w="lg" len="lg"/>
          </a:ln>
          <a:extLst>
            <a:ext uri="{909E8E84-426E-40DD-AFC4-6F175D3DCCD1}">
              <a14:hiddenFill xmlns:a14="http://schemas.microsoft.com/office/drawing/2010/main">
                <a:noFill/>
              </a14:hiddenFill>
            </a:ext>
          </a:extLst>
        </p:spPr>
      </p:cxnSp>
      <p:sp>
        <p:nvSpPr>
          <p:cNvPr id="27" name="Text Box 4"/>
          <p:cNvSpPr txBox="1">
            <a:spLocks noChangeArrowheads="1"/>
          </p:cNvSpPr>
          <p:nvPr/>
        </p:nvSpPr>
        <p:spPr bwMode="auto">
          <a:xfrm>
            <a:off x="5342065" y="4696275"/>
            <a:ext cx="1150937" cy="563231"/>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ctr"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Times New Roman" panose="02020603050405020304" pitchFamily="18" charset="0"/>
              </a:rPr>
              <a:t>General AI</a:t>
            </a:r>
            <a:endParaRPr kumimoji="1" lang="sl-SI" altLang="sl-SI" sz="32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endParaRPr>
          </a:p>
        </p:txBody>
      </p:sp>
      <p:sp>
        <p:nvSpPr>
          <p:cNvPr id="25" name="Rectangle 18"/>
          <p:cNvSpPr>
            <a:spLocks noChangeArrowheads="1"/>
          </p:cNvSpPr>
          <p:nvPr/>
        </p:nvSpPr>
        <p:spPr bwMode="auto">
          <a:xfrm>
            <a:off x="794904" y="475487"/>
            <a:ext cx="82089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Ljudje in računalniki</a:t>
            </a:r>
          </a:p>
        </p:txBody>
      </p:sp>
    </p:spTree>
    <p:extLst>
      <p:ext uri="{BB962C8B-B14F-4D97-AF65-F5344CB8AC3E}">
        <p14:creationId xmlns:p14="http://schemas.microsoft.com/office/powerpoint/2010/main" val="257788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50" name="Text Box 9"/>
          <p:cNvSpPr txBox="1">
            <a:spLocks noChangeArrowheads="1"/>
          </p:cNvSpPr>
          <p:nvPr/>
        </p:nvSpPr>
        <p:spPr bwMode="auto">
          <a:xfrm>
            <a:off x="428625" y="1357313"/>
            <a:ext cx="2071688" cy="327025"/>
          </a:xfrm>
          <a:prstGeom prst="rect">
            <a:avLst/>
          </a:prstGeom>
          <a:solidFill>
            <a:srgbClr val="FFFFFF"/>
          </a:solidFill>
          <a:ln w="9525">
            <a:solidFill>
              <a:srgbClr val="00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Moč procesiranja</a:t>
            </a:r>
            <a:endParaRPr kumimoji="1" 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104451" name="Text Box 4"/>
          <p:cNvSpPr txBox="1">
            <a:spLocks noChangeArrowheads="1"/>
          </p:cNvSpPr>
          <p:nvPr/>
        </p:nvSpPr>
        <p:spPr bwMode="auto">
          <a:xfrm>
            <a:off x="6786563" y="5500688"/>
            <a:ext cx="714375" cy="327025"/>
          </a:xfrm>
          <a:prstGeom prst="rect">
            <a:avLst/>
          </a:prstGeom>
          <a:solidFill>
            <a:srgbClr val="FFFFFF"/>
          </a:solidFill>
          <a:ln w="9525">
            <a:solidFill>
              <a:srgbClr val="00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Čas </a:t>
            </a:r>
            <a:endParaRPr kumimoji="1" 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104452" name="Rectangle 10"/>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1" lang="sl-SI" sz="3200" b="1" i="0" u="none" strike="noStrike" kern="1200" cap="none" spc="0" normalizeH="0" baseline="0" noProof="0">
              <a:ln>
                <a:noFill/>
              </a:ln>
              <a:solidFill>
                <a:srgbClr val="0000CC"/>
              </a:solidFill>
              <a:effectLst/>
              <a:uLnTx/>
              <a:uFillTx/>
              <a:latin typeface="Tahoma" panose="020B0604030504040204" pitchFamily="34" charset="0"/>
              <a:ea typeface="+mn-ea"/>
              <a:cs typeface="+mn-cs"/>
            </a:endParaRPr>
          </a:p>
        </p:txBody>
      </p:sp>
      <p:sp>
        <p:nvSpPr>
          <p:cNvPr id="104453" name="Rectangle 13"/>
          <p:cNvSpPr>
            <a:spLocks noChangeArrowheads="1"/>
          </p:cNvSpPr>
          <p:nvPr/>
        </p:nvSpPr>
        <p:spPr bwMode="auto">
          <a:xfrm>
            <a:off x="250825" y="327183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1" lang="sl-SI" sz="3200" b="1" i="0" u="none" strike="noStrike" kern="1200" cap="none" spc="0" normalizeH="0" baseline="0" noProof="0">
              <a:ln>
                <a:noFill/>
              </a:ln>
              <a:solidFill>
                <a:srgbClr val="0000CC"/>
              </a:solidFill>
              <a:effectLst/>
              <a:uLnTx/>
              <a:uFillTx/>
              <a:latin typeface="Tahoma" panose="020B0604030504040204" pitchFamily="34" charset="0"/>
              <a:ea typeface="+mn-ea"/>
              <a:cs typeface="+mn-cs"/>
            </a:endParaRPr>
          </a:p>
        </p:txBody>
      </p:sp>
      <p:cxnSp>
        <p:nvCxnSpPr>
          <p:cNvPr id="104454" name="AutoShape 14"/>
          <p:cNvCxnSpPr>
            <a:cxnSpLocks noChangeShapeType="1"/>
          </p:cNvCxnSpPr>
          <p:nvPr/>
        </p:nvCxnSpPr>
        <p:spPr bwMode="auto">
          <a:xfrm>
            <a:off x="1071563" y="5143500"/>
            <a:ext cx="6000750" cy="1588"/>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cxnSp>
        <p:nvCxnSpPr>
          <p:cNvPr id="104455" name="AutoShape 16"/>
          <p:cNvCxnSpPr>
            <a:cxnSpLocks noChangeShapeType="1"/>
          </p:cNvCxnSpPr>
          <p:nvPr/>
        </p:nvCxnSpPr>
        <p:spPr bwMode="auto">
          <a:xfrm flipV="1">
            <a:off x="1143000" y="2428875"/>
            <a:ext cx="5429250" cy="2714625"/>
          </a:xfrm>
          <a:prstGeom prst="straightConnector1">
            <a:avLst/>
          </a:prstGeom>
          <a:noFill/>
          <a:ln w="381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104456" name="AutoShape 17"/>
          <p:cNvCxnSpPr>
            <a:cxnSpLocks noChangeShapeType="1"/>
          </p:cNvCxnSpPr>
          <p:nvPr/>
        </p:nvCxnSpPr>
        <p:spPr bwMode="auto">
          <a:xfrm>
            <a:off x="1071563" y="3500438"/>
            <a:ext cx="5500687" cy="1587"/>
          </a:xfrm>
          <a:prstGeom prst="straightConnector1">
            <a:avLst/>
          </a:prstGeom>
          <a:noFill/>
          <a:ln w="38100">
            <a:solidFill>
              <a:srgbClr val="000000"/>
            </a:solidFill>
            <a:prstDash val="dash"/>
            <a:round/>
            <a:headEnd/>
            <a:tailEnd type="triangle" w="lg" len="lg"/>
          </a:ln>
          <a:extLst>
            <a:ext uri="{909E8E84-426E-40DD-AFC4-6F175D3DCCD1}">
              <a14:hiddenFill xmlns:a14="http://schemas.microsoft.com/office/drawing/2010/main">
                <a:noFill/>
              </a14:hiddenFill>
            </a:ext>
          </a:extLst>
        </p:spPr>
      </p:cxnSp>
      <p:cxnSp>
        <p:nvCxnSpPr>
          <p:cNvPr id="104457" name="AutoShape 18"/>
          <p:cNvCxnSpPr>
            <a:cxnSpLocks noChangeShapeType="1"/>
          </p:cNvCxnSpPr>
          <p:nvPr/>
        </p:nvCxnSpPr>
        <p:spPr bwMode="auto">
          <a:xfrm rot="5400000" flipH="1" flipV="1">
            <a:off x="-548481" y="3547269"/>
            <a:ext cx="3238500" cy="1588"/>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sp>
        <p:nvSpPr>
          <p:cNvPr id="104458" name="Text Box 4"/>
          <p:cNvSpPr txBox="1">
            <a:spLocks noChangeArrowheads="1"/>
          </p:cNvSpPr>
          <p:nvPr/>
        </p:nvSpPr>
        <p:spPr bwMode="auto">
          <a:xfrm>
            <a:off x="6715125" y="3429000"/>
            <a:ext cx="1027113" cy="327025"/>
          </a:xfrm>
          <a:prstGeom prst="rect">
            <a:avLst/>
          </a:prstGeom>
          <a:solidFill>
            <a:srgbClr val="FFFFFF"/>
          </a:solidFill>
          <a:ln w="9525">
            <a:solidFill>
              <a:srgbClr val="00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Ljudje </a:t>
            </a:r>
            <a:endParaRPr kumimoji="1" 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104459" name="Text Box 4"/>
          <p:cNvSpPr txBox="1">
            <a:spLocks noChangeArrowheads="1"/>
          </p:cNvSpPr>
          <p:nvPr/>
        </p:nvSpPr>
        <p:spPr bwMode="auto">
          <a:xfrm>
            <a:off x="7143750" y="1828800"/>
            <a:ext cx="1714500" cy="563563"/>
          </a:xfrm>
          <a:prstGeom prst="rect">
            <a:avLst/>
          </a:prstGeom>
          <a:solidFill>
            <a:srgbClr val="FFFFFF"/>
          </a:solidFill>
          <a:ln w="9525">
            <a:solidFill>
              <a:srgbClr val="00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Fermijev paradoks </a:t>
            </a:r>
            <a:endParaRPr kumimoji="1" 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104460" name="Text Box 4"/>
          <p:cNvSpPr txBox="1">
            <a:spLocks noChangeArrowheads="1"/>
          </p:cNvSpPr>
          <p:nvPr/>
        </p:nvSpPr>
        <p:spPr bwMode="auto">
          <a:xfrm>
            <a:off x="3143250" y="1143000"/>
            <a:ext cx="2071688" cy="1033463"/>
          </a:xfrm>
          <a:prstGeom prst="rect">
            <a:avLst/>
          </a:prstGeom>
          <a:solidFill>
            <a:srgbClr val="FFFFFF"/>
          </a:solidFill>
          <a:ln w="9525">
            <a:solidFill>
              <a:srgbClr val="00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Ljudje + Računalniki  = Informacijska družba</a:t>
            </a:r>
            <a:endParaRPr kumimoji="1" 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cxnSp>
        <p:nvCxnSpPr>
          <p:cNvPr id="104461" name="AutoShape 3"/>
          <p:cNvCxnSpPr>
            <a:cxnSpLocks noChangeShapeType="1"/>
          </p:cNvCxnSpPr>
          <p:nvPr/>
        </p:nvCxnSpPr>
        <p:spPr bwMode="auto">
          <a:xfrm flipV="1">
            <a:off x="1071563" y="1785938"/>
            <a:ext cx="5429250" cy="1714500"/>
          </a:xfrm>
          <a:prstGeom prst="straightConnector1">
            <a:avLst/>
          </a:prstGeom>
          <a:noFill/>
          <a:ln w="127000">
            <a:solidFill>
              <a:srgbClr val="000000"/>
            </a:solidFill>
            <a:prstDash val="sysDot"/>
            <a:round/>
            <a:headEnd/>
            <a:tailEnd type="none" w="lg" len="lg"/>
          </a:ln>
          <a:extLst>
            <a:ext uri="{909E8E84-426E-40DD-AFC4-6F175D3DCCD1}">
              <a14:hiddenFill xmlns:a14="http://schemas.microsoft.com/office/drawing/2010/main">
                <a:noFill/>
              </a14:hiddenFill>
            </a:ext>
          </a:extLst>
        </p:spPr>
      </p:cxnSp>
      <p:sp>
        <p:nvSpPr>
          <p:cNvPr id="104462"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MPS, 3.4.2018</a:t>
            </a:r>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4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08EA2F94-1CDD-4950-A033-5AFFE85E3011}" type="slidenum">
              <a:rPr kumimoji="0" lang="en-US" sz="1200" b="0" i="0" u="none" strike="noStrike" kern="1200" cap="none" spc="0" normalizeH="0" baseline="0" noProof="0" smtClean="0">
                <a:ln>
                  <a:noFill/>
                </a:ln>
                <a:solidFill>
                  <a:srgbClr val="898989"/>
                </a:solidFill>
                <a:effectLst/>
                <a:uLnTx/>
                <a:uFillTx/>
                <a:latin typeface="Tahoma" panose="020B0604030504040204" pitchFamily="34"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smtClean="0">
              <a:ln>
                <a:noFill/>
              </a:ln>
              <a:solidFill>
                <a:srgbClr val="898989"/>
              </a:solidFill>
              <a:effectLst/>
              <a:uLnTx/>
              <a:uFillTx/>
              <a:latin typeface="Tahoma" panose="020B0604030504040204" pitchFamily="34" charset="0"/>
              <a:ea typeface="+mn-ea"/>
              <a:cs typeface="+mn-cs"/>
            </a:endParaRPr>
          </a:p>
        </p:txBody>
      </p:sp>
      <p:sp>
        <p:nvSpPr>
          <p:cNvPr id="104464" name="Rectangle 18"/>
          <p:cNvSpPr>
            <a:spLocks noChangeArrowheads="1"/>
          </p:cNvSpPr>
          <p:nvPr/>
        </p:nvSpPr>
        <p:spPr bwMode="auto">
          <a:xfrm>
            <a:off x="611188" y="273050"/>
            <a:ext cx="82089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Ljudje in računalniki</a:t>
            </a:r>
          </a:p>
        </p:txBody>
      </p:sp>
      <p:pic>
        <p:nvPicPr>
          <p:cNvPr id="104465" name="Picture 1"/>
          <p:cNvPicPr>
            <a:picLocks noChangeAspect="1"/>
          </p:cNvPicPr>
          <p:nvPr/>
        </p:nvPicPr>
        <p:blipFill>
          <a:blip r:embed="rId2">
            <a:duotone>
              <a:prstClr val="black"/>
              <a:srgbClr val="FF0000">
                <a:tint val="45000"/>
                <a:satMod val="400000"/>
              </a:srgb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6424193">
            <a:off x="6509184" y="1659106"/>
            <a:ext cx="1633538"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14784" y="6205318"/>
            <a:ext cx="1231499" cy="676715"/>
          </a:xfrm>
          <a:prstGeom prst="rect">
            <a:avLst/>
          </a:prstGeom>
        </p:spPr>
      </p:pic>
    </p:spTree>
    <p:extLst>
      <p:ext uri="{BB962C8B-B14F-4D97-AF65-F5344CB8AC3E}">
        <p14:creationId xmlns:p14="http://schemas.microsoft.com/office/powerpoint/2010/main" val="485090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4"/>
          <p:cNvSpPr txBox="1">
            <a:spLocks noChangeArrowheads="1"/>
          </p:cNvSpPr>
          <p:nvPr/>
        </p:nvSpPr>
        <p:spPr bwMode="auto">
          <a:xfrm>
            <a:off x="355600" y="915988"/>
            <a:ext cx="8515350" cy="739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sl-SI"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S.W:  </a:t>
            </a:r>
            <a:r>
              <a:rPr kumimoji="0" lang="sl-SI"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Fermijev paradoks</a:t>
            </a:r>
            <a:r>
              <a:rPr kumimoji="0" lang="sl-SI"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poimenovan po fiziku </a:t>
            </a:r>
            <a:r>
              <a:rPr kumimoji="0" lang="sl-SI"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Enricu</a:t>
            </a:r>
            <a:r>
              <a:rPr kumimoji="0" lang="sl-SI"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Fermiju, se nanaša na očitno nasprotje med visoko verjetnostjo obstoja zunajzemeljskih civilizacij, kot to nakazuje npr. </a:t>
            </a:r>
            <a:r>
              <a:rPr kumimoji="0" lang="sl-SI"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Drakova</a:t>
            </a:r>
            <a:r>
              <a:rPr kumimoji="0" lang="sl-SI"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enačba, in dejanskimi opažanji.</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sl-SI"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S.W: </a:t>
            </a:r>
            <a:r>
              <a:rPr kumimoji="0" lang="sl-SI" sz="2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Drakova</a:t>
            </a:r>
            <a:r>
              <a:rPr kumimoji="0" lang="sl-SI"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enačba, </a:t>
            </a:r>
            <a:r>
              <a:rPr kumimoji="0" lang="sl-SI"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Frank </a:t>
            </a:r>
            <a:r>
              <a:rPr kumimoji="0" lang="sl-SI"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Drake</a:t>
            </a:r>
            <a:r>
              <a:rPr kumimoji="0" lang="sl-SI"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l. 1960, ocena števila razvitih zunajzemeljskih civilizacij v naši Galaksiji: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 = R* x </a:t>
            </a:r>
            <a:r>
              <a:rPr kumimoji="0" lang="sl-SI"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fs</a:t>
            </a:r>
            <a:r>
              <a:rPr kumimoji="0" lang="sl-SI"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x </a:t>
            </a:r>
            <a:r>
              <a:rPr kumimoji="0" lang="sl-SI"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f_p</a:t>
            </a:r>
            <a:r>
              <a:rPr kumimoji="0" lang="sl-SI"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x ne x </a:t>
            </a:r>
            <a:r>
              <a:rPr kumimoji="0" lang="sl-SI"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fl</a:t>
            </a:r>
            <a:r>
              <a:rPr kumimoji="0" lang="sl-SI"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x fi x </a:t>
            </a:r>
            <a:r>
              <a:rPr kumimoji="0" lang="sl-SI"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fc</a:t>
            </a:r>
            <a:r>
              <a:rPr kumimoji="0" lang="sl-SI"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x 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 je razmerje zvezdnih skupin v naši Galaksiji.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fs</a:t>
            </a:r>
            <a:r>
              <a:rPr kumimoji="0" lang="sl-SI"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je merilo Soncu podobnih zvezd z lastnimi planeti.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fp</a:t>
            </a:r>
            <a:r>
              <a:rPr kumimoji="0" lang="sl-SI"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je merilo zvezd z lastnimi planeti.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 je povprečno število planetov, ki omogočajo življenje v razmerju z zvezdo, ki ima planete.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fl</a:t>
            </a:r>
            <a:r>
              <a:rPr kumimoji="0" lang="sl-SI"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je merilo planetov, kjer se domnevno lahko razvije življenje.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fi je merilo planetov, kjer se dejansko razvije življenje.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fc</a:t>
            </a:r>
            <a:r>
              <a:rPr kumimoji="0" lang="sl-SI"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je merilo tistih, ki bi želeli ali se bili sposobni sporazumevati.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 je pričakovana življenjska doba take civilizacije.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endParaRPr kumimoji="0" lang="sl-SI"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Hence Fermi's question "Where is everybody?"</a:t>
            </a:r>
            <a:endParaRPr kumimoji="0" lang="sl-SI"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2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2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2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2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2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sp>
        <p:nvSpPr>
          <p:cNvPr id="107523" name="Rectangle 2"/>
          <p:cNvSpPr>
            <a:spLocks noGrp="1" noChangeArrowheads="1"/>
          </p:cNvSpPr>
          <p:nvPr>
            <p:ph type="title"/>
          </p:nvPr>
        </p:nvSpPr>
        <p:spPr>
          <a:xfrm>
            <a:off x="498475" y="-2877"/>
            <a:ext cx="8229600" cy="1069677"/>
          </a:xfrm>
        </p:spPr>
        <p:txBody>
          <a:bodyPr/>
          <a:lstStyle/>
          <a:p>
            <a:pPr eaLnBrk="1" hangingPunct="1"/>
            <a:r>
              <a:rPr lang="sl-SI" sz="3600" dirty="0" smtClean="0">
                <a:solidFill>
                  <a:srgbClr val="FF0000"/>
                </a:solidFill>
              </a:rPr>
              <a:t>Fermijev paradoks / civilizacije </a:t>
            </a:r>
            <a:endParaRPr lang="en-US" sz="3600" dirty="0" smtClean="0">
              <a:solidFill>
                <a:srgbClr val="FF0000"/>
              </a:solidFill>
            </a:endParaRPr>
          </a:p>
        </p:txBody>
      </p:sp>
      <p:sp>
        <p:nvSpPr>
          <p:cNvPr id="10752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t>MPS, 3.4.2018</a:t>
            </a:r>
            <a:endParaRPr kumimoji="0" lang="sl-SI"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1A5FB0-F260-4D38-A2AD-975B49C23C23}" type="slidenum">
              <a:rPr kumimoji="0" lang="en-US" sz="1200" b="0" i="0" u="none" strike="noStrike" kern="1200" cap="none" spc="0" normalizeH="0" baseline="0" noProof="0" smtClean="0">
                <a:ln>
                  <a:noFill/>
                </a:ln>
                <a:solidFill>
                  <a:prstClr val="black"/>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smtClean="0">
              <a:ln>
                <a:noFill/>
              </a:ln>
              <a:solidFill>
                <a:prstClr val="black"/>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107524"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107526" name="Rectangle 2"/>
          <p:cNvSpPr>
            <a:spLocks noChangeArrowheads="1"/>
          </p:cNvSpPr>
          <p:nvPr/>
        </p:nvSpPr>
        <p:spPr bwMode="auto">
          <a:xfrm>
            <a:off x="879475" y="1066800"/>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0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r>
              <a:rPr kumimoji="0" lang="sl-SI" sz="16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endParaRPr kumimoji="0" lang="en-US" sz="1400" b="0"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endParaRPr>
          </a:p>
        </p:txBody>
      </p:sp>
      <p:pic>
        <p:nvPicPr>
          <p:cNvPr id="10752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4883150"/>
            <a:ext cx="351631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a:stretch>
            <a:fillRect/>
          </a:stretch>
        </p:blipFill>
        <p:spPr>
          <a:xfrm>
            <a:off x="107504" y="6209570"/>
            <a:ext cx="1231499" cy="676715"/>
          </a:xfrm>
          <a:prstGeom prst="rect">
            <a:avLst/>
          </a:prstGeom>
        </p:spPr>
      </p:pic>
    </p:spTree>
    <p:extLst>
      <p:ext uri="{BB962C8B-B14F-4D97-AF65-F5344CB8AC3E}">
        <p14:creationId xmlns:p14="http://schemas.microsoft.com/office/powerpoint/2010/main" val="905933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27652" name="Text Box 4"/>
          <p:cNvSpPr txBox="1">
            <a:spLocks noChangeArrowheads="1"/>
          </p:cNvSpPr>
          <p:nvPr/>
        </p:nvSpPr>
        <p:spPr bwMode="auto">
          <a:xfrm>
            <a:off x="539750" y="1628775"/>
            <a:ext cx="8331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32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 </a:t>
            </a:r>
          </a:p>
        </p:txBody>
      </p:sp>
      <p:sp>
        <p:nvSpPr>
          <p:cNvPr id="5" name="Footer Placeholder 4"/>
          <p:cNvSpPr>
            <a:spLocks noGrp="1"/>
          </p:cNvSpPr>
          <p:nvPr>
            <p:ph type="ftr" sz="quarter" idx="11"/>
          </p:nvPr>
        </p:nvSpPr>
        <p:spPr>
          <a:xfrm>
            <a:off x="2078037" y="6383240"/>
            <a:ext cx="4475163"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sl-SI"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A0B559-0B6D-474B-88AD-586AEF76AD25}"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Rectangle 2"/>
          <p:cNvSpPr txBox="1">
            <a:spLocks noChangeArrowheads="1"/>
          </p:cNvSpPr>
          <p:nvPr/>
        </p:nvSpPr>
        <p:spPr bwMode="auto">
          <a:xfrm>
            <a:off x="638326" y="102394"/>
            <a:ext cx="8229600" cy="565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3600" b="1" i="0" u="none" strike="noStrike" kern="0" cap="none" spc="0" normalizeH="0" baseline="0" noProof="0" dirty="0" smtClean="0">
                <a:ln>
                  <a:noFill/>
                </a:ln>
                <a:solidFill>
                  <a:srgbClr val="FF0000"/>
                </a:solidFill>
                <a:effectLst>
                  <a:outerShdw blurRad="38100" dist="38100" dir="2700000" algn="tl">
                    <a:srgbClr val="C0C0C0"/>
                  </a:outerShdw>
                </a:effectLst>
                <a:uLnTx/>
                <a:uFillTx/>
                <a:latin typeface="Tahoma"/>
                <a:ea typeface="+mj-ea"/>
                <a:cs typeface="+mj-cs"/>
              </a:rPr>
              <a:t>Fermijev paradoks</a:t>
            </a:r>
            <a:endParaRPr kumimoji="0" lang="en-US" sz="3600" b="1" i="0" u="none" strike="noStrike" kern="0" cap="none" spc="0" normalizeH="0" baseline="0" noProof="0" dirty="0" smtClean="0">
              <a:ln>
                <a:noFill/>
              </a:ln>
              <a:solidFill>
                <a:srgbClr val="FF0000"/>
              </a:solidFill>
              <a:effectLst>
                <a:outerShdw blurRad="38100" dist="38100" dir="2700000" algn="tl">
                  <a:srgbClr val="C0C0C0"/>
                </a:outerShdw>
              </a:effectLst>
              <a:uLnTx/>
              <a:uFillTx/>
              <a:latin typeface="Tahoma"/>
              <a:ea typeface="+mj-ea"/>
              <a:cs typeface="+mj-cs"/>
            </a:endParaRPr>
          </a:p>
        </p:txBody>
      </p:sp>
      <p:sp>
        <p:nvSpPr>
          <p:cNvPr id="9" name="AutoShape 3" descr="N=R_{\ast }\cdot f_{p}\cdot n_{e}\cdot f_{\ell }\cdot f_{i}\cdot f_{c}\cdot L"/>
          <p:cNvSpPr>
            <a:spLocks noChangeAspect="1" noChangeArrowheads="1"/>
          </p:cNvSpPr>
          <p:nvPr/>
        </p:nvSpPr>
        <p:spPr bwMode="auto">
          <a:xfrm>
            <a:off x="288925" y="-6016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2" name="TextBox 11"/>
          <p:cNvSpPr txBox="1"/>
          <p:nvPr/>
        </p:nvSpPr>
        <p:spPr>
          <a:xfrm>
            <a:off x="899592" y="763076"/>
            <a:ext cx="7787208"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400" b="0" i="0" u="none" strike="noStrike" kern="1200" cap="none" spc="0" normalizeH="0" baseline="0" noProof="0" dirty="0" smtClean="0">
                <a:ln>
                  <a:noFill/>
                </a:ln>
                <a:solidFill>
                  <a:prstClr val="black"/>
                </a:solidFill>
                <a:effectLst/>
                <a:uLnTx/>
                <a:uFillTx/>
                <a:latin typeface="Tahoma" panose="020B0604030504040204" pitchFamily="34" charset="0"/>
                <a:ea typeface="+mn-ea"/>
                <a:cs typeface="+mn-cs"/>
              </a:rPr>
              <a:t>Se ne zaznamo? </a:t>
            </a:r>
            <a:endParaRPr kumimoji="0" lang="sl-SI" sz="24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pic>
        <p:nvPicPr>
          <p:cNvPr id="3" name="Picture 2"/>
          <p:cNvPicPr>
            <a:picLocks noChangeAspect="1"/>
          </p:cNvPicPr>
          <p:nvPr/>
        </p:nvPicPr>
        <p:blipFill>
          <a:blip r:embed="rId2"/>
          <a:stretch>
            <a:fillRect/>
          </a:stretch>
        </p:blipFill>
        <p:spPr>
          <a:xfrm>
            <a:off x="1178373" y="1332446"/>
            <a:ext cx="6408711" cy="4943863"/>
          </a:xfrm>
          <a:prstGeom prst="rect">
            <a:avLst/>
          </a:prstGeom>
        </p:spPr>
      </p:pic>
      <p:pic>
        <p:nvPicPr>
          <p:cNvPr id="10" name="Picture 9"/>
          <p:cNvPicPr>
            <a:picLocks noChangeAspect="1"/>
          </p:cNvPicPr>
          <p:nvPr/>
        </p:nvPicPr>
        <p:blipFill>
          <a:blip r:embed="rId3"/>
          <a:stretch>
            <a:fillRect/>
          </a:stretch>
        </p:blipFill>
        <p:spPr>
          <a:xfrm>
            <a:off x="22576" y="6178581"/>
            <a:ext cx="1231499" cy="676715"/>
          </a:xfrm>
          <a:prstGeom prst="rect">
            <a:avLst/>
          </a:prstGeom>
        </p:spPr>
      </p:pic>
    </p:spTree>
    <p:extLst>
      <p:ext uri="{BB962C8B-B14F-4D97-AF65-F5344CB8AC3E}">
        <p14:creationId xmlns:p14="http://schemas.microsoft.com/office/powerpoint/2010/main" val="1355858579"/>
      </p:ext>
    </p:extLst>
  </p:cSld>
  <p:clrMapOvr>
    <a:masterClrMapping/>
  </p:clrMapOvr>
  <p:transition spd="med">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p:cNvSpPr txBox="1">
            <a:spLocks noChangeArrowheads="1"/>
          </p:cNvSpPr>
          <p:nvPr/>
        </p:nvSpPr>
        <p:spPr bwMode="auto">
          <a:xfrm>
            <a:off x="539750" y="1628775"/>
            <a:ext cx="8331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sl-SI">
                <a:solidFill>
                  <a:srgbClr val="000000"/>
                </a:solidFill>
              </a:rPr>
              <a:t> </a:t>
            </a:r>
          </a:p>
        </p:txBody>
      </p:sp>
      <p:sp>
        <p:nvSpPr>
          <p:cNvPr id="4" name="Title 3"/>
          <p:cNvSpPr>
            <a:spLocks noGrp="1"/>
          </p:cNvSpPr>
          <p:nvPr>
            <p:ph type="title"/>
          </p:nvPr>
        </p:nvSpPr>
        <p:spPr/>
        <p:txBody>
          <a:bodyPr/>
          <a:lstStyle/>
          <a:p>
            <a:pPr algn="ctr">
              <a:defRPr/>
            </a:pPr>
            <a:r>
              <a:rPr lang="sl-SI" kern="1200" smtClean="0">
                <a:solidFill>
                  <a:srgbClr val="FF33CC"/>
                </a:solidFill>
                <a:latin typeface="Calibri" panose="020F0502020204030204" pitchFamily="34" charset="0"/>
                <a:cs typeface="Calibri" panose="020F0502020204030204" pitchFamily="34" charset="0"/>
              </a:rPr>
              <a:t>Bodočnost človeštva </a:t>
            </a:r>
            <a:br>
              <a:rPr lang="sl-SI" kern="1200" smtClean="0">
                <a:solidFill>
                  <a:srgbClr val="FF33CC"/>
                </a:solidFill>
                <a:latin typeface="Calibri" panose="020F0502020204030204" pitchFamily="34" charset="0"/>
                <a:cs typeface="Calibri" panose="020F0502020204030204" pitchFamily="34" charset="0"/>
              </a:rPr>
            </a:br>
            <a:r>
              <a:rPr lang="sl-SI" kern="1200" smtClean="0">
                <a:solidFill>
                  <a:srgbClr val="FF33CC"/>
                </a:solidFill>
                <a:latin typeface="Calibri" panose="020F0502020204030204" pitchFamily="34" charset="0"/>
                <a:cs typeface="Calibri" panose="020F0502020204030204" pitchFamily="34" charset="0"/>
              </a:rPr>
              <a:t>Demografija - izumiranje</a:t>
            </a:r>
            <a:endParaRPr lang="en-US" kern="1200" dirty="0">
              <a:solidFill>
                <a:srgbClr val="FF33CC"/>
              </a:solidFill>
              <a:latin typeface="Calibri" panose="020F0502020204030204" pitchFamily="34" charset="0"/>
              <a:cs typeface="Calibri" panose="020F0502020204030204" pitchFamily="34" charset="0"/>
            </a:endParaRPr>
          </a:p>
        </p:txBody>
      </p:sp>
      <p:sp>
        <p:nvSpPr>
          <p:cNvPr id="5" name="Footer Placeholder 4"/>
          <p:cNvSpPr>
            <a:spLocks noGrp="1"/>
          </p:cNvSpPr>
          <p:nvPr>
            <p:ph type="ftr" sz="quarter" idx="11"/>
          </p:nvPr>
        </p:nvSpPr>
        <p:spPr/>
        <p:txBody>
          <a:bodyPr/>
          <a:lstStyle/>
          <a:p>
            <a:pPr>
              <a:defRPr/>
            </a:pPr>
            <a:r>
              <a:rPr lang="sl-SI" smtClean="0"/>
              <a:t>MPS, 3.4.2018</a:t>
            </a:r>
            <a:endParaRPr lang="sl-SI" dirty="0"/>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2D3EEB43-C752-4433-94AD-FFABC4F5BA7D}" type="slidenum">
              <a:rPr lang="en-US" smtClean="0">
                <a:effectLst>
                  <a:outerShdw blurRad="38100" dist="38100" dir="2700000" algn="tl">
                    <a:srgbClr val="C0C0C0"/>
                  </a:outerShdw>
                </a:effectLst>
                <a:latin typeface="Arial" panose="020B0604020202020204" pitchFamily="34" charset="0"/>
              </a:rPr>
              <a:pPr>
                <a:defRPr/>
              </a:pPr>
              <a:t>29</a:t>
            </a:fld>
            <a:endParaRPr lang="en-US" smtClean="0">
              <a:effectLst>
                <a:outerShdw blurRad="38100" dist="38100" dir="2700000" algn="tl">
                  <a:srgbClr val="C0C0C0"/>
                </a:outerShdw>
              </a:effectLst>
              <a:latin typeface="Arial" panose="020B0604020202020204" pitchFamily="34" charset="0"/>
            </a:endParaRPr>
          </a:p>
        </p:txBody>
      </p:sp>
      <p:sp>
        <p:nvSpPr>
          <p:cNvPr id="65541" name="Rectangle 2"/>
          <p:cNvSpPr>
            <a:spLocks noChangeArrowheads="1"/>
          </p:cNvSpPr>
          <p:nvPr/>
        </p:nvSpPr>
        <p:spPr bwMode="auto">
          <a:xfrm>
            <a:off x="889000" y="1987550"/>
            <a:ext cx="76327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ts val="475"/>
              </a:spcBef>
              <a:buClrTx/>
              <a:buSzTx/>
              <a:buFontTx/>
              <a:buNone/>
            </a:pPr>
            <a:r>
              <a:rPr lang="sl-SI" sz="2000" dirty="0" err="1">
                <a:solidFill>
                  <a:srgbClr val="161616"/>
                </a:solidFill>
                <a:latin typeface="Times New Roman" panose="02020603050405020304" pitchFamily="18" charset="0"/>
                <a:cs typeface="Times New Roman" panose="02020603050405020304" pitchFamily="18" charset="0"/>
              </a:rPr>
              <a:t>Malthus</a:t>
            </a:r>
            <a:r>
              <a:rPr lang="sl-SI" sz="2000" dirty="0">
                <a:solidFill>
                  <a:srgbClr val="161616"/>
                </a:solidFill>
                <a:latin typeface="Times New Roman" panose="02020603050405020304" pitchFamily="18" charset="0"/>
                <a:cs typeface="Times New Roman" panose="02020603050405020304" pitchFamily="18" charset="0"/>
              </a:rPr>
              <a:t>: eksponentna rast do omejitev </a:t>
            </a:r>
          </a:p>
          <a:p>
            <a:pPr>
              <a:spcBef>
                <a:spcPts val="475"/>
              </a:spcBef>
              <a:buClrTx/>
              <a:buSzTx/>
              <a:buFontTx/>
              <a:buNone/>
            </a:pPr>
            <a:r>
              <a:rPr lang="sl-SI" sz="2000" dirty="0">
                <a:solidFill>
                  <a:srgbClr val="161616"/>
                </a:solidFill>
                <a:latin typeface="Times New Roman" panose="02020603050405020304" pitchFamily="18" charset="0"/>
                <a:cs typeface="Times New Roman" panose="02020603050405020304" pitchFamily="18" charset="0"/>
              </a:rPr>
              <a:t>1950-55 rodnost 5</a:t>
            </a:r>
          </a:p>
          <a:p>
            <a:pPr>
              <a:spcBef>
                <a:spcPts val="475"/>
              </a:spcBef>
              <a:buClrTx/>
              <a:buSzTx/>
              <a:buFontTx/>
              <a:buNone/>
            </a:pPr>
            <a:r>
              <a:rPr lang="sl-SI" sz="2000" dirty="0">
                <a:solidFill>
                  <a:srgbClr val="161616"/>
                </a:solidFill>
                <a:latin typeface="Times New Roman" panose="02020603050405020304" pitchFamily="18" charset="0"/>
                <a:cs typeface="Times New Roman" panose="02020603050405020304" pitchFamily="18" charset="0"/>
              </a:rPr>
              <a:t>2005-2010          2,5</a:t>
            </a:r>
          </a:p>
          <a:p>
            <a:pPr>
              <a:spcBef>
                <a:spcPts val="475"/>
              </a:spcBef>
              <a:buClrTx/>
              <a:buSzTx/>
              <a:buFontTx/>
              <a:buNone/>
            </a:pPr>
            <a:r>
              <a:rPr lang="sl-SI" sz="2000" dirty="0">
                <a:solidFill>
                  <a:srgbClr val="161616"/>
                </a:solidFill>
                <a:latin typeface="Times New Roman" panose="02020603050405020304" pitchFamily="18" charset="0"/>
                <a:cs typeface="Times New Roman" panose="02020603050405020304" pitchFamily="18" charset="0"/>
              </a:rPr>
              <a:t>Rast: (2.5/2.1) na št.-generacij; 10 generacij 40 milijard, 13 g. 10xsedaj</a:t>
            </a:r>
          </a:p>
          <a:p>
            <a:pPr>
              <a:spcBef>
                <a:spcPts val="475"/>
              </a:spcBef>
              <a:buClrTx/>
              <a:buSzTx/>
              <a:buFontTx/>
              <a:buNone/>
            </a:pPr>
            <a:r>
              <a:rPr lang="sl-SI" sz="2000" dirty="0">
                <a:solidFill>
                  <a:srgbClr val="161616"/>
                </a:solidFill>
                <a:latin typeface="Times New Roman" panose="02020603050405020304" pitchFamily="18" charset="0"/>
                <a:cs typeface="Times New Roman" panose="02020603050405020304" pitchFamily="18" charset="0"/>
              </a:rPr>
              <a:t>Rodnost 5:                                 10 generacij  41.000 milijard (2 na 10)</a:t>
            </a:r>
          </a:p>
          <a:p>
            <a:pPr>
              <a:spcBef>
                <a:spcPts val="475"/>
              </a:spcBef>
              <a:buClrTx/>
              <a:buSzTx/>
              <a:buFontTx/>
              <a:buNone/>
            </a:pPr>
            <a:r>
              <a:rPr lang="sl-SI" sz="2000" dirty="0">
                <a:solidFill>
                  <a:srgbClr val="161616"/>
                </a:solidFill>
                <a:latin typeface="Times New Roman" panose="02020603050405020304" pitchFamily="18" charset="0"/>
                <a:cs typeface="Times New Roman" panose="02020603050405020304" pitchFamily="18" charset="0"/>
              </a:rPr>
              <a:t>13 generacij 1 na m2, 40 generacij 1 na kg Zemlje</a:t>
            </a:r>
          </a:p>
          <a:p>
            <a:pPr>
              <a:spcBef>
                <a:spcPts val="475"/>
              </a:spcBef>
              <a:buClrTx/>
              <a:buSzTx/>
              <a:buFontTx/>
              <a:buNone/>
            </a:pPr>
            <a:endParaRPr lang="sl-SI" sz="2000" dirty="0">
              <a:solidFill>
                <a:srgbClr val="161616"/>
              </a:solidFill>
              <a:latin typeface="Times New Roman" panose="02020603050405020304" pitchFamily="18" charset="0"/>
              <a:cs typeface="Times New Roman" panose="02020603050405020304" pitchFamily="18" charset="0"/>
            </a:endParaRPr>
          </a:p>
          <a:p>
            <a:pPr>
              <a:spcBef>
                <a:spcPts val="475"/>
              </a:spcBef>
              <a:buClrTx/>
              <a:buSzTx/>
              <a:buFontTx/>
              <a:buNone/>
            </a:pPr>
            <a:r>
              <a:rPr lang="sl-SI" sz="2000" dirty="0">
                <a:solidFill>
                  <a:srgbClr val="161616"/>
                </a:solidFill>
                <a:latin typeface="Times New Roman" panose="02020603050405020304" pitchFamily="18" charset="0"/>
                <a:cs typeface="Times New Roman" panose="02020603050405020304" pitchFamily="18" charset="0"/>
              </a:rPr>
              <a:t>Slovenija: </a:t>
            </a:r>
            <a:r>
              <a:rPr lang="en-US" sz="2000" dirty="0">
                <a:solidFill>
                  <a:srgbClr val="161616"/>
                </a:solidFill>
                <a:latin typeface="Times New Roman" panose="02020603050405020304" pitchFamily="18" charset="0"/>
                <a:cs typeface="Times New Roman" panose="02020603050405020304" pitchFamily="18" charset="0"/>
              </a:rPr>
              <a:t>(</a:t>
            </a:r>
            <a:r>
              <a:rPr lang="en-US" sz="2000" dirty="0" smtClean="0">
                <a:solidFill>
                  <a:srgbClr val="161616"/>
                </a:solidFill>
                <a:latin typeface="Times New Roman" panose="02020603050405020304" pitchFamily="18" charset="0"/>
                <a:cs typeface="Times New Roman" panose="02020603050405020304" pitchFamily="18" charset="0"/>
              </a:rPr>
              <a:t>1,5)</a:t>
            </a:r>
            <a:r>
              <a:rPr lang="sl-SI" sz="2000" dirty="0" smtClean="0">
                <a:solidFill>
                  <a:srgbClr val="161616"/>
                </a:solidFill>
                <a:latin typeface="Times New Roman" panose="02020603050405020304" pitchFamily="18" charset="0"/>
                <a:cs typeface="Times New Roman" panose="02020603050405020304" pitchFamily="18" charset="0"/>
              </a:rPr>
              <a:t>                                 </a:t>
            </a:r>
            <a:r>
              <a:rPr lang="sl-SI" sz="2000" dirty="0">
                <a:solidFill>
                  <a:srgbClr val="161616"/>
                </a:solidFill>
                <a:latin typeface="Times New Roman" panose="02020603050405020304" pitchFamily="18" charset="0"/>
                <a:cs typeface="Times New Roman" panose="02020603050405020304" pitchFamily="18" charset="0"/>
              </a:rPr>
              <a:t>10 generacij 3.5%</a:t>
            </a:r>
          </a:p>
          <a:p>
            <a:pPr>
              <a:spcBef>
                <a:spcPts val="475"/>
              </a:spcBef>
              <a:buClrTx/>
              <a:buSzTx/>
              <a:buFontTx/>
              <a:buNone/>
            </a:pPr>
            <a:r>
              <a:rPr lang="sl-SI" sz="2000" dirty="0" smtClean="0">
                <a:solidFill>
                  <a:srgbClr val="161616"/>
                </a:solidFill>
                <a:latin typeface="Times New Roman" panose="02020603050405020304" pitchFamily="18" charset="0"/>
                <a:cs typeface="Times New Roman" panose="02020603050405020304" pitchFamily="18" charset="0"/>
              </a:rPr>
              <a:t> </a:t>
            </a:r>
            <a:r>
              <a:rPr lang="en-US" sz="2000" dirty="0" smtClean="0">
                <a:solidFill>
                  <a:srgbClr val="161616"/>
                </a:solidFill>
                <a:latin typeface="Times New Roman" panose="02020603050405020304" pitchFamily="18" charset="0"/>
                <a:cs typeface="Times New Roman" panose="02020603050405020304" pitchFamily="18" charset="0"/>
              </a:rPr>
              <a:t>22 </a:t>
            </a:r>
            <a:r>
              <a:rPr lang="sl-SI" sz="2000" dirty="0" smtClean="0">
                <a:solidFill>
                  <a:srgbClr val="161616"/>
                </a:solidFill>
                <a:latin typeface="Times New Roman" panose="02020603050405020304" pitchFamily="18" charset="0"/>
                <a:cs typeface="Times New Roman" panose="02020603050405020304" pitchFamily="18" charset="0"/>
              </a:rPr>
              <a:t>generacij</a:t>
            </a:r>
            <a:r>
              <a:rPr lang="sl-SI" sz="2000" dirty="0">
                <a:solidFill>
                  <a:srgbClr val="161616"/>
                </a:solidFill>
                <a:latin typeface="Times New Roman" panose="02020603050405020304" pitchFamily="18" charset="0"/>
                <a:cs typeface="Times New Roman" panose="02020603050405020304" pitchFamily="18" charset="0"/>
              </a:rPr>
              <a:t>: </a:t>
            </a:r>
            <a:r>
              <a:rPr lang="en-US" sz="2000" dirty="0" err="1" smtClean="0">
                <a:solidFill>
                  <a:srgbClr val="161616"/>
                </a:solidFill>
                <a:latin typeface="Times New Roman" panose="02020603050405020304" pitchFamily="18" charset="0"/>
                <a:cs typeface="Times New Roman" panose="02020603050405020304" pitchFamily="18" charset="0"/>
              </a:rPr>
              <a:t>manj</a:t>
            </a:r>
            <a:r>
              <a:rPr lang="en-US" sz="2000" dirty="0" smtClean="0">
                <a:solidFill>
                  <a:srgbClr val="161616"/>
                </a:solidFill>
                <a:latin typeface="Times New Roman" panose="02020603050405020304" pitchFamily="18" charset="0"/>
                <a:cs typeface="Times New Roman" panose="02020603050405020304" pitchFamily="18" charset="0"/>
              </a:rPr>
              <a:t> </a:t>
            </a:r>
            <a:r>
              <a:rPr lang="en-US" sz="2000" dirty="0" err="1" smtClean="0">
                <a:solidFill>
                  <a:srgbClr val="161616"/>
                </a:solidFill>
                <a:latin typeface="Times New Roman" panose="02020603050405020304" pitchFamily="18" charset="0"/>
                <a:cs typeface="Times New Roman" panose="02020603050405020304" pitchFamily="18" charset="0"/>
              </a:rPr>
              <a:t>kot</a:t>
            </a:r>
            <a:r>
              <a:rPr lang="en-US" sz="2000" dirty="0" smtClean="0">
                <a:solidFill>
                  <a:srgbClr val="161616"/>
                </a:solidFill>
                <a:latin typeface="Times New Roman" panose="02020603050405020304" pitchFamily="18" charset="0"/>
                <a:cs typeface="Times New Roman" panose="02020603050405020304" pitchFamily="18" charset="0"/>
              </a:rPr>
              <a:t> 1000</a:t>
            </a:r>
            <a:r>
              <a:rPr lang="sl-SI" sz="2000" dirty="0" smtClean="0">
                <a:solidFill>
                  <a:srgbClr val="161616"/>
                </a:solidFill>
                <a:latin typeface="Times New Roman" panose="02020603050405020304" pitchFamily="18" charset="0"/>
                <a:cs typeface="Times New Roman" panose="02020603050405020304" pitchFamily="18" charset="0"/>
              </a:rPr>
              <a:t>; </a:t>
            </a:r>
            <a:r>
              <a:rPr lang="sl-SI" sz="2000" dirty="0">
                <a:solidFill>
                  <a:srgbClr val="161616"/>
                </a:solidFill>
                <a:latin typeface="Times New Roman" panose="02020603050405020304" pitchFamily="18" charset="0"/>
                <a:cs typeface="Times New Roman" panose="02020603050405020304" pitchFamily="18" charset="0"/>
              </a:rPr>
              <a:t>2100 Slovencev manj kot pol</a:t>
            </a:r>
          </a:p>
          <a:p>
            <a:pPr>
              <a:spcBef>
                <a:spcPts val="475"/>
              </a:spcBef>
              <a:buClrTx/>
              <a:buSzTx/>
              <a:buFontTx/>
              <a:buNone/>
            </a:pPr>
            <a:endParaRPr lang="sl-SI" sz="1800" dirty="0">
              <a:solidFill>
                <a:srgbClr val="161616"/>
              </a:solidFill>
              <a:latin typeface="Times New Roman" panose="02020603050405020304" pitchFamily="18" charset="0"/>
              <a:cs typeface="Times New Roman" panose="02020603050405020304" pitchFamily="18" charset="0"/>
            </a:endParaRPr>
          </a:p>
          <a:p>
            <a:pPr>
              <a:spcBef>
                <a:spcPts val="475"/>
              </a:spcBef>
              <a:buClrTx/>
              <a:buSzTx/>
              <a:buFontTx/>
              <a:buNone/>
            </a:pPr>
            <a:endParaRPr lang="en-US" sz="1800" dirty="0">
              <a:solidFill>
                <a:srgbClr val="00000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2"/>
          <a:stretch>
            <a:fillRect/>
          </a:stretch>
        </p:blipFill>
        <p:spPr>
          <a:xfrm>
            <a:off x="0" y="6181285"/>
            <a:ext cx="1231499" cy="676715"/>
          </a:xfrm>
          <a:prstGeom prst="rect">
            <a:avLst/>
          </a:prstGeom>
        </p:spPr>
      </p:pic>
    </p:spTree>
    <p:extLst>
      <p:ext uri="{BB962C8B-B14F-4D97-AF65-F5344CB8AC3E}">
        <p14:creationId xmlns:p14="http://schemas.microsoft.com/office/powerpoint/2010/main" val="4187813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sz="4000" dirty="0" smtClean="0"/>
              <a:t>Tekmovanja</a:t>
            </a:r>
            <a:endParaRPr lang="en-US" sz="4000" dirty="0"/>
          </a:p>
        </p:txBody>
      </p:sp>
      <p:sp>
        <p:nvSpPr>
          <p:cNvPr id="3" name="Content Placeholder 2"/>
          <p:cNvSpPr>
            <a:spLocks noGrp="1"/>
          </p:cNvSpPr>
          <p:nvPr>
            <p:ph idx="1"/>
          </p:nvPr>
        </p:nvSpPr>
        <p:spPr>
          <a:xfrm>
            <a:off x="529208" y="1574366"/>
            <a:ext cx="3826768" cy="1154609"/>
          </a:xfrm>
        </p:spPr>
        <p:txBody>
          <a:bodyPr>
            <a:normAutofit lnSpcReduction="10000"/>
          </a:bodyPr>
          <a:lstStyle/>
          <a:p>
            <a:pPr marL="0" indent="0">
              <a:buNone/>
            </a:pPr>
            <a:r>
              <a:rPr lang="sl-SI" sz="1800" dirty="0" err="1" smtClean="0"/>
              <a:t>Victory</a:t>
            </a:r>
            <a:r>
              <a:rPr lang="sl-SI" sz="1800" dirty="0" smtClean="0"/>
              <a:t> at </a:t>
            </a:r>
            <a:r>
              <a:rPr lang="sl-SI" sz="1800" b="1" dirty="0" smtClean="0"/>
              <a:t>E</a:t>
            </a:r>
            <a:r>
              <a:rPr lang="en-US" sz="1800" b="1" dirty="0" smtClean="0"/>
              <a:t>valuating </a:t>
            </a:r>
            <a:r>
              <a:rPr lang="en-US" sz="1800" b="1" dirty="0"/>
              <a:t>AAL Systems through Competitive </a:t>
            </a:r>
            <a:r>
              <a:rPr lang="en-US" sz="1800" b="1" dirty="0" smtClean="0"/>
              <a:t>Benchmarking</a:t>
            </a:r>
            <a:r>
              <a:rPr lang="sl-SI" sz="1800" dirty="0" smtClean="0"/>
              <a:t> – </a:t>
            </a:r>
            <a:r>
              <a:rPr lang="sl-SI" sz="1800" dirty="0" err="1" smtClean="0"/>
              <a:t>competition</a:t>
            </a:r>
            <a:r>
              <a:rPr lang="sl-SI" sz="1800" dirty="0" smtClean="0"/>
              <a:t> in </a:t>
            </a:r>
            <a:r>
              <a:rPr lang="sl-SI" sz="1800" dirty="0" err="1" smtClean="0"/>
              <a:t>activity</a:t>
            </a:r>
            <a:r>
              <a:rPr lang="sl-SI" sz="1800" dirty="0" smtClean="0"/>
              <a:t> </a:t>
            </a:r>
            <a:r>
              <a:rPr lang="sl-SI" sz="1800" dirty="0" err="1" smtClean="0"/>
              <a:t>recognition</a:t>
            </a:r>
            <a:r>
              <a:rPr lang="sl-SI" sz="1800" dirty="0" smtClean="0"/>
              <a:t> </a:t>
            </a:r>
            <a:r>
              <a:rPr lang="sl-SI" sz="1800" dirty="0" err="1" smtClean="0"/>
              <a:t>with</a:t>
            </a:r>
            <a:r>
              <a:rPr lang="sl-SI" sz="1800" dirty="0" smtClean="0"/>
              <a:t> </a:t>
            </a:r>
            <a:r>
              <a:rPr lang="sl-SI" sz="1800" dirty="0" err="1" smtClean="0"/>
              <a:t>sensors</a:t>
            </a:r>
            <a:endParaRPr lang="en-US" sz="1800" dirty="0"/>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endParaRPr>
          </a:p>
        </p:txBody>
      </p:sp>
      <p:graphicFrame>
        <p:nvGraphicFramePr>
          <p:cNvPr id="96" name="Chart 95"/>
          <p:cNvGraphicFramePr/>
          <p:nvPr>
            <p:extLst/>
          </p:nvPr>
        </p:nvGraphicFramePr>
        <p:xfrm>
          <a:off x="851839" y="4365104"/>
          <a:ext cx="3119841" cy="1796707"/>
        </p:xfrm>
        <a:graphic>
          <a:graphicData uri="http://schemas.openxmlformats.org/drawingml/2006/chart">
            <c:chart xmlns:c="http://schemas.openxmlformats.org/drawingml/2006/chart" xmlns:r="http://schemas.openxmlformats.org/officeDocument/2006/relationships" r:id="rId2"/>
          </a:graphicData>
        </a:graphic>
      </p:graphicFrame>
      <p:pic>
        <p:nvPicPr>
          <p:cNvPr id="97" name="Picture 3" descr="C:\Users\Hristijan\Desktop\letno porocilo slike\SKMBT_C25013101510440 - Copy.jpg"/>
          <p:cNvPicPr>
            <a:picLocks noChangeAspect="1" noChangeArrowheads="1"/>
          </p:cNvPicPr>
          <p:nvPr/>
        </p:nvPicPr>
        <p:blipFill>
          <a:blip r:embed="rId3" cstate="print"/>
          <a:srcRect/>
          <a:stretch>
            <a:fillRect/>
          </a:stretch>
        </p:blipFill>
        <p:spPr bwMode="auto">
          <a:xfrm>
            <a:off x="1403648" y="2708920"/>
            <a:ext cx="2160240" cy="1636745"/>
          </a:xfrm>
          <a:prstGeom prst="rect">
            <a:avLst/>
          </a:prstGeom>
          <a:noFill/>
        </p:spPr>
      </p:pic>
      <p:sp>
        <p:nvSpPr>
          <p:cNvPr id="51" name="TextBox 50"/>
          <p:cNvSpPr txBox="1"/>
          <p:nvPr/>
        </p:nvSpPr>
        <p:spPr>
          <a:xfrm>
            <a:off x="2051720" y="1117374"/>
            <a:ext cx="215642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1800" b="1" i="0" u="none" strike="noStrike" kern="1200" cap="none" spc="0" normalizeH="0" baseline="0" noProof="0" smtClean="0">
                <a:ln>
                  <a:noFill/>
                </a:ln>
                <a:solidFill>
                  <a:srgbClr val="109CB8"/>
                </a:solidFill>
                <a:effectLst/>
                <a:uLnTx/>
                <a:uFillTx/>
                <a:latin typeface="Calibri"/>
                <a:ea typeface="+mn-ea"/>
                <a:cs typeface="+mn-cs"/>
              </a:rPr>
              <a:t>Ambient intelligence</a:t>
            </a:r>
            <a:endParaRPr kumimoji="0" lang="sl-SI" sz="1800" b="1" i="0" u="none" strike="noStrike" kern="1200" cap="none" spc="0" normalizeH="0" baseline="0" noProof="0">
              <a:ln>
                <a:noFill/>
              </a:ln>
              <a:solidFill>
                <a:srgbClr val="109CB8"/>
              </a:solidFill>
              <a:effectLst/>
              <a:uLnTx/>
              <a:uFillTx/>
              <a:latin typeface="Calibri"/>
              <a:ea typeface="+mn-ea"/>
              <a:cs typeface="+mn-cs"/>
            </a:endParaRPr>
          </a:p>
        </p:txBody>
      </p:sp>
      <p:sp>
        <p:nvSpPr>
          <p:cNvPr id="52" name="Content Placeholder 2"/>
          <p:cNvSpPr txBox="1">
            <a:spLocks/>
          </p:cNvSpPr>
          <p:nvPr/>
        </p:nvSpPr>
        <p:spPr>
          <a:xfrm>
            <a:off x="5004048" y="1554311"/>
            <a:ext cx="3240360" cy="115460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sl-SI" sz="1800" b="0" i="0" u="none" strike="noStrike" kern="1200" cap="none" spc="0" normalizeH="0" baseline="0" noProof="0" smtClean="0">
                <a:ln>
                  <a:noFill/>
                </a:ln>
                <a:solidFill>
                  <a:prstClr val="black"/>
                </a:solidFill>
                <a:effectLst/>
                <a:uLnTx/>
                <a:uFillTx/>
                <a:latin typeface="Calibri"/>
                <a:ea typeface="+mn-ea"/>
                <a:cs typeface="+mn-cs"/>
              </a:rPr>
              <a:t>Placement among 10 finalists of </a:t>
            </a:r>
            <a:r>
              <a:rPr kumimoji="0" lang="sl-SI" sz="1800" b="1" i="1" u="none" strike="noStrike" kern="1200" cap="none" spc="0" normalizeH="0" baseline="0" noProof="0">
                <a:ln>
                  <a:noFill/>
                </a:ln>
                <a:solidFill>
                  <a:prstClr val="black"/>
                </a:solidFill>
                <a:effectLst/>
                <a:uLnTx/>
                <a:uFillTx/>
                <a:latin typeface="Calibri"/>
                <a:ea typeface="+mn-ea"/>
                <a:cs typeface="+mn-cs"/>
              </a:rPr>
              <a:t>X-</a:t>
            </a:r>
            <a:r>
              <a:rPr kumimoji="0" lang="sl-SI" sz="1800" b="1" i="0" u="none" strike="noStrike" kern="1200" cap="none" spc="0" normalizeH="0" baseline="0" noProof="0">
                <a:ln>
                  <a:noFill/>
                </a:ln>
                <a:solidFill>
                  <a:prstClr val="black"/>
                </a:solidFill>
                <a:effectLst/>
                <a:uLnTx/>
                <a:uFillTx/>
                <a:latin typeface="Calibri"/>
                <a:ea typeface="+mn-ea"/>
                <a:cs typeface="+mn-cs"/>
              </a:rPr>
              <a:t>Prize </a:t>
            </a:r>
            <a:r>
              <a:rPr kumimoji="0" lang="sl-SI" sz="1800" b="1" i="0" u="none" strike="noStrike" kern="1200" cap="none" spc="0" normalizeH="0" baseline="0" noProof="0" smtClean="0">
                <a:ln>
                  <a:noFill/>
                </a:ln>
                <a:solidFill>
                  <a:prstClr val="black"/>
                </a:solidFill>
                <a:effectLst/>
                <a:uLnTx/>
                <a:uFillTx/>
                <a:latin typeface="Calibri"/>
                <a:ea typeface="+mn-ea"/>
                <a:cs typeface="+mn-cs"/>
              </a:rPr>
              <a:t>Tricorder</a:t>
            </a:r>
            <a:r>
              <a:rPr kumimoji="0" lang="sl-SI" sz="1800" b="1" i="1" u="none" strike="noStrike" kern="1200" cap="none" spc="0" normalizeH="0" baseline="0" noProof="0" smtClean="0">
                <a:ln>
                  <a:noFill/>
                </a:ln>
                <a:solidFill>
                  <a:prstClr val="black"/>
                </a:solidFill>
                <a:effectLst/>
                <a:uLnTx/>
                <a:uFillTx/>
                <a:latin typeface="Calibri"/>
                <a:ea typeface="+mn-ea"/>
                <a:cs typeface="+mn-cs"/>
              </a:rPr>
              <a:t> </a:t>
            </a:r>
            <a:r>
              <a:rPr kumimoji="0" lang="sl-SI" sz="1800" b="0" i="0" u="none" strike="noStrike" kern="1200" cap="none" spc="0" normalizeH="0" baseline="0" noProof="0" smtClean="0">
                <a:ln>
                  <a:noFill/>
                </a:ln>
                <a:solidFill>
                  <a:prstClr val="black"/>
                </a:solidFill>
                <a:effectLst/>
                <a:uLnTx/>
                <a:uFillTx/>
                <a:latin typeface="Calibri"/>
                <a:ea typeface="+mn-ea"/>
                <a:cs typeface="+mn-cs"/>
              </a:rPr>
              <a:t>– competition in developing a home system to diagnose 15 common diseases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3" name="Picture 52"/>
          <p:cNvPicPr>
            <a:picLocks noChangeAspect="1"/>
          </p:cNvPicPr>
          <p:nvPr/>
        </p:nvPicPr>
        <p:blipFill rotWithShape="1">
          <a:blip r:embed="rId4" cstate="print">
            <a:extLst>
              <a:ext uri="{28A0092B-C50C-407E-A947-70E740481C1C}">
                <a14:useLocalDpi xmlns:a14="http://schemas.microsoft.com/office/drawing/2010/main" val="0"/>
              </a:ext>
            </a:extLst>
          </a:blip>
          <a:srcRect l="9450" t="7694" r="9819" b="8211"/>
          <a:stretch/>
        </p:blipFill>
        <p:spPr>
          <a:xfrm>
            <a:off x="4792537" y="2780928"/>
            <a:ext cx="3715613" cy="3096344"/>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EF857-F480-4689-95E2-6FAFD9FA987F}"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177098731"/>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771800" y="336550"/>
            <a:ext cx="6107088" cy="1309688"/>
          </a:xfrm>
        </p:spPr>
        <p:txBody>
          <a:bodyPr/>
          <a:lstStyle/>
          <a:p>
            <a:pPr>
              <a:defRPr/>
            </a:pPr>
            <a:r>
              <a:rPr lang="sl-SI" sz="3600" b="1" dirty="0" smtClean="0">
                <a:solidFill>
                  <a:srgbClr val="FF33CC"/>
                </a:solidFill>
                <a:effectLst>
                  <a:outerShdw blurRad="38100" dist="38100" dir="2700000" algn="tl">
                    <a:srgbClr val="C0C0C0"/>
                  </a:outerShdw>
                </a:effectLst>
              </a:rPr>
              <a:t>Slovenija</a:t>
            </a:r>
            <a:endParaRPr lang="en-US" sz="3200" b="1" dirty="0" smtClean="0">
              <a:solidFill>
                <a:srgbClr val="FF33CC"/>
              </a:solidFill>
              <a:effectLst>
                <a:outerShdw blurRad="38100" dist="38100" dir="2700000" algn="tl">
                  <a:srgbClr val="C0C0C0"/>
                </a:outerShdw>
              </a:effectLst>
            </a:endParaRPr>
          </a:p>
        </p:txBody>
      </p:sp>
      <p:sp>
        <p:nvSpPr>
          <p:cNvPr id="41987" name="Text Box 4"/>
          <p:cNvSpPr txBox="1">
            <a:spLocks noChangeArrowheads="1"/>
          </p:cNvSpPr>
          <p:nvPr/>
        </p:nvSpPr>
        <p:spPr bwMode="auto">
          <a:xfrm>
            <a:off x="539750" y="1628775"/>
            <a:ext cx="8331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32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t> </a:t>
            </a: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C22A86-8AA4-498E-8F0B-78B4234F9804}" type="slidenum">
              <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pic>
        <p:nvPicPr>
          <p:cNvPr id="41990" name="Picture 12" descr="Primerjava strukture prebivalstv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38" y="2060575"/>
            <a:ext cx="5724525"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22576" y="6178581"/>
            <a:ext cx="1231499" cy="676715"/>
          </a:xfrm>
          <a:prstGeom prst="rect">
            <a:avLst/>
          </a:prstGeom>
        </p:spPr>
      </p:pic>
    </p:spTree>
    <p:extLst>
      <p:ext uri="{BB962C8B-B14F-4D97-AF65-F5344CB8AC3E}">
        <p14:creationId xmlns:p14="http://schemas.microsoft.com/office/powerpoint/2010/main" val="1012424295"/>
      </p:ext>
    </p:extLst>
  </p:cSld>
  <p:clrMapOvr>
    <a:masterClrMapping/>
  </p:clrMapOvr>
  <p:transition spd="med">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art Placeholder 2"/>
          <p:cNvSpPr>
            <a:spLocks noGrp="1"/>
          </p:cNvSpPr>
          <p:nvPr>
            <p:ph type="chart" idx="1"/>
          </p:nvPr>
        </p:nvSpPr>
        <p:spPr/>
      </p:sp>
      <p:sp>
        <p:nvSpPr>
          <p:cNvPr id="63491"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898989"/>
                </a:solidFill>
                <a:effectLst/>
                <a:uLnTx/>
                <a:uFillTx/>
                <a:latin typeface="Tahoma" panose="020B0604030504040204" pitchFamily="34" charset="0"/>
                <a:ea typeface="+mn-ea"/>
                <a:cs typeface="+mn-cs"/>
              </a:rPr>
              <a:t>MPS, 3.4.2018</a:t>
            </a:r>
          </a:p>
        </p:txBody>
      </p:sp>
      <p:sp>
        <p:nvSpPr>
          <p:cNvPr id="6349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86FD47-377B-4EFC-952E-7AF62448F92A}" type="slidenum">
              <a:rPr kumimoji="0" lang="en-US" sz="1200" b="0" i="0" u="none" strike="noStrike" kern="1200" cap="none" spc="0" normalizeH="0" baseline="0" noProof="0" smtClean="0">
                <a:ln>
                  <a:noFill/>
                </a:ln>
                <a:solidFill>
                  <a:srgbClr val="898989"/>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smtClean="0">
              <a:ln>
                <a:noFill/>
              </a:ln>
              <a:solidFill>
                <a:srgbClr val="898989"/>
              </a:solidFill>
              <a:effectLst/>
              <a:uLnTx/>
              <a:uFillTx/>
              <a:latin typeface="Tahoma" panose="020B0604030504040204" pitchFamily="34" charset="0"/>
              <a:ea typeface="+mn-ea"/>
              <a:cs typeface="+mn-cs"/>
            </a:endParaRPr>
          </a:p>
        </p:txBody>
      </p:sp>
      <p:pic>
        <p:nvPicPr>
          <p:cNvPr id="63493"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37491"/>
            <a:ext cx="8996363" cy="471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3936244" y="376993"/>
            <a:ext cx="5060119" cy="2883658"/>
          </a:xfrm>
          <a:prstGeom prst="rect">
            <a:avLst/>
          </a:prstGeom>
        </p:spPr>
      </p:pic>
      <p:pic>
        <p:nvPicPr>
          <p:cNvPr id="7" name="Picture 6"/>
          <p:cNvPicPr>
            <a:picLocks noChangeAspect="1"/>
          </p:cNvPicPr>
          <p:nvPr/>
        </p:nvPicPr>
        <p:blipFill>
          <a:blip r:embed="rId4"/>
          <a:stretch>
            <a:fillRect/>
          </a:stretch>
        </p:blipFill>
        <p:spPr>
          <a:xfrm>
            <a:off x="22576" y="6178581"/>
            <a:ext cx="1231499" cy="676715"/>
          </a:xfrm>
          <a:prstGeom prst="rect">
            <a:avLst/>
          </a:prstGeom>
        </p:spPr>
      </p:pic>
      <p:sp>
        <p:nvSpPr>
          <p:cNvPr id="63490" name="Title 1"/>
          <p:cNvSpPr>
            <a:spLocks noGrp="1"/>
          </p:cNvSpPr>
          <p:nvPr>
            <p:ph type="title"/>
          </p:nvPr>
        </p:nvSpPr>
        <p:spPr>
          <a:xfrm>
            <a:off x="323528" y="292100"/>
            <a:ext cx="8363272" cy="1384300"/>
          </a:xfrm>
        </p:spPr>
        <p:txBody>
          <a:bodyPr/>
          <a:lstStyle/>
          <a:p>
            <a:pPr eaLnBrk="1" hangingPunct="1"/>
            <a:r>
              <a:rPr lang="sl-SI" dirty="0" smtClean="0">
                <a:solidFill>
                  <a:srgbClr val="FF33CC"/>
                </a:solidFill>
              </a:rPr>
              <a:t>Demografija – Evropejci izumiramo</a:t>
            </a:r>
          </a:p>
        </p:txBody>
      </p:sp>
    </p:spTree>
    <p:extLst>
      <p:ext uri="{BB962C8B-B14F-4D97-AF65-F5344CB8AC3E}">
        <p14:creationId xmlns:p14="http://schemas.microsoft.com/office/powerpoint/2010/main" val="2002936579"/>
      </p:ext>
    </p:extLst>
  </p:cSld>
  <p:clrMapOvr>
    <a:masterClrMapping/>
  </p:clrMapOvr>
  <p:transition advClick="0" advTm="10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691680" y="0"/>
            <a:ext cx="7059786" cy="1384300"/>
          </a:xfrm>
        </p:spPr>
        <p:txBody>
          <a:bodyPr/>
          <a:lstStyle/>
          <a:p>
            <a:pPr>
              <a:defRPr/>
            </a:pPr>
            <a:r>
              <a:rPr lang="sl-SI" sz="3200" b="1" dirty="0" smtClean="0">
                <a:solidFill>
                  <a:srgbClr val="FF33CC"/>
                </a:solidFill>
                <a:effectLst>
                  <a:outerShdw blurRad="38100" dist="38100" dir="2700000" algn="tl">
                    <a:srgbClr val="C0C0C0"/>
                  </a:outerShdw>
                </a:effectLst>
              </a:rPr>
              <a:t>Svetovna populacija </a:t>
            </a:r>
            <a:endParaRPr lang="en-US" sz="3200" b="1" dirty="0" smtClean="0">
              <a:solidFill>
                <a:srgbClr val="FF33CC"/>
              </a:solidFill>
              <a:effectLst>
                <a:outerShdw blurRad="38100" dist="38100" dir="2700000" algn="tl">
                  <a:srgbClr val="C0C0C0"/>
                </a:outerShdw>
              </a:effectLst>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smtClean="0">
                <a:ln>
                  <a:noFill/>
                </a:ln>
                <a:solidFill>
                  <a:prstClr val="black">
                    <a:tint val="75000"/>
                  </a:prstClr>
                </a:solidFill>
                <a:effectLst/>
                <a:uLnTx/>
                <a:uFillTx/>
                <a:latin typeface="Arial" charset="0"/>
                <a:ea typeface="+mn-ea"/>
                <a:cs typeface="+mn-cs"/>
              </a:rPr>
              <a:t>MPS, 3.4.2018</a:t>
            </a:r>
            <a:endParaRPr kumimoji="0" lang="sl-SI"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A0B559-0B6D-474B-88AD-586AEF76AD25}"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6563" name="Text Box 4"/>
          <p:cNvSpPr txBox="1">
            <a:spLocks noChangeArrowheads="1"/>
          </p:cNvSpPr>
          <p:nvPr/>
        </p:nvSpPr>
        <p:spPr bwMode="auto">
          <a:xfrm>
            <a:off x="539750" y="1628775"/>
            <a:ext cx="8331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32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 </a:t>
            </a:r>
          </a:p>
        </p:txBody>
      </p:sp>
      <p:pic>
        <p:nvPicPr>
          <p:cNvPr id="6656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0" y="1124744"/>
            <a:ext cx="7048500"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0" y="6207479"/>
            <a:ext cx="1231499" cy="676715"/>
          </a:xfrm>
          <a:prstGeom prst="rect">
            <a:avLst/>
          </a:prstGeom>
        </p:spPr>
      </p:pic>
    </p:spTree>
    <p:extLst>
      <p:ext uri="{BB962C8B-B14F-4D97-AF65-F5344CB8AC3E}">
        <p14:creationId xmlns:p14="http://schemas.microsoft.com/office/powerpoint/2010/main" val="2172955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292100"/>
            <a:ext cx="8229600" cy="332177"/>
          </a:xfrm>
        </p:spPr>
        <p:txBody>
          <a:bodyPr/>
          <a:lstStyle/>
          <a:p>
            <a:pPr algn="ctr">
              <a:defRPr/>
            </a:pPr>
            <a:r>
              <a:rPr lang="sl-SI" sz="3600" b="1" dirty="0" smtClean="0">
                <a:solidFill>
                  <a:srgbClr val="FF33CC"/>
                </a:solidFill>
                <a:effectLst>
                  <a:outerShdw blurRad="38100" dist="38100" dir="2700000" algn="tl">
                    <a:srgbClr val="C0C0C0"/>
                  </a:outerShdw>
                </a:effectLst>
              </a:rPr>
              <a:t>Mišja utopija  </a:t>
            </a:r>
            <a:endParaRPr lang="en-US" sz="3600" b="1" dirty="0" smtClean="0">
              <a:solidFill>
                <a:srgbClr val="FF33CC"/>
              </a:solidFill>
              <a:effectLst>
                <a:outerShdw blurRad="38100" dist="38100" dir="2700000" algn="tl">
                  <a:srgbClr val="C0C0C0"/>
                </a:outerShdw>
              </a:effectLst>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sl-SI"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CA7EF2-AC21-405C-B913-D28104F840C8}"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14340" name="Text Box 4"/>
          <p:cNvSpPr txBox="1">
            <a:spLocks noChangeArrowheads="1"/>
          </p:cNvSpPr>
          <p:nvPr/>
        </p:nvSpPr>
        <p:spPr bwMode="auto">
          <a:xfrm>
            <a:off x="712180" y="5270606"/>
            <a:ext cx="8331200" cy="132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32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agresivni, ne-samci, ne-samice, lepe miši, </a:t>
            </a: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Japonska (neuporabni mladi), Švedska teorija ljubezni</a:t>
            </a:r>
            <a:b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b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emergentno</a:t>
            </a: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a:t>
            </a:r>
          </a:p>
        </p:txBody>
      </p:sp>
      <p:pic>
        <p:nvPicPr>
          <p:cNvPr id="3" name="Picture 2"/>
          <p:cNvPicPr>
            <a:picLocks noChangeAspect="1"/>
          </p:cNvPicPr>
          <p:nvPr/>
        </p:nvPicPr>
        <p:blipFill>
          <a:blip r:embed="rId2"/>
          <a:stretch>
            <a:fillRect/>
          </a:stretch>
        </p:blipFill>
        <p:spPr>
          <a:xfrm>
            <a:off x="30673" y="6274423"/>
            <a:ext cx="1231499" cy="676715"/>
          </a:xfrm>
          <a:prstGeom prst="rect">
            <a:avLst/>
          </a:prstGeom>
        </p:spPr>
      </p:pic>
      <p:pic>
        <p:nvPicPr>
          <p:cNvPr id="4" name="Picture 3"/>
          <p:cNvPicPr>
            <a:picLocks noChangeAspect="1"/>
          </p:cNvPicPr>
          <p:nvPr/>
        </p:nvPicPr>
        <p:blipFill>
          <a:blip r:embed="rId3"/>
          <a:stretch>
            <a:fillRect/>
          </a:stretch>
        </p:blipFill>
        <p:spPr>
          <a:xfrm>
            <a:off x="1524000" y="980728"/>
            <a:ext cx="6096000" cy="4095750"/>
          </a:xfrm>
          <a:prstGeom prst="rect">
            <a:avLst/>
          </a:prstGeom>
        </p:spPr>
      </p:pic>
    </p:spTree>
    <p:extLst>
      <p:ext uri="{BB962C8B-B14F-4D97-AF65-F5344CB8AC3E}">
        <p14:creationId xmlns:p14="http://schemas.microsoft.com/office/powerpoint/2010/main" val="684220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4"/>
          <p:cNvSpPr txBox="1">
            <a:spLocks noChangeArrowheads="1"/>
          </p:cNvSpPr>
          <p:nvPr/>
        </p:nvSpPr>
        <p:spPr bwMode="auto">
          <a:xfrm>
            <a:off x="377033" y="914002"/>
            <a:ext cx="8515350" cy="606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Better than  at humans in visual tasks;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recognizing malignant tissue, illness from eyes</a:t>
            </a:r>
            <a:r>
              <a:rPr kumimoji="0" lang="sl-SI"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sl-SI"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IQ </a:t>
            </a:r>
            <a:r>
              <a:rPr kumimoji="0" lang="sl-SI"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sl-SI"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sl-SI"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political</a:t>
            </a:r>
            <a:r>
              <a:rPr kumimoji="0" lang="sl-SI"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sl-SI"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orien</a:t>
            </a:r>
            <a:r>
              <a:rPr kumimoji="0" lang="sl-SI"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Why not </a:t>
            </a:r>
            <a:r>
              <a:rPr kumimoji="0" lang="sl-SI"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tissue</a:t>
            </a:r>
            <a:r>
              <a:rPr kumimoji="0" lang="sl-SI"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sl-SI"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class</a:t>
            </a:r>
            <a:r>
              <a:rPr kumimoji="0" lang="sl-SI"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In </a:t>
            </a:r>
            <a:r>
              <a:rPr kumimoji="0" lang="sl-SI"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our</a:t>
            </a:r>
            <a:r>
              <a:rPr kumimoji="0" lang="sl-SI"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sl-SI"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country</a:t>
            </a:r>
            <a:r>
              <a:rPr kumimoji="0" lang="sl-SI"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Speed</a:t>
            </a:r>
            <a:r>
              <a:rPr kumimoji="0" lang="sl-SI"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sl-SI"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of</a:t>
            </a:r>
            <a:r>
              <a:rPr kumimoji="0" lang="sl-SI"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sl-SI"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adaptation</a:t>
            </a:r>
            <a:r>
              <a:rPr kumimoji="0" lang="sl-SI"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t>
            </a:r>
            <a:r>
              <a:rPr kumimoji="0" lang="sl-SI"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earning</a:t>
            </a:r>
            <a:r>
              <a:rPr kumimoji="0" lang="sl-SI"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sl-SI"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2017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Dota</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 (1 player), (limited) Texas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Hold’em</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Poker</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Drive safer than humans, exchange organs, perform business operations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p:txBody>
      </p:sp>
      <p:sp>
        <p:nvSpPr>
          <p:cNvPr id="102403" name="Rectangle 2"/>
          <p:cNvSpPr>
            <a:spLocks noGrp="1" noChangeArrowheads="1"/>
          </p:cNvSpPr>
          <p:nvPr>
            <p:ph type="title"/>
          </p:nvPr>
        </p:nvSpPr>
        <p:spPr>
          <a:xfrm>
            <a:off x="455613" y="292100"/>
            <a:ext cx="6575425" cy="565150"/>
          </a:xfrm>
        </p:spPr>
        <p:txBody>
          <a:bodyPr/>
          <a:lstStyle/>
          <a:p>
            <a:pPr eaLnBrk="1" hangingPunct="1"/>
            <a:r>
              <a:rPr lang="sl-SI" sz="3600" b="1" kern="0" dirty="0">
                <a:solidFill>
                  <a:srgbClr val="010199"/>
                </a:solidFill>
                <a:effectLst>
                  <a:outerShdw blurRad="38100" dist="38100" dir="2700000" algn="tl">
                    <a:srgbClr val="C0C0C0"/>
                  </a:outerShdw>
                </a:effectLst>
                <a:latin typeface="Tahoma"/>
              </a:rPr>
              <a:t>Superintelligence</a:t>
            </a:r>
            <a:endParaRPr lang="en-US" sz="3600" b="1" kern="0" dirty="0">
              <a:solidFill>
                <a:srgbClr val="010199"/>
              </a:solidFill>
              <a:effectLst>
                <a:outerShdw blurRad="38100" dist="38100" dir="2700000" algn="tl">
                  <a:srgbClr val="C0C0C0"/>
                </a:outerShdw>
              </a:effectLst>
              <a:latin typeface="Tahoma"/>
            </a:endParaRPr>
          </a:p>
        </p:txBody>
      </p:sp>
      <p:sp>
        <p:nvSpPr>
          <p:cNvPr id="102404"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102406" name="Rectangle 2"/>
          <p:cNvSpPr>
            <a:spLocks noChangeArrowheads="1"/>
          </p:cNvSpPr>
          <p:nvPr/>
        </p:nvSpPr>
        <p:spPr bwMode="auto">
          <a:xfrm>
            <a:off x="879475" y="1066800"/>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0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r>
              <a:rPr kumimoji="0" lang="sl-SI" sz="16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endParaRPr kumimoji="0" lang="en-US" sz="1400" b="0"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endParaRPr>
          </a:p>
        </p:txBody>
      </p:sp>
      <p:sp>
        <p:nvSpPr>
          <p:cNvPr id="102407" name="Footer Placeholder 4"/>
          <p:cNvSpPr>
            <a:spLocks noGrp="1"/>
          </p:cNvSpPr>
          <p:nvPr>
            <p:ph type="ftr" sz="quarter" idx="11"/>
          </p:nvPr>
        </p:nvSpPr>
        <p:spPr bwMode="auto">
          <a:xfrm>
            <a:off x="2555875" y="6356350"/>
            <a:ext cx="447516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smtClean="0">
                <a:ln>
                  <a:noFill/>
                </a:ln>
                <a:solidFill>
                  <a:srgbClr val="898989"/>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200" b="0" i="0" u="none" strike="noStrike" kern="1200" cap="none" spc="0" normalizeH="0" baseline="0" noProof="0">
              <a:ln>
                <a:noFill/>
              </a:ln>
              <a:solidFill>
                <a:srgbClr val="898989"/>
              </a:solidFill>
              <a:effectLst>
                <a:outerShdw blurRad="38100" dist="38100" dir="2700000" algn="tl">
                  <a:srgbClr val="000000"/>
                </a:outerShdw>
              </a:effectLst>
              <a:uLnTx/>
              <a:uFillTx/>
              <a:latin typeface="Arial" panose="020B0604020202020204" pitchFamily="34" charset="0"/>
              <a:ea typeface="+mn-ea"/>
              <a:cs typeface="+mn-cs"/>
            </a:endParaRPr>
          </a:p>
        </p:txBody>
      </p:sp>
      <p:pic>
        <p:nvPicPr>
          <p:cNvPr id="10240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0"/>
            <a:ext cx="2605088"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166399" y="1765300"/>
            <a:ext cx="5799804" cy="2736304"/>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A0B559-0B6D-474B-88AD-586AEF76AD25}"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10" name="Picture 9"/>
          <p:cNvPicPr>
            <a:picLocks noChangeAspect="1"/>
          </p:cNvPicPr>
          <p:nvPr/>
        </p:nvPicPr>
        <p:blipFill>
          <a:blip r:embed="rId5"/>
          <a:stretch>
            <a:fillRect/>
          </a:stretch>
        </p:blipFill>
        <p:spPr>
          <a:xfrm>
            <a:off x="107504" y="6209570"/>
            <a:ext cx="1231499" cy="676715"/>
          </a:xfrm>
          <a:prstGeom prst="rect">
            <a:avLst/>
          </a:prstGeom>
        </p:spPr>
      </p:pic>
      <p:pic>
        <p:nvPicPr>
          <p:cNvPr id="4" name="Picture 3"/>
          <p:cNvPicPr>
            <a:picLocks noChangeAspect="1"/>
          </p:cNvPicPr>
          <p:nvPr/>
        </p:nvPicPr>
        <p:blipFill>
          <a:blip r:embed="rId6"/>
          <a:stretch>
            <a:fillRect/>
          </a:stretch>
        </p:blipFill>
        <p:spPr>
          <a:xfrm>
            <a:off x="6876256" y="5347821"/>
            <a:ext cx="2267744" cy="1510179"/>
          </a:xfrm>
          <a:prstGeom prst="rect">
            <a:avLst/>
          </a:prstGeom>
        </p:spPr>
      </p:pic>
      <p:pic>
        <p:nvPicPr>
          <p:cNvPr id="12"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9531" y="5415606"/>
            <a:ext cx="2581333" cy="14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8"/>
          <a:stretch>
            <a:fillRect/>
          </a:stretch>
        </p:blipFill>
        <p:spPr>
          <a:xfrm>
            <a:off x="1979712" y="5731136"/>
            <a:ext cx="1982894" cy="1126864"/>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891480"/>
            <a:ext cx="9158288" cy="7749480"/>
          </a:xfrm>
          <a:prstGeom prst="rect">
            <a:avLst/>
          </a:prstGeom>
        </p:spPr>
      </p:pic>
    </p:spTree>
    <p:extLst>
      <p:ext uri="{BB962C8B-B14F-4D97-AF65-F5344CB8AC3E}">
        <p14:creationId xmlns:p14="http://schemas.microsoft.com/office/powerpoint/2010/main" val="1672172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4125" y="4000500"/>
            <a:ext cx="1825625"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itle 1"/>
          <p:cNvSpPr>
            <a:spLocks noGrp="1"/>
          </p:cNvSpPr>
          <p:nvPr>
            <p:ph type="title"/>
          </p:nvPr>
        </p:nvSpPr>
        <p:spPr>
          <a:xfrm>
            <a:off x="457200" y="292100"/>
            <a:ext cx="8229600" cy="506413"/>
          </a:xfrm>
        </p:spPr>
        <p:txBody>
          <a:bodyPr/>
          <a:lstStyle/>
          <a:p>
            <a:pPr algn="l" eaLnBrk="1" hangingPunct="1"/>
            <a:r>
              <a:rPr lang="sl-SI" dirty="0" smtClean="0">
                <a:solidFill>
                  <a:srgbClr val="FF33CC"/>
                </a:solidFill>
              </a:rPr>
              <a:t>Nedavno izumrli ljudje            </a:t>
            </a:r>
          </a:p>
        </p:txBody>
      </p:sp>
      <p:sp>
        <p:nvSpPr>
          <p:cNvPr id="6451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898989"/>
                </a:solidFill>
                <a:effectLst/>
                <a:uLnTx/>
                <a:uFillTx/>
                <a:latin typeface="Tahoma" panose="020B0604030504040204" pitchFamily="34" charset="0"/>
                <a:ea typeface="+mn-ea"/>
                <a:cs typeface="+mn-cs"/>
              </a:rPr>
              <a:t>MPS, 3.4.2018</a:t>
            </a:r>
          </a:p>
        </p:txBody>
      </p:sp>
      <p:sp>
        <p:nvSpPr>
          <p:cNvPr id="6451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C41360-A7A6-4559-83CE-2F2880529679}" type="slidenum">
              <a:rPr kumimoji="0" lang="en-US" sz="1200" b="0" i="0" u="none" strike="noStrike" kern="1200" cap="none" spc="0" normalizeH="0" baseline="0" noProof="0" smtClean="0">
                <a:ln>
                  <a:noFill/>
                </a:ln>
                <a:solidFill>
                  <a:srgbClr val="898989"/>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smtClean="0">
              <a:ln>
                <a:noFill/>
              </a:ln>
              <a:solidFill>
                <a:srgbClr val="898989"/>
              </a:solidFill>
              <a:effectLst/>
              <a:uLnTx/>
              <a:uFillTx/>
              <a:latin typeface="Tahoma" panose="020B0604030504040204" pitchFamily="34" charset="0"/>
              <a:ea typeface="+mn-ea"/>
              <a:cs typeface="+mn-cs"/>
            </a:endParaRPr>
          </a:p>
        </p:txBody>
      </p:sp>
      <p:sp>
        <p:nvSpPr>
          <p:cNvPr id="64516" name="Content Placeholder 2"/>
          <p:cNvSpPr>
            <a:spLocks noGrp="1"/>
          </p:cNvSpPr>
          <p:nvPr>
            <p:ph idx="4294967295"/>
          </p:nvPr>
        </p:nvSpPr>
        <p:spPr>
          <a:xfrm>
            <a:off x="611560" y="802482"/>
            <a:ext cx="7773988" cy="5330825"/>
          </a:xfrm>
        </p:spPr>
        <p:txBody>
          <a:bodyPr/>
          <a:lstStyle/>
          <a:p>
            <a:pPr marL="0" indent="0" eaLnBrk="1" hangingPunct="1">
              <a:buFont typeface="Arial" panose="020B0604020202020204" pitchFamily="34" charset="0"/>
              <a:buNone/>
            </a:pPr>
            <a:r>
              <a:rPr lang="en-US" sz="2800" b="1" dirty="0" smtClean="0">
                <a:solidFill>
                  <a:schemeClr val="accent4">
                    <a:lumMod val="10000"/>
                  </a:schemeClr>
                </a:solidFill>
                <a:latin typeface="Times New Roman" panose="02020603050405020304" pitchFamily="18" charset="0"/>
                <a:cs typeface="Times New Roman" panose="02020603050405020304" pitchFamily="18" charset="0"/>
              </a:rPr>
              <a:t>European Neanderthals</a:t>
            </a:r>
            <a:r>
              <a:rPr lang="en-US" sz="3600" b="1" dirty="0" smtClean="0">
                <a:solidFill>
                  <a:schemeClr val="accent4">
                    <a:lumMod val="10000"/>
                  </a:schemeClr>
                </a:solidFill>
                <a:latin typeface="Times New Roman" panose="02020603050405020304" pitchFamily="18" charset="0"/>
                <a:cs typeface="Times New Roman" panose="02020603050405020304" pitchFamily="18" charset="0"/>
              </a:rPr>
              <a:t> </a:t>
            </a:r>
          </a:p>
          <a:p>
            <a:pPr marL="0" indent="0" algn="just" eaLnBrk="1" hangingPunct="1"/>
            <a:r>
              <a:rPr lang="en-US" sz="2400" dirty="0" smtClean="0">
                <a:solidFill>
                  <a:schemeClr val="accent4">
                    <a:lumMod val="10000"/>
                  </a:schemeClr>
                </a:solidFill>
                <a:cs typeface="Times New Roman" panose="02020603050405020304" pitchFamily="18" charset="0"/>
              </a:rPr>
              <a:t>Very similar to us, big brained</a:t>
            </a:r>
          </a:p>
          <a:p>
            <a:pPr marL="0" indent="0" algn="just" eaLnBrk="1" hangingPunct="1"/>
            <a:r>
              <a:rPr lang="en-US" sz="2400" dirty="0" smtClean="0">
                <a:solidFill>
                  <a:schemeClr val="accent4">
                    <a:lumMod val="10000"/>
                  </a:schemeClr>
                </a:solidFill>
                <a:cs typeface="Times New Roman" panose="02020603050405020304" pitchFamily="18" charset="0"/>
              </a:rPr>
              <a:t>Europe 230.000-39.000 years</a:t>
            </a:r>
          </a:p>
          <a:p>
            <a:pPr marL="0" indent="0" algn="just" eaLnBrk="1" hangingPunct="1"/>
            <a:r>
              <a:rPr lang="en-US" sz="2400" dirty="0" smtClean="0">
                <a:solidFill>
                  <a:schemeClr val="accent4">
                    <a:lumMod val="10000"/>
                  </a:schemeClr>
                </a:solidFill>
                <a:cs typeface="Times New Roman" panose="02020603050405020304" pitchFamily="18" charset="0"/>
              </a:rPr>
              <a:t>Reason: climate, our species</a:t>
            </a:r>
            <a:r>
              <a:rPr lang="sl-SI" sz="2400" dirty="0" smtClean="0">
                <a:solidFill>
                  <a:schemeClr val="accent4">
                    <a:lumMod val="10000"/>
                  </a:schemeClr>
                </a:solidFill>
                <a:cs typeface="Times New Roman" panose="02020603050405020304" pitchFamily="18" charset="0"/>
              </a:rPr>
              <a:t> </a:t>
            </a:r>
            <a:endParaRPr lang="en-US" sz="2400" dirty="0" smtClean="0">
              <a:solidFill>
                <a:schemeClr val="accent4">
                  <a:lumMod val="10000"/>
                </a:schemeClr>
              </a:solidFill>
              <a:cs typeface="Times New Roman" panose="02020603050405020304" pitchFamily="18" charset="0"/>
            </a:endParaRPr>
          </a:p>
          <a:p>
            <a:pPr marL="0" indent="0" algn="just" eaLnBrk="1" hangingPunct="1"/>
            <a:r>
              <a:rPr lang="en-US" sz="2400" dirty="0" smtClean="0">
                <a:solidFill>
                  <a:schemeClr val="accent4">
                    <a:lumMod val="10000"/>
                  </a:schemeClr>
                </a:solidFill>
                <a:cs typeface="Times New Roman" panose="02020603050405020304" pitchFamily="18" charset="0"/>
              </a:rPr>
              <a:t>Genetic cross-breading with Europeans</a:t>
            </a:r>
            <a:r>
              <a:rPr lang="sl-SI" sz="2400" dirty="0" smtClean="0">
                <a:solidFill>
                  <a:schemeClr val="accent4">
                    <a:lumMod val="10000"/>
                  </a:schemeClr>
                </a:solidFill>
                <a:cs typeface="Times New Roman" panose="02020603050405020304" pitchFamily="18" charset="0"/>
              </a:rPr>
              <a:t>-</a:t>
            </a:r>
            <a:r>
              <a:rPr lang="en-US" sz="2400" dirty="0" smtClean="0">
                <a:solidFill>
                  <a:schemeClr val="accent4">
                    <a:lumMod val="10000"/>
                  </a:schemeClr>
                </a:solidFill>
                <a:cs typeface="Times New Roman" panose="02020603050405020304" pitchFamily="18" charset="0"/>
              </a:rPr>
              <a:t>us</a:t>
            </a:r>
          </a:p>
          <a:p>
            <a:pPr marL="0" indent="0" eaLnBrk="1" hangingPunct="1">
              <a:buFont typeface="Arial" panose="020B0604020202020204" pitchFamily="34" charset="0"/>
              <a:buNone/>
            </a:pPr>
            <a:r>
              <a:rPr lang="en-US" sz="2800" b="1" dirty="0" smtClean="0">
                <a:solidFill>
                  <a:schemeClr val="accent4">
                    <a:lumMod val="10000"/>
                  </a:schemeClr>
                </a:solidFill>
                <a:latin typeface="Times New Roman" panose="02020603050405020304" pitchFamily="18" charset="0"/>
                <a:cs typeface="Times New Roman" panose="02020603050405020304" pitchFamily="18" charset="0"/>
              </a:rPr>
              <a:t>Homo </a:t>
            </a:r>
            <a:r>
              <a:rPr lang="en-US" sz="2800" b="1" dirty="0" err="1" smtClean="0">
                <a:solidFill>
                  <a:schemeClr val="accent4">
                    <a:lumMod val="10000"/>
                  </a:schemeClr>
                </a:solidFill>
                <a:latin typeface="Times New Roman" panose="02020603050405020304" pitchFamily="18" charset="0"/>
                <a:cs typeface="Times New Roman" panose="02020603050405020304" pitchFamily="18" charset="0"/>
              </a:rPr>
              <a:t>floresiensis</a:t>
            </a:r>
            <a:r>
              <a:rPr lang="en-US" sz="2800" b="1" dirty="0" smtClean="0">
                <a:solidFill>
                  <a:schemeClr val="accent4">
                    <a:lumMod val="10000"/>
                  </a:schemeClr>
                </a:solidFill>
                <a:latin typeface="Times New Roman" panose="02020603050405020304" pitchFamily="18" charset="0"/>
                <a:cs typeface="Times New Roman" panose="02020603050405020304" pitchFamily="18" charset="0"/>
              </a:rPr>
              <a:t> </a:t>
            </a:r>
            <a:endParaRPr lang="en-US" sz="2800" b="1" dirty="0" smtClean="0">
              <a:solidFill>
                <a:schemeClr val="accent4">
                  <a:lumMod val="10000"/>
                </a:schemeClr>
              </a:solidFill>
              <a:cs typeface="Times New Roman" panose="02020603050405020304" pitchFamily="18" charset="0"/>
            </a:endParaRPr>
          </a:p>
          <a:p>
            <a:pPr marL="0" indent="0" algn="just" eaLnBrk="1" hangingPunct="1"/>
            <a:r>
              <a:rPr lang="en-US" sz="2400" dirty="0" smtClean="0">
                <a:solidFill>
                  <a:schemeClr val="accent4">
                    <a:lumMod val="10000"/>
                  </a:schemeClr>
                </a:solidFill>
              </a:rPr>
              <a:t>Indonesian island 95,000 – 17,000 / 10.000 / 5.000 (folk saying) </a:t>
            </a:r>
          </a:p>
          <a:p>
            <a:pPr marL="0" indent="0" algn="just" eaLnBrk="1" hangingPunct="1"/>
            <a:r>
              <a:rPr lang="en-US" sz="2400" dirty="0" smtClean="0">
                <a:solidFill>
                  <a:schemeClr val="accent4">
                    <a:lumMod val="10000"/>
                  </a:schemeClr>
                </a:solidFill>
                <a:cs typeface="Times New Roman" panose="02020603050405020304" pitchFamily="18" charset="0"/>
              </a:rPr>
              <a:t>1m, brain size of an orange</a:t>
            </a:r>
          </a:p>
          <a:p>
            <a:pPr marL="0" indent="0" algn="just" eaLnBrk="1" hangingPunct="1"/>
            <a:r>
              <a:rPr lang="en-US" sz="2400" dirty="0" smtClean="0">
                <a:solidFill>
                  <a:schemeClr val="accent4">
                    <a:lumMod val="10000"/>
                  </a:schemeClr>
                </a:solidFill>
                <a:cs typeface="Times New Roman" panose="02020603050405020304" pitchFamily="18" charset="0"/>
              </a:rPr>
              <a:t>Folk saying: we burned them out</a:t>
            </a:r>
          </a:p>
          <a:p>
            <a:pPr marL="0" indent="0" algn="just" eaLnBrk="1" hangingPunct="1"/>
            <a:endParaRPr lang="en-US" sz="2400" dirty="0" smtClean="0">
              <a:solidFill>
                <a:schemeClr val="accent4">
                  <a:lumMod val="10000"/>
                </a:schemeClr>
              </a:solidFill>
              <a:cs typeface="Times New Roman" panose="02020603050405020304" pitchFamily="18" charset="0"/>
            </a:endParaRPr>
          </a:p>
          <a:p>
            <a:pPr marL="0" indent="0" eaLnBrk="1" hangingPunct="1"/>
            <a:r>
              <a:rPr lang="en-US" sz="2400" dirty="0" smtClean="0">
                <a:solidFill>
                  <a:schemeClr val="accent4">
                    <a:lumMod val="10000"/>
                  </a:schemeClr>
                </a:solidFill>
                <a:cs typeface="Times New Roman" panose="02020603050405020304" pitchFamily="18" charset="0"/>
              </a:rPr>
              <a:t>Sounds similar to animal extinctions?</a:t>
            </a:r>
          </a:p>
        </p:txBody>
      </p:sp>
      <p:pic>
        <p:nvPicPr>
          <p:cNvPr id="645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4187" y="-868"/>
            <a:ext cx="2309813"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3908" y="6181285"/>
            <a:ext cx="1231499" cy="676715"/>
          </a:xfrm>
          <a:prstGeom prst="rect">
            <a:avLst/>
          </a:prstGeom>
        </p:spPr>
      </p:pic>
    </p:spTree>
    <p:extLst>
      <p:ext uri="{BB962C8B-B14F-4D97-AF65-F5344CB8AC3E}">
        <p14:creationId xmlns:p14="http://schemas.microsoft.com/office/powerpoint/2010/main" val="929998219"/>
      </p:ext>
    </p:extLst>
  </p:cSld>
  <p:clrMapOvr>
    <a:masterClrMapping/>
  </p:clrMapOvr>
  <p:transition advClick="0" advTm="10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684213" y="122238"/>
            <a:ext cx="7772400" cy="890587"/>
          </a:xfrm>
        </p:spPr>
        <p:txBody>
          <a:bodyPr/>
          <a:lstStyle/>
          <a:p>
            <a:pPr eaLnBrk="1" hangingPunct="1"/>
            <a:r>
              <a:rPr lang="sl-SI" altLang="sl-SI" dirty="0" smtClean="0">
                <a:solidFill>
                  <a:srgbClr val="FF33CC"/>
                </a:solidFill>
              </a:rPr>
              <a:t>IZUMIRANJE ŽIVALI </a:t>
            </a:r>
          </a:p>
        </p:txBody>
      </p:sp>
      <p:sp>
        <p:nvSpPr>
          <p:cNvPr id="132099" name="Content Placeholder 2"/>
          <p:cNvSpPr>
            <a:spLocks noGrp="1"/>
          </p:cNvSpPr>
          <p:nvPr>
            <p:ph idx="1"/>
          </p:nvPr>
        </p:nvSpPr>
        <p:spPr>
          <a:xfrm>
            <a:off x="198438" y="1125538"/>
            <a:ext cx="7773987" cy="5575300"/>
          </a:xfrm>
        </p:spPr>
        <p:txBody>
          <a:bodyPr/>
          <a:lstStyle/>
          <a:p>
            <a:pPr marL="0" indent="0" eaLnBrk="1" hangingPunct="1">
              <a:buFont typeface="Arial" panose="020B0604020202020204" pitchFamily="34" charset="0"/>
              <a:buNone/>
            </a:pPr>
            <a:r>
              <a:rPr lang="en-US" altLang="sl-SI" sz="1800" b="1" dirty="0" err="1" smtClean="0">
                <a:latin typeface="Tahoma" panose="020B0604030504040204" pitchFamily="34" charset="0"/>
                <a:ea typeface="Tahoma" panose="020B0604030504040204" pitchFamily="34" charset="0"/>
                <a:cs typeface="Tahoma" panose="020B0604030504040204" pitchFamily="34" charset="0"/>
              </a:rPr>
              <a:t>Extin</a:t>
            </a:r>
            <a:r>
              <a:rPr lang="sl-SI" altLang="sl-SI" sz="1800" b="1" dirty="0" smtClean="0">
                <a:latin typeface="Tahoma" panose="020B0604030504040204" pitchFamily="34" charset="0"/>
                <a:ea typeface="Tahoma" panose="020B0604030504040204" pitchFamily="34" charset="0"/>
                <a:cs typeface="Tahoma" panose="020B0604030504040204" pitchFamily="34" charset="0"/>
              </a:rPr>
              <a:t>c</a:t>
            </a:r>
            <a:r>
              <a:rPr lang="en-US" altLang="sl-SI" sz="1800" b="1" dirty="0" err="1" smtClean="0">
                <a:latin typeface="Tahoma" panose="020B0604030504040204" pitchFamily="34" charset="0"/>
                <a:ea typeface="Tahoma" panose="020B0604030504040204" pitchFamily="34" charset="0"/>
                <a:cs typeface="Tahoma" panose="020B0604030504040204" pitchFamily="34" charset="0"/>
              </a:rPr>
              <a:t>tions</a:t>
            </a:r>
            <a:r>
              <a:rPr lang="en-US" altLang="sl-SI" sz="1800" b="1" dirty="0" smtClean="0">
                <a:latin typeface="Tahoma" panose="020B0604030504040204" pitchFamily="34" charset="0"/>
                <a:ea typeface="Tahoma" panose="020B0604030504040204" pitchFamily="34" charset="0"/>
                <a:cs typeface="Tahoma" panose="020B0604030504040204" pitchFamily="34" charset="0"/>
              </a:rPr>
              <a:t> 100 times faster than normal</a:t>
            </a:r>
            <a:r>
              <a:rPr lang="sl-SI" altLang="sl-SI" sz="1800" b="1" dirty="0" smtClean="0">
                <a:latin typeface="Tahoma" panose="020B0604030504040204" pitchFamily="34" charset="0"/>
                <a:ea typeface="Tahoma" panose="020B0604030504040204" pitchFamily="34" charset="0"/>
                <a:cs typeface="Tahoma" panose="020B0604030504040204" pitchFamily="34" charset="0"/>
              </a:rPr>
              <a:t>, 100 </a:t>
            </a:r>
            <a:r>
              <a:rPr lang="sl-SI" altLang="sl-SI" sz="1800" b="1" dirty="0" err="1" smtClean="0">
                <a:latin typeface="Tahoma" panose="020B0604030504040204" pitchFamily="34" charset="0"/>
                <a:ea typeface="Tahoma" panose="020B0604030504040204" pitchFamily="34" charset="0"/>
                <a:cs typeface="Tahoma" panose="020B0604030504040204" pitchFamily="34" charset="0"/>
              </a:rPr>
              <a:t>species</a:t>
            </a:r>
            <a:r>
              <a:rPr lang="sl-SI" altLang="sl-SI" sz="1800" b="1" dirty="0" smtClean="0">
                <a:latin typeface="Tahoma" panose="020B0604030504040204" pitchFamily="34" charset="0"/>
                <a:ea typeface="Tahoma" panose="020B0604030504040204" pitchFamily="34" charset="0"/>
                <a:cs typeface="Tahoma" panose="020B0604030504040204" pitchFamily="34" charset="0"/>
              </a:rPr>
              <a:t> per </a:t>
            </a:r>
            <a:r>
              <a:rPr lang="sl-SI" altLang="sl-SI" sz="1800" b="1" dirty="0" err="1" smtClean="0">
                <a:latin typeface="Tahoma" panose="020B0604030504040204" pitchFamily="34" charset="0"/>
                <a:ea typeface="Tahoma" panose="020B0604030504040204" pitchFamily="34" charset="0"/>
                <a:cs typeface="Tahoma" panose="020B0604030504040204" pitchFamily="34" charset="0"/>
              </a:rPr>
              <a:t>day</a:t>
            </a:r>
            <a:endParaRPr lang="en-US" altLang="sl-SI" sz="1800" b="1" dirty="0" smtClean="0">
              <a:latin typeface="Tahoma" panose="020B0604030504040204" pitchFamily="34" charset="0"/>
              <a:ea typeface="Tahoma" panose="020B0604030504040204" pitchFamily="34" charset="0"/>
              <a:cs typeface="Tahoma" panose="020B0604030504040204" pitchFamily="34" charset="0"/>
            </a:endParaRPr>
          </a:p>
          <a:p>
            <a:pPr marL="0" indent="0" eaLnBrk="1" hangingPunct="1">
              <a:buFont typeface="Arial" panose="020B0604020202020204" pitchFamily="34" charset="0"/>
              <a:buNone/>
            </a:pPr>
            <a:r>
              <a:rPr lang="en-US" altLang="sl-SI" sz="1800" b="1" dirty="0" smtClean="0">
                <a:latin typeface="Tahoma" panose="020B0604030504040204" pitchFamily="34" charset="0"/>
                <a:ea typeface="Tahoma" panose="020B0604030504040204" pitchFamily="34" charset="0"/>
                <a:cs typeface="Tahoma" panose="020B0604030504040204" pitchFamily="34" charset="0"/>
              </a:rPr>
              <a:t>Humans are responsible</a:t>
            </a:r>
          </a:p>
          <a:p>
            <a:pPr marL="0" indent="0" eaLnBrk="1" hangingPunct="1">
              <a:buFont typeface="Arial" panose="020B0604020202020204" pitchFamily="34" charset="0"/>
              <a:buNone/>
            </a:pPr>
            <a:r>
              <a:rPr lang="en-US" altLang="sl-SI" sz="1800" b="1" dirty="0" smtClean="0">
                <a:latin typeface="Tahoma" panose="020B0604030504040204" pitchFamily="34" charset="0"/>
                <a:ea typeface="Tahoma" panose="020B0604030504040204" pitchFamily="34" charset="0"/>
                <a:cs typeface="Tahoma" panose="020B0604030504040204" pitchFamily="34" charset="0"/>
              </a:rPr>
              <a:t>Humans are getting more environmentally aware</a:t>
            </a:r>
          </a:p>
          <a:p>
            <a:pPr marL="0" indent="0" eaLnBrk="1" hangingPunct="1">
              <a:buFont typeface="Arial" panose="020B0604020202020204" pitchFamily="34" charset="0"/>
              <a:buNone/>
            </a:pPr>
            <a:r>
              <a:rPr lang="sl-SI" altLang="sl-SI" sz="1800" b="1" dirty="0">
                <a:latin typeface="Tahoma" panose="020B0604030504040204" pitchFamily="34" charset="0"/>
                <a:ea typeface="Tahoma" panose="020B0604030504040204" pitchFamily="34" charset="0"/>
                <a:cs typeface="Tahoma" panose="020B0604030504040204" pitchFamily="34" charset="0"/>
              </a:rPr>
              <a:t>Levi 100 let nazaj 200.000, sedaj 20.000; izumrli v 26 </a:t>
            </a:r>
            <a:r>
              <a:rPr lang="sl-SI" altLang="sl-SI" sz="1800" b="1" dirty="0" smtClean="0">
                <a:latin typeface="Tahoma" panose="020B0604030504040204" pitchFamily="34" charset="0"/>
                <a:ea typeface="Tahoma" panose="020B0604030504040204" pitchFamily="34" charset="0"/>
                <a:cs typeface="Tahoma" panose="020B0604030504040204" pitchFamily="34" charset="0"/>
              </a:rPr>
              <a:t>a. </a:t>
            </a:r>
            <a:r>
              <a:rPr lang="sl-SI" altLang="sl-SI" sz="1800" b="1" dirty="0">
                <a:latin typeface="Tahoma" panose="020B0604030504040204" pitchFamily="34" charset="0"/>
                <a:ea typeface="Tahoma" panose="020B0604030504040204" pitchFamily="34" charset="0"/>
                <a:cs typeface="Tahoma" panose="020B0604030504040204" pitchFamily="34" charset="0"/>
              </a:rPr>
              <a:t>državah</a:t>
            </a:r>
            <a:endParaRPr lang="en-US" altLang="sl-SI" sz="1800" b="1" dirty="0">
              <a:latin typeface="Tahoma" panose="020B0604030504040204" pitchFamily="34" charset="0"/>
              <a:ea typeface="Tahoma" panose="020B0604030504040204" pitchFamily="34" charset="0"/>
              <a:cs typeface="Tahoma" panose="020B0604030504040204" pitchFamily="34" charset="0"/>
            </a:endParaRPr>
          </a:p>
          <a:p>
            <a:pPr marL="0" indent="0" eaLnBrk="1" hangingPunct="1">
              <a:buNone/>
            </a:pPr>
            <a:r>
              <a:rPr lang="sl-SI" altLang="sl-SI" sz="1800" b="1" dirty="0">
                <a:latin typeface="Tahoma" panose="020B0604030504040204" pitchFamily="34" charset="0"/>
                <a:ea typeface="Tahoma" panose="020B0604030504040204" pitchFamily="34" charset="0"/>
                <a:cs typeface="Tahoma" panose="020B0604030504040204" pitchFamily="34" charset="0"/>
              </a:rPr>
              <a:t>40 let </a:t>
            </a:r>
            <a:r>
              <a:rPr lang="sl-SI" altLang="sl-SI" sz="1800" b="1" dirty="0" smtClean="0">
                <a:latin typeface="Tahoma" panose="020B0604030504040204" pitchFamily="34" charset="0"/>
                <a:ea typeface="Tahoma" panose="020B0604030504040204" pitchFamily="34" charset="0"/>
                <a:cs typeface="Tahoma" panose="020B0604030504040204" pitchFamily="34" charset="0"/>
              </a:rPr>
              <a:t> </a:t>
            </a:r>
            <a:r>
              <a:rPr lang="sl-SI" altLang="sl-SI" sz="1800" b="1" dirty="0">
                <a:latin typeface="Tahoma" panose="020B0604030504040204" pitchFamily="34" charset="0"/>
                <a:ea typeface="Tahoma" panose="020B0604030504040204" pitchFamily="34" charset="0"/>
                <a:cs typeface="Tahoma" panose="020B0604030504040204" pitchFamily="34" charset="0"/>
              </a:rPr>
              <a:t>50% </a:t>
            </a:r>
            <a:r>
              <a:rPr lang="sl-SI" altLang="sl-SI" sz="1800" b="1" dirty="0" smtClean="0">
                <a:latin typeface="Tahoma" panose="020B0604030504040204" pitchFamily="34" charset="0"/>
                <a:ea typeface="Tahoma" panose="020B0604030504040204" pitchFamily="34" charset="0"/>
                <a:cs typeface="Tahoma" panose="020B0604030504040204" pitchFamily="34" charset="0"/>
              </a:rPr>
              <a:t>divjih živali </a:t>
            </a:r>
            <a:endParaRPr lang="sl-SI" altLang="sl-SI" sz="1800" b="1" dirty="0">
              <a:latin typeface="Tahoma" panose="020B0604030504040204" pitchFamily="34" charset="0"/>
              <a:ea typeface="Tahoma" panose="020B0604030504040204" pitchFamily="34" charset="0"/>
              <a:cs typeface="Tahoma" panose="020B0604030504040204" pitchFamily="34" charset="0"/>
            </a:endParaRPr>
          </a:p>
          <a:p>
            <a:pPr marL="0" indent="0" eaLnBrk="1" hangingPunct="1">
              <a:buNone/>
            </a:pPr>
            <a:r>
              <a:rPr lang="sl-SI" altLang="sl-SI" sz="1800" b="1" dirty="0">
                <a:latin typeface="Tahoma" panose="020B0604030504040204" pitchFamily="34" charset="0"/>
                <a:ea typeface="Tahoma" panose="020B0604030504040204" pitchFamily="34" charset="0"/>
                <a:cs typeface="Tahoma" panose="020B0604030504040204" pitchFamily="34" charset="0"/>
              </a:rPr>
              <a:t>30 let </a:t>
            </a:r>
            <a:r>
              <a:rPr lang="sl-SI" altLang="sl-SI" sz="1800" b="1" dirty="0" smtClean="0">
                <a:latin typeface="Tahoma" panose="020B0604030504040204" pitchFamily="34" charset="0"/>
                <a:ea typeface="Tahoma" panose="020B0604030504040204" pitchFamily="34" charset="0"/>
                <a:cs typeface="Tahoma" panose="020B0604030504040204" pitchFamily="34" charset="0"/>
              </a:rPr>
              <a:t>-75</a:t>
            </a:r>
            <a:r>
              <a:rPr lang="sl-SI" altLang="sl-SI" sz="1800" b="1" dirty="0">
                <a:latin typeface="Tahoma" panose="020B0604030504040204" pitchFamily="34" charset="0"/>
                <a:ea typeface="Tahoma" panose="020B0604030504040204" pitchFamily="34" charset="0"/>
                <a:cs typeface="Tahoma" panose="020B0604030504040204" pitchFamily="34" charset="0"/>
              </a:rPr>
              <a:t>% insektov v Nemčiji / </a:t>
            </a:r>
            <a:r>
              <a:rPr lang="sl-SI" altLang="sl-SI" sz="1800" b="1" dirty="0" err="1">
                <a:latin typeface="Tahoma" panose="020B0604030504040204" pitchFamily="34" charset="0"/>
                <a:ea typeface="Tahoma" panose="020B0604030504040204" pitchFamily="34" charset="0"/>
                <a:cs typeface="Tahoma" panose="020B0604030504040204" pitchFamily="34" charset="0"/>
              </a:rPr>
              <a:t>windshield</a:t>
            </a:r>
            <a:r>
              <a:rPr lang="sl-SI" altLang="sl-SI" sz="1800" b="1" dirty="0">
                <a:latin typeface="Tahoma" panose="020B0604030504040204" pitchFamily="34" charset="0"/>
                <a:ea typeface="Tahoma" panose="020B0604030504040204" pitchFamily="34" charset="0"/>
                <a:cs typeface="Tahoma" panose="020B0604030504040204" pitchFamily="34" charset="0"/>
              </a:rPr>
              <a:t> </a:t>
            </a:r>
            <a:r>
              <a:rPr lang="sl-SI" altLang="sl-SI" sz="1800" b="1" dirty="0" smtClean="0">
                <a:latin typeface="Tahoma" panose="020B0604030504040204" pitchFamily="34" charset="0"/>
                <a:ea typeface="Tahoma" panose="020B0604030504040204" pitchFamily="34" charset="0"/>
                <a:cs typeface="Tahoma" panose="020B0604030504040204" pitchFamily="34" charset="0"/>
              </a:rPr>
              <a:t>test</a:t>
            </a:r>
            <a:endParaRPr lang="en-US" altLang="sl-SI" sz="1800" b="1" dirty="0">
              <a:latin typeface="Tahoma" panose="020B0604030504040204" pitchFamily="34" charset="0"/>
              <a:ea typeface="Tahoma" panose="020B0604030504040204" pitchFamily="34" charset="0"/>
              <a:cs typeface="Tahoma" panose="020B0604030504040204" pitchFamily="34" charset="0"/>
            </a:endParaRPr>
          </a:p>
          <a:p>
            <a:pPr marL="0" indent="0" eaLnBrk="1" hangingPunct="1"/>
            <a:endParaRPr lang="en-US" altLang="sl-SI" sz="1400" dirty="0" smtClean="0">
              <a:latin typeface="Times New Roman" panose="02020603050405020304" pitchFamily="18" charset="0"/>
              <a:cs typeface="Times New Roman" panose="02020603050405020304" pitchFamily="18" charset="0"/>
            </a:endParaRPr>
          </a:p>
        </p:txBody>
      </p:sp>
      <p:sp>
        <p:nvSpPr>
          <p:cNvPr id="132100" name="Footer Placeholder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sl-SI" sz="1200" b="0" i="0" u="none" strike="noStrike" kern="1200" cap="none" spc="0" normalizeH="0" baseline="0" noProof="0" smtClean="0">
                <a:ln>
                  <a:noFill/>
                </a:ln>
                <a:solidFill>
                  <a:srgbClr val="898989"/>
                </a:solidFill>
                <a:effectLst/>
                <a:uLnTx/>
                <a:uFillTx/>
                <a:latin typeface="Tahoma" panose="020B0604030504040204" pitchFamily="34" charset="0"/>
                <a:ea typeface="+mn-ea"/>
                <a:cs typeface="+mn-cs"/>
              </a:rPr>
              <a:t>MPS, 3.4.2018</a:t>
            </a:r>
          </a:p>
        </p:txBody>
      </p:sp>
      <p:sp>
        <p:nvSpPr>
          <p:cNvPr id="132101" name="Slide Number Placehold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8F8A4CD-54C1-4870-BE36-E01E20E13471}" type="slidenum">
              <a:rPr kumimoji="0" lang="en-US" altLang="sl-SI" sz="1200" b="0" i="0" u="none" strike="noStrike" kern="1200" cap="none" spc="0" normalizeH="0" baseline="0" noProof="0" smtClean="0">
                <a:ln>
                  <a:noFill/>
                </a:ln>
                <a:solidFill>
                  <a:srgbClr val="898989"/>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sl-SI" sz="1200" b="0" i="0" u="none" strike="noStrike" kern="1200" cap="none" spc="0" normalizeH="0" baseline="0" noProof="0" smtClean="0">
              <a:ln>
                <a:noFill/>
              </a:ln>
              <a:solidFill>
                <a:srgbClr val="898989"/>
              </a:solidFill>
              <a:effectLst/>
              <a:uLnTx/>
              <a:uFillTx/>
              <a:latin typeface="Tahoma" panose="020B0604030504040204" pitchFamily="34" charset="0"/>
              <a:ea typeface="+mn-ea"/>
              <a:cs typeface="+mn-cs"/>
            </a:endParaRPr>
          </a:p>
        </p:txBody>
      </p:sp>
      <p:pic>
        <p:nvPicPr>
          <p:cNvPr id="132102" name="Picture 3" descr="rhino-numb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4613" y="3561556"/>
            <a:ext cx="3798888"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6" y="3160712"/>
            <a:ext cx="4106863"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112528"/>
      </p:ext>
    </p:extLst>
  </p:cSld>
  <p:clrMapOvr>
    <a:masterClrMapping/>
  </p:clrMapOvr>
  <p:transition advClick="0" advTm="10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534" y="3563696"/>
            <a:ext cx="3332989" cy="2791764"/>
          </a:xfrm>
          <a:prstGeom prst="rect">
            <a:avLst/>
          </a:prstGeom>
        </p:spPr>
      </p:pic>
      <p:pic>
        <p:nvPicPr>
          <p:cNvPr id="5" name="Picture 4"/>
          <p:cNvPicPr>
            <a:picLocks noChangeAspect="1"/>
          </p:cNvPicPr>
          <p:nvPr/>
        </p:nvPicPr>
        <p:blipFill>
          <a:blip r:embed="rId3"/>
          <a:stretch>
            <a:fillRect/>
          </a:stretch>
        </p:blipFill>
        <p:spPr>
          <a:xfrm>
            <a:off x="7095566" y="985237"/>
            <a:ext cx="2048434" cy="1414395"/>
          </a:xfrm>
          <a:prstGeom prst="rect">
            <a:avLst/>
          </a:prstGeom>
        </p:spPr>
      </p:pic>
      <p:sp>
        <p:nvSpPr>
          <p:cNvPr id="62466" name="Title 1"/>
          <p:cNvSpPr>
            <a:spLocks noGrp="1"/>
          </p:cNvSpPr>
          <p:nvPr>
            <p:ph type="title"/>
          </p:nvPr>
        </p:nvSpPr>
        <p:spPr>
          <a:xfrm>
            <a:off x="1115616" y="-110947"/>
            <a:ext cx="8229600" cy="1384300"/>
          </a:xfrm>
        </p:spPr>
        <p:txBody>
          <a:bodyPr/>
          <a:lstStyle/>
          <a:p>
            <a:pPr eaLnBrk="1" hangingPunct="1"/>
            <a:r>
              <a:rPr lang="sl-SI" dirty="0" smtClean="0">
                <a:solidFill>
                  <a:srgbClr val="FF33CC"/>
                </a:solidFill>
              </a:rPr>
              <a:t>Mit: jeziki niso ogroženi  </a:t>
            </a:r>
          </a:p>
        </p:txBody>
      </p:sp>
      <p:sp>
        <p:nvSpPr>
          <p:cNvPr id="62468"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898989"/>
                </a:solidFill>
                <a:effectLst/>
                <a:uLnTx/>
                <a:uFillTx/>
                <a:latin typeface="Tahoma" panose="020B0604030504040204" pitchFamily="34" charset="0"/>
                <a:ea typeface="+mn-ea"/>
                <a:cs typeface="+mn-cs"/>
              </a:rPr>
              <a:t>MPS, 3.4.2018</a:t>
            </a:r>
          </a:p>
        </p:txBody>
      </p:sp>
      <p:sp>
        <p:nvSpPr>
          <p:cNvPr id="6246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467F28-CA42-4C32-B8B8-6A98BCFD1A3D}" type="slidenum">
              <a:rPr kumimoji="0" lang="en-US" sz="1200" b="0" i="0" u="none" strike="noStrike" kern="1200" cap="none" spc="0" normalizeH="0" baseline="0" noProof="0" smtClean="0">
                <a:ln>
                  <a:noFill/>
                </a:ln>
                <a:solidFill>
                  <a:srgbClr val="898989"/>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smtClean="0">
              <a:ln>
                <a:noFill/>
              </a:ln>
              <a:solidFill>
                <a:srgbClr val="898989"/>
              </a:solidFill>
              <a:effectLst/>
              <a:uLnTx/>
              <a:uFillTx/>
              <a:latin typeface="Tahoma" panose="020B0604030504040204" pitchFamily="34" charset="0"/>
              <a:ea typeface="+mn-ea"/>
              <a:cs typeface="+mn-cs"/>
            </a:endParaRPr>
          </a:p>
        </p:txBody>
      </p:sp>
      <p:sp>
        <p:nvSpPr>
          <p:cNvPr id="62467" name="Content Placeholder 2"/>
          <p:cNvSpPr>
            <a:spLocks noGrp="1"/>
          </p:cNvSpPr>
          <p:nvPr>
            <p:ph idx="4294967295"/>
          </p:nvPr>
        </p:nvSpPr>
        <p:spPr>
          <a:xfrm>
            <a:off x="218597" y="968010"/>
            <a:ext cx="7773988" cy="2308225"/>
          </a:xfrm>
        </p:spPr>
        <p:txBody>
          <a:bodyPr/>
          <a:lstStyle/>
          <a:p>
            <a:pPr marL="0" indent="0" eaLnBrk="1" hangingPunct="1">
              <a:buFont typeface="Arial" panose="020B0604020202020204" pitchFamily="34" charset="0"/>
              <a:buNone/>
            </a:pPr>
            <a:r>
              <a:rPr lang="sl-SI" sz="2400" dirty="0">
                <a:solidFill>
                  <a:srgbClr val="000000"/>
                </a:solidFill>
                <a:effectLst/>
              </a:rPr>
              <a:t>Mit: Slovenščina ni ogrožena</a:t>
            </a:r>
          </a:p>
          <a:p>
            <a:pPr marL="0" indent="0" eaLnBrk="1" hangingPunct="1">
              <a:buNone/>
            </a:pPr>
            <a:r>
              <a:rPr lang="sl-SI" sz="2400" dirty="0">
                <a:solidFill>
                  <a:srgbClr val="000000"/>
                </a:solidFill>
                <a:effectLst/>
              </a:rPr>
              <a:t>2050 polovica od okoli 6,000 jezikov bo izumrla</a:t>
            </a:r>
          </a:p>
          <a:p>
            <a:pPr marL="0" indent="0" eaLnBrk="1" hangingPunct="1">
              <a:buNone/>
            </a:pPr>
            <a:r>
              <a:rPr lang="sl-SI" sz="2400" dirty="0">
                <a:solidFill>
                  <a:srgbClr val="000000"/>
                </a:solidFill>
                <a:effectLst/>
              </a:rPr>
              <a:t>(D. Harrison. </a:t>
            </a:r>
            <a:r>
              <a:rPr lang="sl-SI" sz="2400" dirty="0" err="1">
                <a:solidFill>
                  <a:srgbClr val="000000"/>
                </a:solidFill>
                <a:effectLst/>
              </a:rPr>
              <a:t>When</a:t>
            </a:r>
            <a:r>
              <a:rPr lang="sl-SI" sz="2400" dirty="0">
                <a:solidFill>
                  <a:srgbClr val="000000"/>
                </a:solidFill>
                <a:effectLst/>
              </a:rPr>
              <a:t> </a:t>
            </a:r>
            <a:r>
              <a:rPr lang="sl-SI" sz="2400" dirty="0" err="1">
                <a:solidFill>
                  <a:srgbClr val="000000"/>
                </a:solidFill>
                <a:effectLst/>
              </a:rPr>
              <a:t>Languages</a:t>
            </a:r>
            <a:r>
              <a:rPr lang="sl-SI" sz="2400" dirty="0">
                <a:solidFill>
                  <a:srgbClr val="000000"/>
                </a:solidFill>
                <a:effectLst/>
              </a:rPr>
              <a:t> Die: </a:t>
            </a:r>
            <a:r>
              <a:rPr lang="sl-SI" sz="2400" dirty="0" err="1">
                <a:solidFill>
                  <a:srgbClr val="000000"/>
                </a:solidFill>
                <a:effectLst/>
              </a:rPr>
              <a:t>The</a:t>
            </a:r>
            <a:r>
              <a:rPr lang="sl-SI" sz="2400" dirty="0">
                <a:solidFill>
                  <a:srgbClr val="000000"/>
                </a:solidFill>
                <a:effectLst/>
              </a:rPr>
              <a:t> </a:t>
            </a:r>
            <a:r>
              <a:rPr lang="sl-SI" sz="2400" dirty="0" err="1">
                <a:solidFill>
                  <a:srgbClr val="000000"/>
                </a:solidFill>
                <a:effectLst/>
              </a:rPr>
              <a:t>Extinction</a:t>
            </a:r>
            <a:r>
              <a:rPr lang="sl-SI" sz="2400" dirty="0">
                <a:solidFill>
                  <a:srgbClr val="000000"/>
                </a:solidFill>
                <a:effectLst/>
              </a:rPr>
              <a:t> </a:t>
            </a:r>
            <a:r>
              <a:rPr lang="sl-SI" sz="2400" dirty="0" err="1">
                <a:solidFill>
                  <a:srgbClr val="000000"/>
                </a:solidFill>
                <a:effectLst/>
              </a:rPr>
              <a:t>of</a:t>
            </a:r>
            <a:r>
              <a:rPr lang="sl-SI" sz="2400" dirty="0">
                <a:solidFill>
                  <a:srgbClr val="000000"/>
                </a:solidFill>
                <a:effectLst/>
              </a:rPr>
              <a:t> </a:t>
            </a:r>
            <a:r>
              <a:rPr lang="sl-SI" sz="2400" dirty="0" err="1">
                <a:solidFill>
                  <a:srgbClr val="000000"/>
                </a:solidFill>
                <a:effectLst/>
              </a:rPr>
              <a:t>the</a:t>
            </a:r>
            <a:r>
              <a:rPr lang="sl-SI" sz="2400" dirty="0">
                <a:solidFill>
                  <a:srgbClr val="000000"/>
                </a:solidFill>
                <a:effectLst/>
              </a:rPr>
              <a:t> </a:t>
            </a:r>
            <a:r>
              <a:rPr lang="sl-SI" sz="2400" dirty="0" err="1">
                <a:solidFill>
                  <a:srgbClr val="000000"/>
                </a:solidFill>
                <a:effectLst/>
              </a:rPr>
              <a:t>World's</a:t>
            </a:r>
            <a:r>
              <a:rPr lang="sl-SI" sz="2400" dirty="0">
                <a:solidFill>
                  <a:srgbClr val="000000"/>
                </a:solidFill>
                <a:effectLst/>
              </a:rPr>
              <a:t> </a:t>
            </a:r>
            <a:r>
              <a:rPr lang="sl-SI" sz="2400" dirty="0" err="1">
                <a:solidFill>
                  <a:srgbClr val="000000"/>
                </a:solidFill>
                <a:effectLst/>
              </a:rPr>
              <a:t>Languages</a:t>
            </a:r>
            <a:r>
              <a:rPr lang="sl-SI" sz="2400" dirty="0">
                <a:solidFill>
                  <a:srgbClr val="000000"/>
                </a:solidFill>
                <a:effectLst/>
              </a:rPr>
              <a:t> </a:t>
            </a:r>
            <a:r>
              <a:rPr lang="sl-SI" sz="2400" dirty="0" err="1">
                <a:solidFill>
                  <a:srgbClr val="000000"/>
                </a:solidFill>
                <a:effectLst/>
              </a:rPr>
              <a:t>and</a:t>
            </a:r>
            <a:r>
              <a:rPr lang="sl-SI" sz="2400" dirty="0">
                <a:solidFill>
                  <a:srgbClr val="000000"/>
                </a:solidFill>
                <a:effectLst/>
              </a:rPr>
              <a:t> </a:t>
            </a:r>
            <a:r>
              <a:rPr lang="sl-SI" sz="2400" dirty="0" err="1">
                <a:solidFill>
                  <a:srgbClr val="000000"/>
                </a:solidFill>
                <a:effectLst/>
              </a:rPr>
              <a:t>the</a:t>
            </a:r>
            <a:r>
              <a:rPr lang="sl-SI" sz="2400" dirty="0">
                <a:solidFill>
                  <a:srgbClr val="000000"/>
                </a:solidFill>
                <a:effectLst/>
              </a:rPr>
              <a:t> </a:t>
            </a:r>
            <a:r>
              <a:rPr lang="sl-SI" sz="2400" dirty="0" err="1">
                <a:solidFill>
                  <a:srgbClr val="000000"/>
                </a:solidFill>
                <a:effectLst/>
              </a:rPr>
              <a:t>Erosion</a:t>
            </a:r>
            <a:r>
              <a:rPr lang="sl-SI" sz="2400" dirty="0">
                <a:solidFill>
                  <a:srgbClr val="000000"/>
                </a:solidFill>
                <a:effectLst/>
              </a:rPr>
              <a:t> </a:t>
            </a:r>
            <a:r>
              <a:rPr lang="sl-SI" sz="2400" dirty="0" err="1">
                <a:solidFill>
                  <a:srgbClr val="000000"/>
                </a:solidFill>
                <a:effectLst/>
              </a:rPr>
              <a:t>of</a:t>
            </a:r>
            <a:r>
              <a:rPr lang="sl-SI" sz="2400" dirty="0">
                <a:solidFill>
                  <a:srgbClr val="000000"/>
                </a:solidFill>
                <a:effectLst/>
              </a:rPr>
              <a:t> Human </a:t>
            </a:r>
            <a:r>
              <a:rPr lang="sl-SI" sz="2400" dirty="0" err="1">
                <a:solidFill>
                  <a:srgbClr val="000000"/>
                </a:solidFill>
                <a:effectLst/>
              </a:rPr>
              <a:t>Knowledge</a:t>
            </a:r>
            <a:r>
              <a:rPr lang="sl-SI" sz="2400" dirty="0">
                <a:solidFill>
                  <a:srgbClr val="000000"/>
                </a:solidFill>
                <a:effectLst/>
              </a:rPr>
              <a:t>). </a:t>
            </a:r>
          </a:p>
          <a:p>
            <a:pPr marL="0" indent="0" eaLnBrk="1" hangingPunct="1">
              <a:buNone/>
            </a:pPr>
            <a:r>
              <a:rPr lang="sl-SI" sz="2400" dirty="0">
                <a:solidFill>
                  <a:srgbClr val="000000"/>
                </a:solidFill>
                <a:effectLst/>
              </a:rPr>
              <a:t>Do 2100 bo izginilo 90% vseh jezikov. </a:t>
            </a:r>
          </a:p>
          <a:p>
            <a:pPr marL="0" indent="0" eaLnBrk="1" hangingPunct="1">
              <a:buFont typeface="Arial" panose="020B0604020202020204" pitchFamily="34" charset="0"/>
              <a:buNone/>
            </a:pPr>
            <a:endParaRPr lang="en-US" sz="2000" dirty="0">
              <a:solidFill>
                <a:srgbClr val="000000"/>
              </a:solidFill>
              <a:cs typeface="Times New Roman" panose="02020603050405020304" pitchFamily="18" charset="0"/>
            </a:endParaRPr>
          </a:p>
          <a:p>
            <a:pPr marL="0" indent="0" eaLnBrk="1" hangingPunct="1">
              <a:buNone/>
            </a:pPr>
            <a:endParaRPr lang="en-US" sz="2000" dirty="0">
              <a:solidFill>
                <a:srgbClr val="000000"/>
              </a:solidFill>
              <a:cs typeface="Times New Roman" panose="02020603050405020304" pitchFamily="18" charset="0"/>
            </a:endParaRPr>
          </a:p>
          <a:p>
            <a:pPr marL="0" indent="0" eaLnBrk="1" hangingPunct="1">
              <a:buNone/>
            </a:pPr>
            <a:endParaRPr lang="en-US" sz="2000" dirty="0">
              <a:solidFill>
                <a:srgbClr val="000000"/>
              </a:solidFill>
              <a:cs typeface="Times New Roman" panose="02020603050405020304" pitchFamily="18" charset="0"/>
            </a:endParaRPr>
          </a:p>
          <a:p>
            <a:pPr marL="0" indent="0" eaLnBrk="1" hangingPunct="1"/>
            <a:endParaRPr lang="en-US" sz="1100" dirty="0" smtClean="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3635896" y="3501008"/>
            <a:ext cx="2173982" cy="2788846"/>
          </a:xfrm>
          <a:prstGeom prst="rect">
            <a:avLst/>
          </a:prstGeom>
        </p:spPr>
      </p:pic>
      <p:pic>
        <p:nvPicPr>
          <p:cNvPr id="3" name="Picture 2"/>
          <p:cNvPicPr>
            <a:picLocks noChangeAspect="1"/>
          </p:cNvPicPr>
          <p:nvPr/>
        </p:nvPicPr>
        <p:blipFill>
          <a:blip r:embed="rId5"/>
          <a:stretch>
            <a:fillRect/>
          </a:stretch>
        </p:blipFill>
        <p:spPr>
          <a:xfrm>
            <a:off x="6344546" y="2755163"/>
            <a:ext cx="2550908" cy="3869007"/>
          </a:xfrm>
          <a:prstGeom prst="rect">
            <a:avLst/>
          </a:prstGeom>
        </p:spPr>
      </p:pic>
      <p:pic>
        <p:nvPicPr>
          <p:cNvPr id="7" name="Picture 6"/>
          <p:cNvPicPr>
            <a:picLocks noChangeAspect="1"/>
          </p:cNvPicPr>
          <p:nvPr/>
        </p:nvPicPr>
        <p:blipFill>
          <a:blip r:embed="rId6"/>
          <a:stretch>
            <a:fillRect/>
          </a:stretch>
        </p:blipFill>
        <p:spPr>
          <a:xfrm>
            <a:off x="0" y="6245225"/>
            <a:ext cx="1231499" cy="676715"/>
          </a:xfrm>
          <a:prstGeom prst="rect">
            <a:avLst/>
          </a:prstGeom>
        </p:spPr>
      </p:pic>
    </p:spTree>
    <p:extLst>
      <p:ext uri="{BB962C8B-B14F-4D97-AF65-F5344CB8AC3E}">
        <p14:creationId xmlns:p14="http://schemas.microsoft.com/office/powerpoint/2010/main" val="3083610241"/>
      </p:ext>
    </p:extLst>
  </p:cSld>
  <p:clrMapOvr>
    <a:masterClrMapping/>
  </p:clrMapOvr>
  <p:transition advClick="0" advTm="10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355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244" y="3111574"/>
            <a:ext cx="8389938"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title"/>
          </p:nvPr>
        </p:nvSpPr>
        <p:spPr>
          <a:xfrm>
            <a:off x="455613" y="292100"/>
            <a:ext cx="8229600" cy="1480716"/>
          </a:xfrm>
        </p:spPr>
        <p:txBody>
          <a:bodyPr/>
          <a:lstStyle/>
          <a:p>
            <a:pPr algn="ctr" eaLnBrk="1" hangingPunct="1">
              <a:defRPr/>
            </a:pPr>
            <a:r>
              <a:rPr lang="sl-SI" sz="3600" b="1" dirty="0" smtClean="0">
                <a:solidFill>
                  <a:srgbClr val="FFCC00"/>
                </a:solidFill>
                <a:effectLst>
                  <a:outerShdw blurRad="38100" dist="38100" dir="2700000" algn="tl">
                    <a:srgbClr val="C0C0C0"/>
                  </a:outerShdw>
                </a:effectLst>
              </a:rPr>
              <a:t>Osnove predmeta</a:t>
            </a:r>
            <a:br>
              <a:rPr lang="sl-SI" sz="3600" b="1" dirty="0" smtClean="0">
                <a:solidFill>
                  <a:srgbClr val="FFCC00"/>
                </a:solidFill>
                <a:effectLst>
                  <a:outerShdw blurRad="38100" dist="38100" dir="2700000" algn="tl">
                    <a:srgbClr val="C0C0C0"/>
                  </a:outerShdw>
                </a:effectLst>
              </a:rPr>
            </a:br>
            <a:r>
              <a:rPr lang="sl-SI" sz="3600" b="1" dirty="0" smtClean="0">
                <a:solidFill>
                  <a:srgbClr val="FFCC00"/>
                </a:solidFill>
                <a:effectLst>
                  <a:outerShdw blurRad="38100" dist="38100" dir="2700000" algn="tl">
                    <a:srgbClr val="C0C0C0"/>
                  </a:outerShdw>
                </a:effectLst>
              </a:rPr>
              <a:t>Poslovna inteligenca </a:t>
            </a:r>
            <a:br>
              <a:rPr lang="sl-SI" sz="3600" b="1" dirty="0" smtClean="0">
                <a:solidFill>
                  <a:srgbClr val="FFCC00"/>
                </a:solidFill>
                <a:effectLst>
                  <a:outerShdw blurRad="38100" dist="38100" dir="2700000" algn="tl">
                    <a:srgbClr val="C0C0C0"/>
                  </a:outerShdw>
                </a:effectLst>
              </a:rPr>
            </a:br>
            <a:r>
              <a:rPr lang="sl-SI" sz="3600" b="1" dirty="0" smtClean="0">
                <a:solidFill>
                  <a:srgbClr val="FFCC00"/>
                </a:solidFill>
                <a:effectLst>
                  <a:outerShdw blurRad="38100" dist="38100" dir="2700000" algn="tl">
                    <a:srgbClr val="C0C0C0"/>
                  </a:outerShdw>
                </a:effectLst>
              </a:rPr>
              <a:t>Business </a:t>
            </a:r>
            <a:r>
              <a:rPr lang="sl-SI" sz="3600" b="1" dirty="0" err="1" smtClean="0">
                <a:solidFill>
                  <a:srgbClr val="FFCC00"/>
                </a:solidFill>
                <a:effectLst>
                  <a:outerShdw blurRad="38100" dist="38100" dir="2700000" algn="tl">
                    <a:srgbClr val="C0C0C0"/>
                  </a:outerShdw>
                </a:effectLst>
              </a:rPr>
              <a:t>intelligence</a:t>
            </a:r>
            <a:endParaRPr lang="en-US" sz="3600" b="1" dirty="0" smtClean="0">
              <a:solidFill>
                <a:srgbClr val="FFCC00"/>
              </a:solidFill>
              <a:effectLst>
                <a:outerShdw blurRad="38100" dist="38100" dir="2700000" algn="tl">
                  <a:srgbClr val="C0C0C0"/>
                </a:outerShdw>
              </a:effectLst>
            </a:endParaRPr>
          </a:p>
        </p:txBody>
      </p:sp>
      <p:sp>
        <p:nvSpPr>
          <p:cNvPr id="23556"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sp>
        <p:nvSpPr>
          <p:cNvPr id="23557" name="Text Box 4"/>
          <p:cNvSpPr txBox="1">
            <a:spLocks noChangeArrowheads="1"/>
          </p:cNvSpPr>
          <p:nvPr/>
        </p:nvSpPr>
        <p:spPr bwMode="auto">
          <a:xfrm>
            <a:off x="269429" y="2258746"/>
            <a:ext cx="8747125" cy="1570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Business </a:t>
            </a:r>
            <a:r>
              <a:rPr kumimoji="0" lang="sl-SI" altLang="sl-SI"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intelligence</a:t>
            </a:r>
            <a:r>
              <a:rPr kumimoji="0" lang="sl-SI" alt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 B</a:t>
            </a:r>
            <a:r>
              <a:rPr kumimoji="0" lang="sl-SI" altLang="sl-SI" sz="2400" b="0" i="0" u="none" strike="noStrike" kern="1200" cap="none" spc="0" normalizeH="0" noProof="0" dirty="0" smtClean="0">
                <a:ln>
                  <a:noFill/>
                </a:ln>
                <a:solidFill>
                  <a:srgbClr val="000000"/>
                </a:solidFill>
                <a:effectLst/>
                <a:uLnTx/>
                <a:uFillTx/>
                <a:latin typeface="Tahoma" panose="020B0604030504040204" pitchFamily="34" charset="0"/>
                <a:ea typeface="+mn-ea"/>
                <a:cs typeface="+mn-cs"/>
              </a:rPr>
              <a:t> =</a:t>
            </a:r>
            <a:r>
              <a:rPr kumimoji="0" lang="sl-SI" alt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sl-SI" altLang="sl-SI" sz="2400" b="1"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tekmovalna inteligenca</a:t>
            </a:r>
            <a:r>
              <a:rPr kumimoji="0" lang="sl-SI" alt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kot šport, </a:t>
            </a:r>
            <a:r>
              <a:rPr kumimoji="0" lang="sl-SI" altLang="sl-SI" sz="2400" b="1"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toliko veljaš, kot imaš </a:t>
            </a:r>
            <a:r>
              <a:rPr kumimoji="0" lang="sl-SI" alt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/zmaga, če pridobiš – osnovni kriterij</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76FC53-09A7-42EA-A0FE-A300F2E63EA5}" type="slidenum">
              <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endParaRPr>
          </a:p>
        </p:txBody>
      </p:sp>
      <p:pic>
        <p:nvPicPr>
          <p:cNvPr id="4" name="Picture 3"/>
          <p:cNvPicPr>
            <a:picLocks noChangeAspect="1"/>
          </p:cNvPicPr>
          <p:nvPr/>
        </p:nvPicPr>
        <p:blipFill>
          <a:blip r:embed="rId4"/>
          <a:stretch>
            <a:fillRect/>
          </a:stretch>
        </p:blipFill>
        <p:spPr>
          <a:xfrm>
            <a:off x="-10616" y="30144"/>
            <a:ext cx="1231499" cy="676715"/>
          </a:xfrm>
          <a:prstGeom prst="rect">
            <a:avLst/>
          </a:prstGeom>
        </p:spPr>
      </p:pic>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5"/>
          <a:stretch>
            <a:fillRect/>
          </a:stretch>
        </p:blipFill>
        <p:spPr>
          <a:xfrm>
            <a:off x="50906" y="6126703"/>
            <a:ext cx="1231499" cy="713294"/>
          </a:xfrm>
          <a:prstGeom prst="rect">
            <a:avLst/>
          </a:prstGeom>
        </p:spPr>
      </p:pic>
    </p:spTree>
    <p:extLst>
      <p:ext uri="{BB962C8B-B14F-4D97-AF65-F5344CB8AC3E}">
        <p14:creationId xmlns:p14="http://schemas.microsoft.com/office/powerpoint/2010/main" val="2577253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9" descr="https://plot.ly/%7EC_Sevigny/2/percent-of-global-gdp-1820-2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688" y="2559050"/>
            <a:ext cx="5040312"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935D35-3303-43F2-8BD1-825B033A933A}" type="slidenum">
              <a:rPr kumimoji="0" lang="en-US" sz="12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57349" name="Rectangle 2"/>
          <p:cNvSpPr>
            <a:spLocks noChangeArrowheads="1"/>
          </p:cNvSpPr>
          <p:nvPr/>
        </p:nvSpPr>
        <p:spPr bwMode="auto">
          <a:xfrm>
            <a:off x="879475" y="1066800"/>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0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r>
              <a:rPr kumimoji="0" lang="sl-SI" sz="16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endParaRPr kumimoji="0" lang="en-US" sz="1400" b="0"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endParaRPr>
          </a:p>
        </p:txBody>
      </p:sp>
      <p:sp>
        <p:nvSpPr>
          <p:cNvPr id="57350" name="Footer Placeholder 3"/>
          <p:cNvSpPr>
            <a:spLocks noGrp="1"/>
          </p:cNvSpPr>
          <p:nvPr>
            <p:ph type="ftr" sz="quarter" idx="11"/>
          </p:nvPr>
        </p:nvSpPr>
        <p:spPr bwMode="auto">
          <a:xfrm>
            <a:off x="2063750" y="6342063"/>
            <a:ext cx="447516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t>MPS, 3.4.2018</a:t>
            </a:r>
          </a:p>
        </p:txBody>
      </p:sp>
      <p:pic>
        <p:nvPicPr>
          <p:cNvPr id="5735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4" y="1440656"/>
            <a:ext cx="4211638"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67313" y="-25400"/>
            <a:ext cx="21685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TextBox 6"/>
          <p:cNvSpPr txBox="1">
            <a:spLocks noChangeArrowheads="1"/>
          </p:cNvSpPr>
          <p:nvPr/>
        </p:nvSpPr>
        <p:spPr bwMode="auto">
          <a:xfrm>
            <a:off x="480219" y="4824412"/>
            <a:ext cx="3167062"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Cia </a:t>
            </a:r>
            <a:r>
              <a:rPr kumimoji="0" lang="sl-SI" sz="1800" b="0" i="0" u="none" strike="noStrike" kern="1200" cap="none" spc="0" normalizeH="0" baseline="0" noProof="0" dirty="0" err="1">
                <a:ln>
                  <a:noFill/>
                </a:ln>
                <a:solidFill>
                  <a:prstClr val="black"/>
                </a:solidFill>
                <a:effectLst/>
                <a:uLnTx/>
                <a:uFillTx/>
                <a:latin typeface="Tahoma" panose="020B0604030504040204" pitchFamily="34" charset="0"/>
                <a:ea typeface="+mn-ea"/>
                <a:cs typeface="+mn-cs"/>
              </a:rPr>
              <a:t>factbook</a:t>
            </a:r>
            <a:r>
              <a:rPr kumimoji="0" lang="sl-SI"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  GDP PPP 2015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800" b="0" i="0" u="none" strike="noStrike" kern="1200" cap="none" spc="0" normalizeH="0" baseline="0" noProof="0" dirty="0" err="1">
                <a:ln>
                  <a:noFill/>
                </a:ln>
                <a:solidFill>
                  <a:prstClr val="black"/>
                </a:solidFill>
                <a:effectLst/>
                <a:uLnTx/>
                <a:uFillTx/>
                <a:latin typeface="Tahoma" panose="020B0604030504040204" pitchFamily="34" charset="0"/>
                <a:ea typeface="+mn-ea"/>
                <a:cs typeface="+mn-cs"/>
              </a:rPr>
              <a:t>China</a:t>
            </a:r>
            <a:r>
              <a:rPr kumimoji="0" lang="sl-SI"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 19,5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EU     19,2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USA   18,0</a:t>
            </a: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3" name="TextBox 2"/>
          <p:cNvSpPr txBox="1"/>
          <p:nvPr/>
        </p:nvSpPr>
        <p:spPr>
          <a:xfrm>
            <a:off x="453579" y="345024"/>
            <a:ext cx="4484812" cy="707886"/>
          </a:xfrm>
          <a:prstGeom prst="rect">
            <a:avLst/>
          </a:prstGeom>
          <a:noFill/>
        </p:spPr>
        <p:txBody>
          <a:bodyPr wrap="square" rtlCol="0">
            <a:spAutoFit/>
          </a:bodyPr>
          <a:lstStyle/>
          <a:p>
            <a:r>
              <a:rPr lang="sl-SI" sz="4000" dirty="0" smtClean="0">
                <a:solidFill>
                  <a:srgbClr val="FFCC00"/>
                </a:solidFill>
              </a:rPr>
              <a:t>Svetovni trendi </a:t>
            </a:r>
            <a:endParaRPr lang="en-US" sz="4000" dirty="0">
              <a:solidFill>
                <a:srgbClr val="FFCC00"/>
              </a:solidFill>
            </a:endParaRPr>
          </a:p>
        </p:txBody>
      </p:sp>
    </p:spTree>
    <p:extLst>
      <p:ext uri="{BB962C8B-B14F-4D97-AF65-F5344CB8AC3E}">
        <p14:creationId xmlns:p14="http://schemas.microsoft.com/office/powerpoint/2010/main" val="4136807909"/>
      </p:ext>
    </p:extLst>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267744" y="6356350"/>
            <a:ext cx="447484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rPr>
              <a:t>MPS, 3.4.2018</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EF857-F480-4689-95E2-6FAFD9FA987F}"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14" name="Title 1"/>
          <p:cNvSpPr>
            <a:spLocks noGrp="1"/>
          </p:cNvSpPr>
          <p:nvPr>
            <p:ph type="title"/>
          </p:nvPr>
        </p:nvSpPr>
        <p:spPr>
          <a:xfrm>
            <a:off x="474663" y="0"/>
            <a:ext cx="8229600" cy="1143000"/>
          </a:xfrm>
        </p:spPr>
        <p:txBody>
          <a:bodyPr/>
          <a:lstStyle/>
          <a:p>
            <a:r>
              <a:rPr lang="sl-SI" dirty="0">
                <a:solidFill>
                  <a:prstClr val="black"/>
                </a:solidFill>
              </a:rPr>
              <a:t>Osnove / znanost / stroka</a:t>
            </a:r>
            <a:endParaRPr lang="sl-SI" dirty="0" smtClean="0"/>
          </a:p>
        </p:txBody>
      </p:sp>
      <p:sp>
        <p:nvSpPr>
          <p:cNvPr id="6" name="Text Box 4"/>
          <p:cNvSpPr txBox="1">
            <a:spLocks noChangeArrowheads="1"/>
          </p:cNvSpPr>
          <p:nvPr/>
        </p:nvSpPr>
        <p:spPr bwMode="auto">
          <a:xfrm>
            <a:off x="651669" y="1026966"/>
            <a:ext cx="8515350" cy="569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Dejstva obstajajo ne glede na avtorja / Platonizem</a:t>
            </a:r>
            <a:b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br>
            <a:r>
              <a:rPr kumimoji="0" lang="sl-SI"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anti</a:t>
            </a: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 </a:t>
            </a:r>
            <a:r>
              <a:rPr kumimoji="0" lang="sl-SI"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fake</a:t>
            </a: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news</a:t>
            </a:r>
            <a:endPar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Resnica – znanost – stroka / poljudno (strokovno, preprosto) / ulica, politika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Primeri mitov:</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Vpliva človeka na globalno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segrevanje ni </a:t>
            </a:r>
            <a:endPar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Cepljenje je škodljivo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Preveritev: </a:t>
            </a:r>
            <a:r>
              <a:rPr kumimoji="0" lang="sl-SI"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Wikipedia</a:t>
            </a: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članki,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strokovnjaki, Google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28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p:txBody>
      </p:sp>
      <p:pic>
        <p:nvPicPr>
          <p:cNvPr id="3" name="Picture 2"/>
          <p:cNvPicPr>
            <a:picLocks noChangeAspect="1"/>
          </p:cNvPicPr>
          <p:nvPr/>
        </p:nvPicPr>
        <p:blipFill>
          <a:blip r:embed="rId2"/>
          <a:stretch>
            <a:fillRect/>
          </a:stretch>
        </p:blipFill>
        <p:spPr>
          <a:xfrm>
            <a:off x="6108061" y="2636912"/>
            <a:ext cx="3023878" cy="4240939"/>
          </a:xfrm>
          <a:prstGeom prst="rect">
            <a:avLst/>
          </a:prstGeom>
        </p:spPr>
      </p:pic>
      <p:pic>
        <p:nvPicPr>
          <p:cNvPr id="7" name="Picture 6"/>
          <p:cNvPicPr>
            <a:picLocks noChangeAspect="1"/>
          </p:cNvPicPr>
          <p:nvPr/>
        </p:nvPicPr>
        <p:blipFill>
          <a:blip r:embed="rId3"/>
          <a:stretch>
            <a:fillRect/>
          </a:stretch>
        </p:blipFill>
        <p:spPr>
          <a:xfrm>
            <a:off x="4943027" y="3840051"/>
            <a:ext cx="1103472" cy="670618"/>
          </a:xfrm>
          <a:prstGeom prst="rect">
            <a:avLst/>
          </a:prstGeom>
        </p:spPr>
      </p:pic>
      <p:pic>
        <p:nvPicPr>
          <p:cNvPr id="8" name="Picture 7"/>
          <p:cNvPicPr>
            <a:picLocks noChangeAspect="1"/>
          </p:cNvPicPr>
          <p:nvPr/>
        </p:nvPicPr>
        <p:blipFill>
          <a:blip r:embed="rId3"/>
          <a:stretch>
            <a:fillRect/>
          </a:stretch>
        </p:blipFill>
        <p:spPr>
          <a:xfrm>
            <a:off x="4965089" y="3251202"/>
            <a:ext cx="1103472" cy="670618"/>
          </a:xfrm>
          <a:prstGeom prst="rect">
            <a:avLst/>
          </a:prstGeom>
        </p:spPr>
      </p:pic>
    </p:spTree>
    <p:extLst>
      <p:ext uri="{BB962C8B-B14F-4D97-AF65-F5344CB8AC3E}">
        <p14:creationId xmlns:p14="http://schemas.microsoft.com/office/powerpoint/2010/main" val="3181631588"/>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5613" y="292100"/>
            <a:ext cx="8229600" cy="565150"/>
          </a:xfrm>
        </p:spPr>
        <p:txBody>
          <a:bodyPr/>
          <a:lstStyle/>
          <a:p>
            <a:pPr algn="ctr">
              <a:defRPr/>
            </a:pPr>
            <a:r>
              <a:rPr lang="sl-SI" sz="3600" b="1" dirty="0" smtClean="0">
                <a:solidFill>
                  <a:srgbClr val="FFCC00"/>
                </a:solidFill>
                <a:effectLst>
                  <a:outerShdw blurRad="38100" dist="38100" dir="2700000" algn="tl">
                    <a:srgbClr val="C0C0C0"/>
                  </a:outerShdw>
                </a:effectLst>
              </a:rPr>
              <a:t>Svetovni gospodarski trendi</a:t>
            </a:r>
            <a:endParaRPr lang="en-US" sz="3600" b="1" dirty="0" smtClean="0">
              <a:solidFill>
                <a:srgbClr val="FFCC00"/>
              </a:solidFill>
              <a:effectLst>
                <a:outerShdw blurRad="38100" dist="38100" dir="2700000" algn="tl">
                  <a:srgbClr val="C0C0C0"/>
                </a:outerShdw>
              </a:effectLst>
            </a:endParaRPr>
          </a:p>
        </p:txBody>
      </p:sp>
      <p:sp>
        <p:nvSpPr>
          <p:cNvPr id="14340" name="Text Box 4"/>
          <p:cNvSpPr txBox="1">
            <a:spLocks noChangeArrowheads="1"/>
          </p:cNvSpPr>
          <p:nvPr/>
        </p:nvSpPr>
        <p:spPr bwMode="auto">
          <a:xfrm>
            <a:off x="539750" y="1628775"/>
            <a:ext cx="8331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sl-SI" smtClean="0">
                <a:solidFill>
                  <a:srgbClr val="000000"/>
                </a:solidFill>
              </a:rPr>
              <a:t> </a:t>
            </a:r>
          </a:p>
        </p:txBody>
      </p:sp>
      <p:sp>
        <p:nvSpPr>
          <p:cNvPr id="5" name="Footer Placeholder 4"/>
          <p:cNvSpPr>
            <a:spLocks noGrp="1"/>
          </p:cNvSpPr>
          <p:nvPr>
            <p:ph type="ftr" sz="quarter" idx="11"/>
          </p:nvPr>
        </p:nvSpPr>
        <p:spPr>
          <a:xfrm>
            <a:off x="3124200" y="6245225"/>
            <a:ext cx="3608040" cy="476250"/>
          </a:xfrm>
        </p:spPr>
        <p:txBody>
          <a:bodyPr/>
          <a:lstStyle/>
          <a:p>
            <a:pPr>
              <a:defRPr/>
            </a:pPr>
            <a:r>
              <a:rPr lang="pl-PL" smtClean="0"/>
              <a:t>MPS, 3.4.2018</a:t>
            </a:r>
            <a:endParaRPr lang="sl-SI" dirty="0"/>
          </a:p>
        </p:txBody>
      </p:sp>
      <p:sp>
        <p:nvSpPr>
          <p:cNvPr id="2" name="Slide Number Placeholder 1"/>
          <p:cNvSpPr>
            <a:spLocks noGrp="1"/>
          </p:cNvSpPr>
          <p:nvPr>
            <p:ph type="sldNum" sz="quarter" idx="12"/>
          </p:nvPr>
        </p:nvSpPr>
        <p:spPr/>
        <p:txBody>
          <a:bodyPr/>
          <a:lstStyle/>
          <a:p>
            <a:pPr>
              <a:defRPr/>
            </a:pPr>
            <a:fld id="{A4CA7EF2-AC21-405C-B913-D28104F840C8}" type="slidenum">
              <a:rPr lang="en-US" smtClean="0"/>
              <a:pPr>
                <a:defRPr/>
              </a:pPr>
              <a:t>40</a:t>
            </a:fld>
            <a:endParaRPr lang="en-US"/>
          </a:p>
        </p:txBody>
      </p:sp>
      <p:pic>
        <p:nvPicPr>
          <p:cNvPr id="1026" name="Picture 2" descr="Ameriški domovski obveščevalni svet: vpliv Azije presega konec hegemonije v Evropi in Ameriki leta 2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24745"/>
            <a:ext cx="7344815" cy="46866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0" y="6181285"/>
            <a:ext cx="1231499" cy="676715"/>
          </a:xfrm>
          <a:prstGeom prst="rect">
            <a:avLst/>
          </a:prstGeom>
        </p:spPr>
      </p:pic>
    </p:spTree>
    <p:extLst>
      <p:ext uri="{BB962C8B-B14F-4D97-AF65-F5344CB8AC3E}">
        <p14:creationId xmlns:p14="http://schemas.microsoft.com/office/powerpoint/2010/main" val="2449750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5613" y="292100"/>
            <a:ext cx="8229600" cy="565150"/>
          </a:xfrm>
        </p:spPr>
        <p:txBody>
          <a:bodyPr/>
          <a:lstStyle/>
          <a:p>
            <a:pPr algn="ctr">
              <a:defRPr/>
            </a:pPr>
            <a:r>
              <a:rPr lang="sl-SI" sz="3600" b="1" dirty="0" smtClean="0">
                <a:solidFill>
                  <a:srgbClr val="FFCC00"/>
                </a:solidFill>
                <a:effectLst>
                  <a:outerShdw blurRad="38100" dist="38100" dir="2700000" algn="tl">
                    <a:srgbClr val="C0C0C0"/>
                  </a:outerShdw>
                </a:effectLst>
              </a:rPr>
              <a:t>Svetovni gospodarski trendi</a:t>
            </a:r>
            <a:endParaRPr lang="en-US" sz="3600" b="1" dirty="0" smtClean="0">
              <a:solidFill>
                <a:srgbClr val="FFCC00"/>
              </a:solidFill>
              <a:effectLst>
                <a:outerShdw blurRad="38100" dist="38100" dir="2700000" algn="tl">
                  <a:srgbClr val="C0C0C0"/>
                </a:outerShdw>
              </a:effectLst>
            </a:endParaRPr>
          </a:p>
        </p:txBody>
      </p:sp>
      <p:sp>
        <p:nvSpPr>
          <p:cNvPr id="14340" name="Text Box 4"/>
          <p:cNvSpPr txBox="1">
            <a:spLocks noChangeArrowheads="1"/>
          </p:cNvSpPr>
          <p:nvPr/>
        </p:nvSpPr>
        <p:spPr bwMode="auto">
          <a:xfrm>
            <a:off x="539750" y="1628775"/>
            <a:ext cx="8331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sl-SI" smtClean="0">
                <a:solidFill>
                  <a:srgbClr val="000000"/>
                </a:solidFill>
              </a:rPr>
              <a:t> </a:t>
            </a:r>
          </a:p>
        </p:txBody>
      </p:sp>
      <p:sp>
        <p:nvSpPr>
          <p:cNvPr id="5" name="Footer Placeholder 4"/>
          <p:cNvSpPr>
            <a:spLocks noGrp="1"/>
          </p:cNvSpPr>
          <p:nvPr>
            <p:ph type="ftr" sz="quarter" idx="11"/>
          </p:nvPr>
        </p:nvSpPr>
        <p:spPr>
          <a:xfrm>
            <a:off x="3124200" y="6245225"/>
            <a:ext cx="3608040" cy="476250"/>
          </a:xfrm>
        </p:spPr>
        <p:txBody>
          <a:bodyPr/>
          <a:lstStyle/>
          <a:p>
            <a:pPr>
              <a:defRPr/>
            </a:pPr>
            <a:r>
              <a:rPr lang="pl-PL" smtClean="0"/>
              <a:t>MPS, 3.4.2018</a:t>
            </a:r>
            <a:endParaRPr lang="sl-SI" dirty="0"/>
          </a:p>
        </p:txBody>
      </p:sp>
      <p:sp>
        <p:nvSpPr>
          <p:cNvPr id="2" name="Slide Number Placeholder 1"/>
          <p:cNvSpPr>
            <a:spLocks noGrp="1"/>
          </p:cNvSpPr>
          <p:nvPr>
            <p:ph type="sldNum" sz="quarter" idx="12"/>
          </p:nvPr>
        </p:nvSpPr>
        <p:spPr/>
        <p:txBody>
          <a:bodyPr/>
          <a:lstStyle/>
          <a:p>
            <a:pPr>
              <a:defRPr/>
            </a:pPr>
            <a:fld id="{A4CA7EF2-AC21-405C-B913-D28104F840C8}" type="slidenum">
              <a:rPr lang="en-US" smtClean="0"/>
              <a:pPr>
                <a:defRPr/>
              </a:pPr>
              <a:t>41</a:t>
            </a:fld>
            <a:endParaRPr lang="en-US"/>
          </a:p>
        </p:txBody>
      </p:sp>
      <p:pic>
        <p:nvPicPr>
          <p:cNvPr id="3" name="Picture 2"/>
          <p:cNvPicPr>
            <a:picLocks noChangeAspect="1"/>
          </p:cNvPicPr>
          <p:nvPr/>
        </p:nvPicPr>
        <p:blipFill>
          <a:blip r:embed="rId2"/>
          <a:stretch>
            <a:fillRect/>
          </a:stretch>
        </p:blipFill>
        <p:spPr>
          <a:xfrm>
            <a:off x="252770" y="1268760"/>
            <a:ext cx="8499129" cy="4392488"/>
          </a:xfrm>
          <a:prstGeom prst="rect">
            <a:avLst/>
          </a:prstGeom>
        </p:spPr>
      </p:pic>
      <p:pic>
        <p:nvPicPr>
          <p:cNvPr id="4" name="Picture 3"/>
          <p:cNvPicPr>
            <a:picLocks noChangeAspect="1"/>
          </p:cNvPicPr>
          <p:nvPr/>
        </p:nvPicPr>
        <p:blipFill>
          <a:blip r:embed="rId3"/>
          <a:stretch>
            <a:fillRect/>
          </a:stretch>
        </p:blipFill>
        <p:spPr>
          <a:xfrm>
            <a:off x="0" y="6181285"/>
            <a:ext cx="1231499" cy="676715"/>
          </a:xfrm>
          <a:prstGeom prst="rect">
            <a:avLst/>
          </a:prstGeom>
        </p:spPr>
      </p:pic>
    </p:spTree>
    <p:extLst>
      <p:ext uri="{BB962C8B-B14F-4D97-AF65-F5344CB8AC3E}">
        <p14:creationId xmlns:p14="http://schemas.microsoft.com/office/powerpoint/2010/main" val="3984933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5613" y="292100"/>
            <a:ext cx="8229600" cy="565150"/>
          </a:xfrm>
        </p:spPr>
        <p:txBody>
          <a:bodyPr/>
          <a:lstStyle/>
          <a:p>
            <a:pPr algn="ctr">
              <a:defRPr/>
            </a:pPr>
            <a:r>
              <a:rPr lang="sl-SI" sz="3600" b="1" dirty="0" smtClean="0">
                <a:solidFill>
                  <a:srgbClr val="FFCC00"/>
                </a:solidFill>
                <a:effectLst>
                  <a:outerShdw blurRad="38100" dist="38100" dir="2700000" algn="tl">
                    <a:srgbClr val="C0C0C0"/>
                  </a:outerShdw>
                </a:effectLst>
              </a:rPr>
              <a:t>Svetovni trendi in Slovenija  </a:t>
            </a:r>
            <a:endParaRPr lang="en-US" sz="3600" b="1" dirty="0" smtClean="0">
              <a:solidFill>
                <a:srgbClr val="FFCC00"/>
              </a:solidFill>
              <a:effectLst>
                <a:outerShdw blurRad="38100" dist="38100" dir="2700000" algn="tl">
                  <a:srgbClr val="C0C0C0"/>
                </a:outerShdw>
              </a:effectLst>
            </a:endParaRPr>
          </a:p>
        </p:txBody>
      </p:sp>
      <p:sp>
        <p:nvSpPr>
          <p:cNvPr id="14340" name="Text Box 4"/>
          <p:cNvSpPr txBox="1">
            <a:spLocks noChangeArrowheads="1"/>
          </p:cNvSpPr>
          <p:nvPr/>
        </p:nvSpPr>
        <p:spPr bwMode="auto">
          <a:xfrm>
            <a:off x="539750" y="1628775"/>
            <a:ext cx="8331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32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t> </a:t>
            </a:r>
          </a:p>
        </p:txBody>
      </p:sp>
      <p:sp>
        <p:nvSpPr>
          <p:cNvPr id="14342" name="Rectangle 2"/>
          <p:cNvSpPr>
            <a:spLocks noChangeArrowheads="1"/>
          </p:cNvSpPr>
          <p:nvPr/>
        </p:nvSpPr>
        <p:spPr bwMode="auto">
          <a:xfrm>
            <a:off x="816768" y="1124744"/>
            <a:ext cx="832723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Hiperglobalizem (ni meja) / hitri demografski samomor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Masovni </a:t>
            </a:r>
            <a:r>
              <a:rPr kumimoji="0" lang="sl-SI"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mediji, globalne elite forsirajo globalnost</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Ljudske mase podlegajo tej </a:t>
            </a:r>
            <a:r>
              <a:rPr kumimoji="0" lang="sl-SI"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ideologiji</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lang="sl-SI" sz="2400" dirty="0" smtClean="0">
                <a:solidFill>
                  <a:srgbClr val="000000"/>
                </a:solidFill>
                <a:latin typeface="Times New Roman" panose="02020603050405020304" pitchFamily="18" charset="0"/>
                <a:cs typeface="Times New Roman" panose="02020603050405020304" pitchFamily="18" charset="0"/>
              </a:rPr>
              <a:t>Evropa, Amerika, Slovenija izgubljajo</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lang="sl-SI" sz="2400" dirty="0" smtClean="0">
                <a:solidFill>
                  <a:srgbClr val="000000"/>
                </a:solidFill>
                <a:latin typeface="Times New Roman" panose="02020603050405020304" pitchFamily="18" charset="0"/>
                <a:cs typeface="Times New Roman" panose="02020603050405020304" pitchFamily="18" charset="0"/>
              </a:rPr>
              <a:t>Zmanjševanje človekovih pravic </a:t>
            </a:r>
            <a:r>
              <a:rPr kumimoji="0" lang="sl-SI"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globalni sporazumi, suverenost, pravice ljudi</a:t>
            </a:r>
            <a:r>
              <a:rPr kumimoji="0" lang="sl-SI" sz="24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napram elitam</a:t>
            </a:r>
            <a:endParaRPr lang="sl-SI" sz="2400" dirty="0">
              <a:solidFill>
                <a:srgbClr val="000000"/>
              </a:solidFill>
              <a:latin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Zakaj</a:t>
            </a:r>
            <a:r>
              <a:rPr kumimoji="0" lang="sl-SI" sz="24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ekonomisti zagovarjajo globalnost, če profitirajo drugi?</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lang="sl-SI" sz="2400" dirty="0" smtClean="0">
                <a:solidFill>
                  <a:srgbClr val="000000"/>
                </a:solidFill>
                <a:latin typeface="Times New Roman" panose="02020603050405020304" pitchFamily="18" charset="0"/>
                <a:cs typeface="Times New Roman" panose="02020603050405020304" pitchFamily="18" charset="0"/>
              </a:rPr>
              <a:t>Zakaj politiki in ekonomisti zagovarjajo razprodajo podjetij?7</a:t>
            </a:r>
          </a:p>
          <a:p>
            <a:pPr marL="0" marR="0" lvl="0" indent="0" algn="l" defTabSz="914400" rtl="0" eaLnBrk="0" fontAlgn="base" latinLnBrk="0" hangingPunct="0">
              <a:lnSpc>
                <a:spcPct val="100000"/>
              </a:lnSpc>
              <a:spcBef>
                <a:spcPct val="0"/>
              </a:spcBef>
              <a:spcAft>
                <a:spcPct val="0"/>
              </a:spcAft>
              <a:buClrTx/>
              <a:buSzTx/>
              <a:buNone/>
              <a:tabLst/>
              <a:defRPr/>
            </a:pPr>
            <a:r>
              <a:rPr kumimoji="0" lang="sl-SI" sz="24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sl-SI"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Federalizacija Evrope, </a:t>
            </a:r>
            <a:r>
              <a:rPr kumimoji="0" lang="sl-SI"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brexit</a:t>
            </a:r>
            <a:endParaRPr kumimoji="0" lang="sl-SI"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Razprodaja podjetij (Helios)</a:t>
            </a:r>
          </a:p>
        </p:txBody>
      </p:sp>
      <p:sp>
        <p:nvSpPr>
          <p:cNvPr id="5" name="Footer Placeholder 4"/>
          <p:cNvSpPr>
            <a:spLocks noGrp="1"/>
          </p:cNvSpPr>
          <p:nvPr>
            <p:ph type="ftr" sz="quarter" idx="11"/>
          </p:nvPr>
        </p:nvSpPr>
        <p:spPr>
          <a:xfrm>
            <a:off x="3124200" y="6245225"/>
            <a:ext cx="360804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t>MPS, 3.4.2018</a:t>
            </a:r>
            <a:endParaRPr kumimoji="0" lang="sl-SI"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CA7EF2-AC21-405C-B913-D28104F840C8}"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4" name="Picture 3"/>
          <p:cNvPicPr>
            <a:picLocks noChangeAspect="1"/>
          </p:cNvPicPr>
          <p:nvPr/>
        </p:nvPicPr>
        <p:blipFill>
          <a:blip r:embed="rId2"/>
          <a:stretch>
            <a:fillRect/>
          </a:stretch>
        </p:blipFill>
        <p:spPr>
          <a:xfrm>
            <a:off x="0" y="6126703"/>
            <a:ext cx="1231499" cy="713294"/>
          </a:xfrm>
          <a:prstGeom prst="rect">
            <a:avLst/>
          </a:prstGeom>
        </p:spPr>
      </p:pic>
    </p:spTree>
    <p:extLst>
      <p:ext uri="{BB962C8B-B14F-4D97-AF65-F5344CB8AC3E}">
        <p14:creationId xmlns:p14="http://schemas.microsoft.com/office/powerpoint/2010/main" val="610970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4578" name="Picture 2" descr="http://upload.wikimedia.org/wikipedia/commons/thumb/c/c5/Circle_-_black_simple_fullpage.svg/1024px-Circle_-_black_simple_fullpag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97038"/>
            <a:ext cx="4479925"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title"/>
          </p:nvPr>
        </p:nvSpPr>
        <p:spPr>
          <a:xfrm>
            <a:off x="455613" y="292100"/>
            <a:ext cx="8229600" cy="565150"/>
          </a:xfrm>
        </p:spPr>
        <p:txBody>
          <a:bodyPr/>
          <a:lstStyle/>
          <a:p>
            <a:pPr algn="ctr">
              <a:defRPr/>
            </a:pPr>
            <a:r>
              <a:rPr lang="sl-SI" sz="3600" b="1" dirty="0" smtClean="0">
                <a:solidFill>
                  <a:srgbClr val="FFCC00"/>
                </a:solidFill>
                <a:effectLst>
                  <a:outerShdw blurRad="38100" dist="38100" dir="2700000" algn="tl">
                    <a:srgbClr val="C0C0C0"/>
                  </a:outerShdw>
                </a:effectLst>
              </a:rPr>
              <a:t>Prodaja podjetij - osnovni kriterij</a:t>
            </a:r>
            <a:endParaRPr lang="en-US" sz="3600" b="1" dirty="0" smtClean="0">
              <a:solidFill>
                <a:srgbClr val="FFCC00"/>
              </a:solidFill>
              <a:effectLst>
                <a:outerShdw blurRad="38100" dist="38100" dir="2700000" algn="tl">
                  <a:srgbClr val="C0C0C0"/>
                </a:outerShdw>
              </a:effectLst>
            </a:endParaRPr>
          </a:p>
        </p:txBody>
      </p:sp>
      <p:sp>
        <p:nvSpPr>
          <p:cNvPr id="24580"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sp>
        <p:nvSpPr>
          <p:cNvPr id="24581" name="Text Box 4"/>
          <p:cNvSpPr txBox="1">
            <a:spLocks noChangeArrowheads="1"/>
          </p:cNvSpPr>
          <p:nvPr/>
        </p:nvSpPr>
        <p:spPr bwMode="auto">
          <a:xfrm>
            <a:off x="5435600" y="1020763"/>
            <a:ext cx="38671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32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t> Kolikor imaš: (premičnine, nepremičnine …)</a:t>
            </a: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221292-1F88-4FDE-8C33-9942E5D04976}" type="slidenum">
              <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24584" name="AutoShape 5" descr="data:image/png;base64,iVBORw0KGgoAAAANSUhEUgAAAN8AAADiCAMAAAD5w+JtAAABLFBMVEX8/vyURgTUehzMzsz///8AAABkZmRkmpyYSAQAAASXRwTP0c/ZfR3cfx2bSQTT1dM1Hwl9SBFooKJ2OASxsrGzZxijXhabWRX2+PbIysi9wMBcNQ23aRjY2tifnpx+PARNEABCbnCDhIMuLi4gICCSVBRglJYbKSowDQDLdRuNQwRfLQRTVVOLjItXhohbXVtsMwRBQkHl5+UqSUxCIACKi4qbnJtQJgRbMQBJSkkjJCNwcXA2WFtXV1cnGAgzMzMXCwQmAAASEhKcVAAgBAAADhVIKgs7IgldHgATLzQvFgR4MQCorKtrKABpOABjLwQyAACuXwAfDwR+RgMuAABIHwBiOiIdRk2HMwA7GQBUIgBdUkxDJgpULxk9AABDFgBAY2QQHiMkNzhBDgDM/cFNAAAXFUlEQVR4nN2dC3fauLaASdH2AE6iNnE72CeGjqGdhkfBNJgaDyX1JG1P6iS9meaem9w509PO//8PR/JTtmUeeRBgrzWzGh5Gn7ek/dCWnMs9kKCcQQWjh2rA/QrKg0XwxiCsJSDqgaaKoogVw1pHQCR01Lwr6lheQ0A0srDHh3Vt3fgQQhgivv668fW0MQR8WDLXDU8AGI1abTGfF7FsgbhefGTm7CgYY4KHHQ30dTOAyGqpots1RQmI9VsTPFSmQqcWq+PPLHnch8564KFyBerDIdhWryfYcj4AlGFN+ASokDGnSG0dAJSAL69C+aGbdheCJJBop3Qdsr5ZEX08UTWldVAggpoaqEzEYtA/sSKApZAhucqMtPmED+dTIrZJX7XJf30jt6qICKk9w9K4fHm5UlFUrCqGUDPKKwmIVME2W60R1Hl8dDz6XdaA/AoCog6085hOnAoPjxHswOppEOkWFqeAhYDayplCgqdOBwtE1VfMVCAD5OlYoYh9fbX4yiQ2mIdPWS1fBinQzuYTmbfcf4oqrFieAtn9TD5c0cK+q2jEPmAFVi2PhmpaFh8xd5FyFQCLeDGrhpdDMokZuHSiakMnBMRjaDnyCjpoyAEjDYhVyRm3eqgCmkyto6jWtBX1sJFkazhBKI5qJACkPPIYrD7Ghg4rm+BFZQsSk4w4Bj3n8hClSRUBiBpXFY8yyABOzEfDJvRQ+DZa8eiPhLZmwkkT62uUsEYmJD1sbKycJ50pCEPKCIrOGvGZICX1R/nQGow8KiSGSAWAWId+X9O0vmaUy6uOWA7XwUKRbdD1fsXRdd22hd5qE5IowklaeEXCmGZCiemXOragrjagPBTycSdGjLosCZPaK74GQUz8ULdEN83ES8ZgZbTiK5wI9aQ6mIJgcdNoojqaQYNLPd2SpvVEoTMCg5tOU2DqGCwLgtARl5LQaxO9/WWocPmwVZnScNQGQzLq+tLkSIM7TTUXdCy6Ms0PeI0JqTPk3RmNTLnYspcDEKG26ioOSUCk5kdAyBrxMxZydgdFvQ69hOcG4bGxML4JAx5ZMB7BUKPdamgopGNp7keJMVS4HVSGzCoDVOsYFdVx12dE1VrUVIuQaggyv7cQqoqKVWk4FkAgNkEk7dK9e1EDmQMoSrXM31GBLsK46URRatnKYvhQma7dtbhrImSwtNzmENMtBDkky/TesmxHTXukVub4Q5oQdmkMi1qDQeUhaHkZ52vReAi7K+oHMYMYKQvT1QWE8mMAPemw5VXgqcXr0kI0JWF72jR7Z3yjYD3d7Pm5lJzSNtpekzTOKBMlcu/lOgDVe8Llxno690kv2EvxOYtSn+03UVTcZAoq90GnxaruHzy+vKqbYBt5lbppcW8Ut6KETPgDhunOmtAeR/1TXZT+yKAPq//axLci86IuqWQaqbRyWXwk6hvKaesgYqnGwSM6lhxH6pt6ZDKxlPrgvQHqAR9RoETMgeZNGtgk83wGn8CbOkXJgk6q1WQCdmgERUIoUQpcViyNF5bCR3JNDNstWGGOBXcEwleuc9LWeZG3GCg60EpbUaSZ4QXCe6JBbWHrZ6QDBa2lSyVhvxOVkee0GOKM69LY5LguLF/IOV7kAj0ywmGvWJG2cMftQmT+qSk4K+BLAHJcLi6fA8LiAMmMEmZtGQgcmIuyYZtUjKkr1KKT3iBAR3D6Rijm4jRIQoF0KCeqnXAGIISapunp7GCq2dY4ffUOL1AURWtBgAjJWqrlomrE4nDqz7TtqfrD9VT/RAJxjniijheyhE29M89/YfHakNqKwhtHiW9hO41XAY6hdD8tLWApDeU0qPdT86MMetr6ZnZP3z/FSlp75FuZdQnYXEANSYvWXKUarPB8ZFvIaKkjU+PtCByPi0xdiU4dTcO4Pz1Tc0shzorCaTRu1dI/jLRhhvpgbBh0aTPwzplQmZ2aXVGFYdgNlPt20ajt5uFx1UdnWW6FlgiW0ZaDLA1SHcephIQozqeS+1AP3JgZMm235LO4zqUUqCLxaQkEGfuuJMZy6PSAGGmMXBKG7SEEXRVZ7JIa8Vs1chnFu4hx37luypfQhYiJtbD4uRiktqDTcSRJ63Q6IwgDX2YeJMa8omJRdYIKGKL1KAIWKzRoR7g+MhRFmpCHuis+OR4GYFWSTBugwiQEY6MJqfmO4EpHNXh8Od1Tl9vF3W8SwHZQv4UtndwVhMqVFg0H7z/9grQW03vk+tiLQ0F3txGRhiiuMN0vknLAh5kSg17Q4UVNlxWljLycYFv191/lFcXWaG6jl9cWkF1yU60RHwz9QrIKLftAju7junXxye+Wh2136sD9eqTgiE+h36tTzRKtj6CvBAPAm7wWswCB0Jh1SsJkgyjamgFC289A4LxVSxESFjrdkNlI4fDlccVR1YqnWkTrm8LIfZSZP7xzvB5k5Gi9QJCJJeRxyqNBuRF0Ri2zzb4e7uR0FwbVjudjstWx2FpcaWgWHjUSCcuoaml3kdg6FcewETJjZcyi5yiwVgJXFrUEyjd/zO1PEKcAOWUTCMGY8chw380CImatSVlU6SuTOJtJyMyQj+uqR+yZ6cQJifkeR1cl/dzb8hLtUlocXyVRTDZNsDZmQ0LJAr1jjsFkl1PITWPDRELT0ehMGjHL+ngx44/wZXdPrqiCzE6VQ8/UQ53lUxIuQ41mU1V2LVu0F5MazFyBzRTRieIK8m3flYGYVpVEFCWbNHiOIbcXVNIV931nUiBw+PRaXH+JICOddsOwmM0fNPHJS7JnQotSjE/g8fVSyY6UYFjU0opC4r/47RWxZFlZvVY1o4Yhzebx0QhiGiAuLoiPANqm4oZ0dHcbDY4kutSTsdUBO0zAjdp8Pg9w4rhemP6oj+XUx52K48gSCbsNvU5c6Z4AkupGoGLcyAvsuMnko0uildSqJyvy4vjoOFK1fhgnSGVqjQ0SSLjn8Rh9prosviklm4+GlZM8BxLlLvQUBxQT95Wcz1tjHQCsxfj640w+B8wJqW7iYC8SLy0I6VCvtw2aaYj3qx7bP02fT0j2z55tThqAeLiolXe+ELyhI2Mx7WFrTCiErEy+zpiNkTjqWzRRvHlKvcOra3EHDsMHrQy+qMpXrFTSF5HggdXXGabwcJBJmo3PH3xqh4QXqUuNH3bDBHFA0nOfH2ioM/Hlxi4fLaXQ2oldZyLWH3prNRKS6wxYc5GJazMTHy1Mw1hWRlbPq6IMVSiKDhQfGg8JrUSfUmsAAiaOW5G174H7yZk/wR61bMstpieAuhLkvJ0xPPDRBgjJohlf8hFVDVqaZQ3BZPPNDJ+diFdRT7OkYKsALW4bV5yK0xrXwFIftGgXlft1ANuKdU7DBoPa/fj2DWLDQ756LC+T3M2CkNp2I/i2/MAbQGjqREtUXBGvzM0/+C2OWl2J+IYMH0KVipHY5rEkG3gIni4mp05s05IdVBbdFQNohR/m8xG1Qk2H2qJqr+YQgtdJ2gWa9SRNJQ43jFuC1amHEQSfj8RGrldjLt8BImSiS+5djJK6EPjSYS6eHX8hH9L8z1kLykDMIfSEgqSvQfC8SCa0dRGfpXP4os8tI18ipsGyHQRqHD4weXzC0vKRxrHZNBErdK+U38qQbzyJD+WXms8BIx+c+yVKAtSjda+IT+Dx+ZMJMyaXkI9u4LfbGKtSxRDqIKiMJxXy6WMOXy1Ya3fsZeYjflXbS0v02zjuakT64/GZrYBPX2o+6mioKs/ViGIFnw+pDF9nVfhyuYyj2VKxEHUG0nwR89Ly8SXi8x0TWuvD4Vt+/fGF4RMn8QmryYf0kK++lnxaOLCGxmx89ory1UYen5PmI3Nq+NK4vqJ8La+4Aw05fEr0mr6qfB3de2W8rnxeUSOq6Qyft9dmTfh6aT6feR34BHvd+eRsvvoa8NW9TVdjDl9rvLJ8UctblI9E6hy+sbmyfHaCT2bMQ8QnrAPfsMznY7Ivq8zXgUw+m+FbMf+TaXo2XzR9CuOHXYOeUxJ8KN4Xic1w+TDLt2LxEcNn91FCf0Kdagu1zPXgaxM+c8zyDd05dRRlZFYuvmX5SITLmvKQr7MefHXg8tHzitaCr7WOfLDOfAj1mba3II/QaD34/J1w+SGYLSJmfTgcfqeLuXVbb4U5QzfphNorxueSSYpT078DFL2FlwGVk6Aa9vj4+Lt7cMOQ7spk+/AK8CGnAnD9/PnzJpXGhisFKqUNX0qlkvtmwAs6EVerFmhLUhSSJUiBvxvbhUA2MsR9c5tKl8jlIRUXtWi0PVnS87AJX6mURcUTosySR7pLpfr30fv37wno4s6om1OOz+fii5MSVqrYRvXTsvKh7zflY2X7/dLyHXfvgu9wafmkr5mzyjx8yxroIhW274DvYWvlJwhy7oKvurSP0UES7LIDMLJ0KSlkmsnScvMVSp7DQjircU8lJs3r66YnJdc6RLzbV5BbxvFH/SoJuo3dy8HlJfU3L969e3fx5OdMeUI/QD7yjjqqJ5eXl66nOrgsQq/M20b+gELdalWVLRPg8YcPH54+e/b02f4Wlc0JsuXL3rOn9BtP/iRf/fCnq17TsoSeqj40ly8ob41+hS/Xb/f29h4FUI9mF5Z3c4/KH2/fXtHDMZdCg8iCP8729wnZPFCTibe2Hu3vHy3HA7sQ7N8dGSNbg2Xhe3YfeMvDZ/2+3nzGH+vN1361tdZ88te15suVj9a6f+bK8JQLmPBTqKvylCd7nuwnL3KwJHy573ubSTICs//Mk8cfP3587MmHf/Dko+dzF1/Er7K3yDMLJgnSEi3bfHZWPDz0ErxnT6g823flEc8hpa6KK0/jN2l/Ycd5TxGkDeITzFOAF1QYD3v2YbeEfO0E36P5feyl5ut9uR3J0vPB3prz7a8zXw4J98L3Y1kSTUh4cfcezOZZ+uD2BxIknKX4kq5LpoR2cIn5RmdxA7G5tee5LjPIE9/NSQbJy8QnQrxpz4I85z+ezCRn9LNby8uHIdG2dO+bLPSjqf65NM89TPHdhWy+XZonpt8L36N7P+t6ZkG94n3wZT5zbeGCdH6Euz5895BCWzm+7OmTz6cutNwHTZIsPtaL2ecmXzzhJeBA8k4KF1O/di9MPSVb5FqSz8NyvZiffUfFL0iDMAnzNlrvTN+ezb1YDRcRIfy1W2MGTIpDRaNlccfuTz1Pid+GJ7EGbm69ePEEij7Roeek7EfoQeIllHT8sfkEqsyydfP6+vr586OwSs+WHGd+dXofL5fltmG5V/rkSpWzbh6uJ1PZKMb4tj5C8czNwLCrnNwOnCmUr5RYy/d+rXre7XYD3WpGG5fLs3C6fbCnWNp3csdPT09dqIJXOTWt5qHQjevvhkxxvmKD/2Nui0jbGru7u92jI6pTS9PavV45i9J9WVRHI/j6/vPn6oaLNWs9h/uTCb47kM0nF9OKTfz6vGq1evrqFT16VOgouJdkpIvnijb+9etfp43G3GQBX/GulyBm4IthNhqN7rdvZGzqHUVhGVUD4Oi6usFUoc7Pt5uMbhbIF7WCVtOUrq9p7bDm5HxGgOr2bdiWh88TOgk1ute0jrRSpk/bOpr7PkUSvNJdHj6vQaTD7n47hKGUq8zGFxXb0gHty25YXnUPfIe3LGYrFUrVK8jJU67jm51dYnSahxcXh4eHxUgCE7x95xnQzSdBseykYu4pUmgCGYDVjMFH68gKG81m84qi+PVi1dhHgm9uw5QM4SwOdYLPK5YtNZrn583G1LJ1rmwfCblymo9MRCUy314ODorFy/Pz8wLjumRcKJtvc2tzf3//53hCKVgS28ysnPH5ClfFw6DLHAwGg3PSrtmn+gY4uVwxxkc6bbV7dXVyeNHd7W5sz2gQM/m29l6cuX70P105TtQRvj07y+I78/QXFFi6JfaDdycX74oXV1dk7G9se2WKE6RUBbp6d8r6eScXxRPv6/NY+sIgg4+wvfnxmsiOKz/evGbllzdv/jXg823Fa0k32Ar7avcx0cDJu8Fu1VVAZqu+0cfxamzVdGHQaJTmd2JKTS7f5tvvL1/u7PwUyM6P36I/6N/kvYy1pyRfHJVwUoflcnACB93zhjt6OJ+ke34SVeE3m6oy+Lbevonz/BrnI/Jyfr7oV12o3eZlsXjVbG64tbXs+w33JNLe+5sYmnhgUTrnOqBpvpc/3SFfSLm9fd4kXlnxajBggo7CJT1ZB/UgIxDJwHIHgW/gg2+Wzu0b8r2+NZ8PSacgMnkcMBr0HpuEWtXs78UcF28aIyP75MS374ENvjHfzm9XXDzCF9i/BhOITpwXSFS4UWWNgX/IhZDB5zkuVeK4nB9e+Lu8ikW3SpqaISrMtW7Kd8D37LY8s1yqFl0DeND1ZDdMJPBJmRtQqh57B+t0OP2T2pZm8xxCT4z8UXC/H9/QF8j23fN5s0KjGciA8QtJc7qFUnI+SSBcm/7BZJ/iloYGiwPXJyNqG5CbNumGBXxF3jC6A76N0DNzB8kGVeIVcYNdStKTSCcq8A19wX+4G1K/xO5ClbplFycnZKjN7L8Q/fGKeO+CLyHBdECzL01vIjg4uKp6SZVEk7zTZBGO8TWurprVuXMwhYMb8h1/mI+PBfUn8quDE6qQwe7uNguyXfQTML1/x/SXoe4pfIMb8sGfXL7Nn2fdy0QxN8iAosPz8DIiKZ2GB//+/7w0s/Jt7v3rpnwv5tyrRWO5aFczfeFLeHC6PoeBDyVujAqX3CL6Gfj4/XNuPo+R6YjbzMHp/zcnl+fFV8+j+1Kq3pQvozY25CulZMaGhk8OQcosfH7WeLtKJq6DkxNqGU+Y/agNrh72/vnTND7+5omQr7GbksZ26NFMaG6X4TudeE8809M9P+9eFIvgmZ3BLjU8zNcaj7l88PK2fJeDmGF3zTKVJrWEXmTEM/Kl02j3EvrfzAwM7Xme63Dl7tYLt+olvzEjXzI+msrH2HfPyJ9TOYhgr7xZpZRoEbtNOc3ncjQank90eEndvinZncbHWfh+zM+XUgyzLZQ6pL4vczXo0uWFiI/ZxpvkKxTcHAz5Fjw+r1YnpQCin+0uiC+hBjInbOxWqydXXgYqfIvd5orqsWs1vPDn8mC3Shdcpv+M+1NNXgb0DvrnLL/tLrBUuweH4Zpa6TNTHYS+x65VJdNHlbqt83gxhSveRJ/k++XNffAFTMSPCZvzSsvk2+AFQHfC99O98rGy/ZV5Vjw6vs2llpKvEXvwoNm89cERM/Ilx9/LjIWL2f3rDD72oWVI+rQgvtc/4nw7/znKCI8eF2/HF3swpvTXrQ/G4PPtH8bV9Rp+mpHv8Fb6K3zrxPhuf3AEn2/rIN4hF8b3Rb0dX3TijrskQFyHgzvnu0nQ4EsjVpyHHJgVyXeMPnvynsoXtzjjihvopPlmHX+HxW6VlbDCaDbcxN4QyDx5J4LqktDk9O8jmgY90ahYTo+K+29Nn5Hvl50Z+XjHchweHf19enq6u9udHCEVmma8BiadDC/5Puz5p0+fvoQ/YBiGVC4HBVExsf5nBr6X8J8Z+cDJlVMit91HJNe8xnz99Ol8d5u3dlS41hN8g+AjQZRQpaVzx8fHNfqUaWl6dSLSZuHbsRN8Py6y+HjH2cVuqELa1aKFf1+eX3stD3VUOIqf4YSso21/Ufrbt7/+gu+6PlYURZzCdAd88C5Tf9N+NORU5JGuA/z17ZSuXVLKbYifEYcM+Pz51fsjGAmCpWJcnhkrxsfZ1+Dx7YTy/dedmBTfbfF38sy++dZrqohVQfgOX79+onNRkq8HgmaRueLmFbJI+/v335+l5PGb1zs7L38J5DeAX1ghf//uyuBVQubdXOw2u9xraxrA0VGCL4dmKqGceH3FMJz0jFcEsG3yP6uSJd5T1Y3Uyzdqi8vQIw0J+f4LxSepVprC55cAAAAASUVORK5CYII="/>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sp>
        <p:nvSpPr>
          <p:cNvPr id="24585" name="AutoShape 7" descr="data:image/png;base64,iVBORw0KGgoAAAANSUhEUgAAAN8AAADiCAMAAAD5w+JtAAABLFBMVEX8/vyURgTUehzMzsz///8AAABkZmRkmpyYSAQAAASXRwTP0c/ZfR3cfx2bSQTT1dM1Hwl9SBFooKJ2OASxsrGzZxijXhabWRX2+PbIysi9wMBcNQ23aRjY2tifnpx+PARNEABCbnCDhIMuLi4gICCSVBRglJYbKSowDQDLdRuNQwRfLQRTVVOLjItXhohbXVtsMwRBQkHl5+UqSUxCIACKi4qbnJtQJgRbMQBJSkkjJCNwcXA2WFtXV1cnGAgzMzMXCwQmAAASEhKcVAAgBAAADhVIKgs7IgldHgATLzQvFgR4MQCorKtrKABpOABjLwQyAACuXwAfDwR+RgMuAABIHwBiOiIdRk2HMwA7GQBUIgBdUkxDJgpULxk9AABDFgBAY2QQHiMkNzhBDgDM/cFNAAAXFUlEQVR4nN2dC3fauLaASdH2AE6iNnE72CeGjqGdhkfBNJgaDyX1JG1P6iS9meaem9w509PO//8PR/JTtmUeeRBgrzWzGh5Gn7ek/dCWnMs9kKCcQQWjh2rA/QrKg0XwxiCsJSDqgaaKoogVw1pHQCR01Lwr6lheQ0A0srDHh3Vt3fgQQhgivv668fW0MQR8WDLXDU8AGI1abTGfF7FsgbhefGTm7CgYY4KHHQ30dTOAyGqpots1RQmI9VsTPFSmQqcWq+PPLHnch8564KFyBerDIdhWryfYcj4AlGFN+ASokDGnSG0dAJSAL69C+aGbdheCJJBop3Qdsr5ZEX08UTWldVAggpoaqEzEYtA/sSKApZAhucqMtPmED+dTIrZJX7XJf30jt6qICKk9w9K4fHm5UlFUrCqGUDPKKwmIVME2W60R1Hl8dDz6XdaA/AoCog6085hOnAoPjxHswOppEOkWFqeAhYDayplCgqdOBwtE1VfMVCAD5OlYoYh9fbX4yiQ2mIdPWS1fBinQzuYTmbfcf4oqrFieAtn9TD5c0cK+q2jEPmAFVi2PhmpaFh8xd5FyFQCLeDGrhpdDMokZuHSiakMnBMRjaDnyCjpoyAEjDYhVyRm3eqgCmkyto6jWtBX1sJFkazhBKI5qJACkPPIYrD7Ghg4rm+BFZQsSk4w4Bj3n8hClSRUBiBpXFY8yyABOzEfDJvRQ+DZa8eiPhLZmwkkT62uUsEYmJD1sbKycJ50pCEPKCIrOGvGZICX1R/nQGow8KiSGSAWAWId+X9O0vmaUy6uOWA7XwUKRbdD1fsXRdd22hd5qE5IowklaeEXCmGZCiemXOragrjagPBTycSdGjLosCZPaK74GQUz8ULdEN83ES8ZgZbTiK5wI9aQ6mIJgcdNoojqaQYNLPd2SpvVEoTMCg5tOU2DqGCwLgtARl5LQaxO9/WWocPmwVZnScNQGQzLq+tLkSIM7TTUXdCy6Ms0PeI0JqTPk3RmNTLnYspcDEKG26ioOSUCk5kdAyBrxMxZydgdFvQ69hOcG4bGxML4JAx5ZMB7BUKPdamgopGNp7keJMVS4HVSGzCoDVOsYFdVx12dE1VrUVIuQaggyv7cQqoqKVWk4FkAgNkEk7dK9e1EDmQMoSrXM31GBLsK46URRatnKYvhQma7dtbhrImSwtNzmENMtBDkky/TesmxHTXukVub4Q5oQdmkMi1qDQeUhaHkZ52vReAi7K+oHMYMYKQvT1QWE8mMAPemw5VXgqcXr0kI0JWF72jR7Z3yjYD3d7Pm5lJzSNtpekzTOKBMlcu/lOgDVe8Llxno690kv2EvxOYtSn+03UVTcZAoq90GnxaruHzy+vKqbYBt5lbppcW8Ut6KETPgDhunOmtAeR/1TXZT+yKAPq//axLci86IuqWQaqbRyWXwk6hvKaesgYqnGwSM6lhxH6pt6ZDKxlPrgvQHqAR9RoETMgeZNGtgk83wGn8CbOkXJgk6q1WQCdmgERUIoUQpcViyNF5bCR3JNDNstWGGOBXcEwleuc9LWeZG3GCg60EpbUaSZ4QXCe6JBbWHrZ6QDBa2lSyVhvxOVkee0GOKM69LY5LguLF/IOV7kAj0ywmGvWJG2cMftQmT+qSk4K+BLAHJcLi6fA8LiAMmMEmZtGQgcmIuyYZtUjKkr1KKT3iBAR3D6Rijm4jRIQoF0KCeqnXAGIISapunp7GCq2dY4ffUOL1AURWtBgAjJWqrlomrE4nDqz7TtqfrD9VT/RAJxjniijheyhE29M89/YfHakNqKwhtHiW9hO41XAY6hdD8tLWApDeU0qPdT86MMetr6ZnZP3z/FSlp75FuZdQnYXEANSYvWXKUarPB8ZFvIaKkjU+PtCByPi0xdiU4dTcO4Pz1Tc0shzorCaTRu1dI/jLRhhvpgbBh0aTPwzplQmZ2aXVGFYdgNlPt20ajt5uFx1UdnWW6FlgiW0ZaDLA1SHcephIQozqeS+1AP3JgZMm235LO4zqUUqCLxaQkEGfuuJMZy6PSAGGmMXBKG7SEEXRVZ7JIa8Vs1chnFu4hx37luypfQhYiJtbD4uRiktqDTcSRJ63Q6IwgDX2YeJMa8omJRdYIKGKL1KAIWKzRoR7g+MhRFmpCHuis+OR4GYFWSTBugwiQEY6MJqfmO4EpHNXh8Od1Tl9vF3W8SwHZQv4UtndwVhMqVFg0H7z/9grQW03vk+tiLQ0F3txGRhiiuMN0vknLAh5kSg17Q4UVNlxWljLycYFv191/lFcXWaG6jl9cWkF1yU60RHwz9QrIKLftAju7junXxye+Wh2136sD9eqTgiE+h36tTzRKtj6CvBAPAm7wWswCB0Jh1SsJkgyjamgFC289A4LxVSxESFjrdkNlI4fDlccVR1YqnWkTrm8LIfZSZP7xzvB5k5Gi9QJCJJeRxyqNBuRF0Ri2zzb4e7uR0FwbVjudjstWx2FpcaWgWHjUSCcuoaml3kdg6FcewETJjZcyi5yiwVgJXFrUEyjd/zO1PEKcAOWUTCMGY8chw380CImatSVlU6SuTOJtJyMyQj+uqR+yZ6cQJifkeR1cl/dzb8hLtUlocXyVRTDZNsDZmQ0LJAr1jjsFkl1PITWPDRELT0ehMGjHL+ngx44/wZXdPrqiCzE6VQ8/UQ53lUxIuQ41mU1V2LVu0F5MazFyBzRTRieIK8m3flYGYVpVEFCWbNHiOIbcXVNIV931nUiBw+PRaXH+JICOddsOwmM0fNPHJS7JnQotSjE/g8fVSyY6UYFjU0opC4r/47RWxZFlZvVY1o4Yhzebx0QhiGiAuLoiPANqm4oZ0dHcbDY4kutSTsdUBO0zAjdp8Pg9w4rhemP6oj+XUx52K48gSCbsNvU5c6Z4AkupGoGLcyAvsuMnko0uildSqJyvy4vjoOFK1fhgnSGVqjQ0SSLjn8Rh9prosviklm4+GlZM8BxLlLvQUBxQT95Wcz1tjHQCsxfj640w+B8wJqW7iYC8SLy0I6VCvtw2aaYj3qx7bP02fT0j2z55tThqAeLiolXe+ELyhI2Mx7WFrTCiErEy+zpiNkTjqWzRRvHlKvcOra3EHDsMHrQy+qMpXrFTSF5HggdXXGabwcJBJmo3PH3xqh4QXqUuNH3bDBHFA0nOfH2ioM/Hlxi4fLaXQ2oldZyLWH3prNRKS6wxYc5GJazMTHy1Mw1hWRlbPq6IMVSiKDhQfGg8JrUSfUmsAAiaOW5G174H7yZk/wR61bMstpieAuhLkvJ0xPPDRBgjJohlf8hFVDVqaZQ3BZPPNDJ+diFdRT7OkYKsALW4bV5yK0xrXwFIftGgXlft1ANuKdU7DBoPa/fj2DWLDQ756LC+T3M2CkNp2I/i2/MAbQGjqREtUXBGvzM0/+C2OWl2J+IYMH0KVipHY5rEkG3gIni4mp05s05IdVBbdFQNohR/m8xG1Qk2H2qJqr+YQgtdJ2gWa9SRNJQ43jFuC1amHEQSfj8RGrldjLt8BImSiS+5djJK6EPjSYS6eHX8hH9L8z1kLykDMIfSEgqSvQfC8SCa0dRGfpXP4os8tI18ipsGyHQRqHD4weXzC0vKRxrHZNBErdK+U38qQbzyJD+WXms8BIx+c+yVKAtSjda+IT+Dx+ZMJMyaXkI9u4LfbGKtSxRDqIKiMJxXy6WMOXy1Ya3fsZeYjflXbS0v02zjuakT64/GZrYBPX2o+6mioKs/ViGIFnw+pDF9nVfhyuYyj2VKxEHUG0nwR89Ly8SXi8x0TWuvD4Vt+/fGF4RMn8QmryYf0kK++lnxaOLCGxmx89ory1UYen5PmI3Nq+NK4vqJ8La+4Aw05fEr0mr6qfB3de2W8rnxeUSOq6Qyft9dmTfh6aT6feR34BHvd+eRsvvoa8NW9TVdjDl9rvLJ8UctblI9E6hy+sbmyfHaCT2bMQ8QnrAPfsMznY7Ivq8zXgUw+m+FbMf+TaXo2XzR9CuOHXYOeUxJ8KN4Xic1w+TDLt2LxEcNn91FCf0Kdagu1zPXgaxM+c8zyDd05dRRlZFYuvmX5SITLmvKQr7MefHXg8tHzitaCr7WOfLDOfAj1mba3II/QaD34/J1w+SGYLSJmfTgcfqeLuXVbb4U5QzfphNorxueSSYpT078DFL2FlwGVk6Aa9vj4+Lt7cMOQ7spk+/AK8CGnAnD9/PnzJpXGhisFKqUNX0qlkvtmwAs6EVerFmhLUhSSJUiBvxvbhUA2MsR9c5tKl8jlIRUXtWi0PVnS87AJX6mURcUTosySR7pLpfr30fv37wno4s6om1OOz+fii5MSVqrYRvXTsvKh7zflY2X7/dLyHXfvgu9wafmkr5mzyjx8yxroIhW274DvYWvlJwhy7oKvurSP0UES7LIDMLJ0KSlkmsnScvMVSp7DQjircU8lJs3r66YnJdc6RLzbV5BbxvFH/SoJuo3dy8HlJfU3L969e3fx5OdMeUI/QD7yjjqqJ5eXl66nOrgsQq/M20b+gELdalWVLRPg8YcPH54+e/b02f4Wlc0JsuXL3rOn9BtP/iRf/fCnq17TsoSeqj40ly8ob41+hS/Xb/f29h4FUI9mF5Z3c4/KH2/fXtHDMZdCg8iCP8729wnZPFCTibe2Hu3vHy3HA7sQ7N8dGSNbg2Xhe3YfeMvDZ/2+3nzGH+vN1361tdZ88te15suVj9a6f+bK8JQLmPBTqKvylCd7nuwnL3KwJHy573ubSTICs//Mk8cfP3587MmHf/Dko+dzF1/Er7K3yDMLJgnSEi3bfHZWPDz0ErxnT6g823flEc8hpa6KK0/jN2l/Ycd5TxGkDeITzFOAF1QYD3v2YbeEfO0E36P5feyl5ut9uR3J0vPB3prz7a8zXw4J98L3Y1kSTUh4cfcezOZZ+uD2BxIknKX4kq5LpoR2cIn5RmdxA7G5tee5LjPIE9/NSQbJy8QnQrxpz4I85z+ezCRn9LNby8uHIdG2dO+bLPSjqf65NM89TPHdhWy+XZonpt8L36N7P+t6ZkG94n3wZT5zbeGCdH6Euz5895BCWzm+7OmTz6cutNwHTZIsPtaL2ecmXzzhJeBA8k4KF1O/di9MPSVb5FqSz8NyvZiffUfFL0iDMAnzNlrvTN+ezb1YDRcRIfy1W2MGTIpDRaNlccfuTz1Pid+GJ7EGbm69ePEEij7Roeek7EfoQeIllHT8sfkEqsyydfP6+vr586OwSs+WHGd+dXofL5fltmG5V/rkSpWzbh6uJ1PZKMb4tj5C8czNwLCrnNwOnCmUr5RYy/d+rXre7XYD3WpGG5fLs3C6fbCnWNp3csdPT09dqIJXOTWt5qHQjevvhkxxvmKD/2Nui0jbGru7u92jI6pTS9PavV45i9J9WVRHI/j6/vPn6oaLNWs9h/uTCb47kM0nF9OKTfz6vGq1evrqFT16VOgouJdkpIvnijb+9etfp43G3GQBX/GulyBm4IthNhqN7rdvZGzqHUVhGVUD4Oi6usFUoc7Pt5uMbhbIF7WCVtOUrq9p7bDm5HxGgOr2bdiWh88TOgk1ute0jrRSpk/bOpr7PkUSvNJdHj6vQaTD7n47hKGUq8zGFxXb0gHty25YXnUPfIe3LGYrFUrVK8jJU67jm51dYnSahxcXh4eHxUgCE7x95xnQzSdBseykYu4pUmgCGYDVjMFH68gKG81m84qi+PVi1dhHgm9uw5QM4SwOdYLPK5YtNZrn583G1LJ1rmwfCblymo9MRCUy314ODorFy/Pz8wLjumRcKJtvc2tzf3//53hCKVgS28ysnPH5ClfFw6DLHAwGg3PSrtmn+gY4uVwxxkc6bbV7dXVyeNHd7W5sz2gQM/m29l6cuX70P105TtQRvj07y+I78/QXFFi6JfaDdycX74oXV1dk7G9se2WKE6RUBbp6d8r6eScXxRPv6/NY+sIgg4+wvfnxmsiOKz/evGbllzdv/jXg823Fa0k32Ar7avcx0cDJu8Fu1VVAZqu+0cfxamzVdGHQaJTmd2JKTS7f5tvvL1/u7PwUyM6P36I/6N/kvYy1pyRfHJVwUoflcnACB93zhjt6OJ+ke34SVeE3m6oy+Lbevonz/BrnI/Jyfr7oV12o3eZlsXjVbG64tbXs+w33JNLe+5sYmnhgUTrnOqBpvpc/3SFfSLm9fd4kXlnxajBggo7CJT1ZB/UgIxDJwHIHgW/gg2+Wzu0b8r2+NZ8PSacgMnkcMBr0HpuEWtXs78UcF28aIyP75MS374ENvjHfzm9XXDzCF9i/BhOITpwXSFS4UWWNgX/IhZDB5zkuVeK4nB9e+Lu8ikW3SpqaISrMtW7Kd8D37LY8s1yqFl0DeND1ZDdMJPBJmRtQqh57B+t0OP2T2pZm8xxCT4z8UXC/H9/QF8j23fN5s0KjGciA8QtJc7qFUnI+SSBcm/7BZJ/iloYGiwPXJyNqG5CbNumGBXxF3jC6A76N0DNzB8kGVeIVcYNdStKTSCcq8A19wX+4G1K/xO5ClbplFycnZKjN7L8Q/fGKeO+CLyHBdECzL01vIjg4uKp6SZVEk7zTZBGO8TWurprVuXMwhYMb8h1/mI+PBfUn8quDE6qQwe7uNguyXfQTML1/x/SXoe4pfIMb8sGfXL7Nn2fdy0QxN8iAosPz8DIiKZ2GB//+/7w0s/Jt7v3rpnwv5tyrRWO5aFczfeFLeHC6PoeBDyVujAqX3CL6Gfj4/XNuPo+R6YjbzMHp/zcnl+fFV8+j+1Kq3pQvozY25CulZMaGhk8OQcosfH7WeLtKJq6DkxNqGU+Y/agNrh72/vnTND7+5omQr7GbksZ26NFMaG6X4TudeE8809M9P+9eFIvgmZ3BLjU8zNcaj7l88PK2fJeDmGF3zTKVJrWEXmTEM/Kl02j3EvrfzAwM7Xme63Dl7tYLt+olvzEjXzI+msrH2HfPyJ9TOYhgr7xZpZRoEbtNOc3ncjQank90eEndvinZncbHWfh+zM+XUgyzLZQ6pL4vczXo0uWFiI/ZxpvkKxTcHAz5Fjw+r1YnpQCin+0uiC+hBjInbOxWqydXXgYqfIvd5orqsWs1vPDn8mC3Shdcpv+M+1NNXgb0DvrnLL/tLrBUuweH4Zpa6TNTHYS+x65VJdNHlbqt83gxhSveRJ/k++XNffAFTMSPCZvzSsvk2+AFQHfC99O98rGy/ZV5Vjw6vs2llpKvEXvwoNm89cERM/Ilx9/LjIWL2f3rDD72oWVI+rQgvtc/4nw7/znKCI8eF2/HF3swpvTXrQ/G4PPtH8bV9Rp+mpHv8Fb6K3zrxPhuf3AEn2/rIN4hF8b3Rb0dX3TijrskQFyHgzvnu0nQ4EsjVpyHHJgVyXeMPnvynsoXtzjjihvopPlmHX+HxW6VlbDCaDbcxN4QyDx5J4LqktDk9O8jmgY90ahYTo+K+29Nn5Hvl50Z+XjHchweHf19enq6u9udHCEVmma8BiadDC/5Puz5p0+fvoQ/YBiGVC4HBVExsf5nBr6X8J8Z+cDJlVMit91HJNe8xnz99Ol8d5u3dlS41hN8g+AjQZRQpaVzx8fHNfqUaWl6dSLSZuHbsRN8Py6y+HjH2cVuqELa1aKFf1+eX3stD3VUOIqf4YSso21/Ufrbt7/+gu+6PlYURZzCdAd88C5Tf9N+NORU5JGuA/z17ZSuXVLKbYifEYcM+Pz51fsjGAmCpWJcnhkrxsfZ1+Dx7YTy/dedmBTfbfF38sy++dZrqohVQfgOX79+onNRkq8HgmaRueLmFbJI+/v335+l5PGb1zs7L38J5DeAX1ghf//uyuBVQubdXOw2u9xraxrA0VGCL4dmKqGceH3FMJz0jFcEsG3yP6uSJd5T1Y3Uyzdqi8vQIw0J+f4LxSepVprC55cAAAAASUVORK5CYII="/>
          <p:cNvSpPr>
            <a:spLocks noChangeAspect="1" noChangeArrowheads="1"/>
          </p:cNvSpPr>
          <p:nvPr/>
        </p:nvSpPr>
        <p:spPr bwMode="auto">
          <a:xfrm>
            <a:off x="3159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pic>
        <p:nvPicPr>
          <p:cNvPr id="2458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4975" y="3284538"/>
            <a:ext cx="1557338"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2763" y="2243138"/>
            <a:ext cx="1493837"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1088" y="3544888"/>
            <a:ext cx="1698625"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stretch>
            <a:fillRect/>
          </a:stretch>
        </p:blipFill>
        <p:spPr>
          <a:xfrm>
            <a:off x="0" y="6162675"/>
            <a:ext cx="1231499" cy="714814"/>
          </a:xfrm>
          <a:prstGeom prst="rect">
            <a:avLst/>
          </a:prstGeom>
        </p:spPr>
      </p:pic>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6737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602" name="Picture 2" descr="http://upload.wikimedia.org/wikipedia/commons/thumb/c/c5/Circle_-_black_simple_fullpage.svg/1024px-Circle_-_black_simple_fullpag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97038"/>
            <a:ext cx="4479925"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title"/>
          </p:nvPr>
        </p:nvSpPr>
        <p:spPr>
          <a:xfrm>
            <a:off x="455613" y="292100"/>
            <a:ext cx="8229600" cy="565150"/>
          </a:xfrm>
        </p:spPr>
        <p:txBody>
          <a:bodyPr/>
          <a:lstStyle/>
          <a:p>
            <a:pPr algn="ctr">
              <a:defRPr/>
            </a:pPr>
            <a:r>
              <a:rPr lang="sl-SI" sz="3600" b="1" dirty="0" smtClean="0">
                <a:solidFill>
                  <a:srgbClr val="FFCC00"/>
                </a:solidFill>
                <a:effectLst>
                  <a:outerShdw blurRad="38100" dist="38100" dir="2700000" algn="tl">
                    <a:srgbClr val="C0C0C0"/>
                  </a:outerShdw>
                </a:effectLst>
              </a:rPr>
              <a:t>Sprememba po prodaji</a:t>
            </a:r>
            <a:endParaRPr lang="en-US" sz="3600" b="1" dirty="0" smtClean="0">
              <a:solidFill>
                <a:srgbClr val="FFCC00"/>
              </a:solidFill>
              <a:effectLst>
                <a:outerShdw blurRad="38100" dist="38100" dir="2700000" algn="tl">
                  <a:srgbClr val="C0C0C0"/>
                </a:outerShdw>
              </a:effectLst>
            </a:endParaRPr>
          </a:p>
        </p:txBody>
      </p:sp>
      <p:sp>
        <p:nvSpPr>
          <p:cNvPr id="25604"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sp>
        <p:nvSpPr>
          <p:cNvPr id="25605" name="Text Box 4"/>
          <p:cNvSpPr txBox="1">
            <a:spLocks noChangeArrowheads="1"/>
          </p:cNvSpPr>
          <p:nvPr/>
        </p:nvSpPr>
        <p:spPr bwMode="auto">
          <a:xfrm>
            <a:off x="2678113" y="2632075"/>
            <a:ext cx="38655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32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t> $$$$</a:t>
            </a: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A82A12-B189-4D01-963D-66B3C5879075}" type="slidenum">
              <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25608" name="AutoShape 5" descr="data:image/png;base64,iVBORw0KGgoAAAANSUhEUgAAAN8AAADiCAMAAAD5w+JtAAABLFBMVEX8/vyURgTUehzMzsz///8AAABkZmRkmpyYSAQAAASXRwTP0c/ZfR3cfx2bSQTT1dM1Hwl9SBFooKJ2OASxsrGzZxijXhabWRX2+PbIysi9wMBcNQ23aRjY2tifnpx+PARNEABCbnCDhIMuLi4gICCSVBRglJYbKSowDQDLdRuNQwRfLQRTVVOLjItXhohbXVtsMwRBQkHl5+UqSUxCIACKi4qbnJtQJgRbMQBJSkkjJCNwcXA2WFtXV1cnGAgzMzMXCwQmAAASEhKcVAAgBAAADhVIKgs7IgldHgATLzQvFgR4MQCorKtrKABpOABjLwQyAACuXwAfDwR+RgMuAABIHwBiOiIdRk2HMwA7GQBUIgBdUkxDJgpULxk9AABDFgBAY2QQHiMkNzhBDgDM/cFNAAAXFUlEQVR4nN2dC3fauLaASdH2AE6iNnE72CeGjqGdhkfBNJgaDyX1JG1P6iS9meaem9w509PO//8PR/JTtmUeeRBgrzWzGh5Gn7ek/dCWnMs9kKCcQQWjh2rA/QrKg0XwxiCsJSDqgaaKoogVw1pHQCR01Lwr6lheQ0A0srDHh3Vt3fgQQhgivv668fW0MQR8WDLXDU8AGI1abTGfF7FsgbhefGTm7CgYY4KHHQ30dTOAyGqpots1RQmI9VsTPFSmQqcWq+PPLHnch8564KFyBerDIdhWryfYcj4AlGFN+ASokDGnSG0dAJSAL69C+aGbdheCJJBop3Qdsr5ZEX08UTWldVAggpoaqEzEYtA/sSKApZAhucqMtPmED+dTIrZJX7XJf30jt6qICKk9w9K4fHm5UlFUrCqGUDPKKwmIVME2W60R1Hl8dDz6XdaA/AoCog6085hOnAoPjxHswOppEOkWFqeAhYDayplCgqdOBwtE1VfMVCAD5OlYoYh9fbX4yiQ2mIdPWS1fBinQzuYTmbfcf4oqrFieAtn9TD5c0cK+q2jEPmAFVi2PhmpaFh8xd5FyFQCLeDGrhpdDMokZuHSiakMnBMRjaDnyCjpoyAEjDYhVyRm3eqgCmkyto6jWtBX1sJFkazhBKI5qJACkPPIYrD7Ghg4rm+BFZQsSk4w4Bj3n8hClSRUBiBpXFY8yyABOzEfDJvRQ+DZa8eiPhLZmwkkT62uUsEYmJD1sbKycJ50pCEPKCIrOGvGZICX1R/nQGow8KiSGSAWAWId+X9O0vmaUy6uOWA7XwUKRbdD1fsXRdd22hd5qE5IowklaeEXCmGZCiemXOragrjagPBTycSdGjLosCZPaK74GQUz8ULdEN83ES8ZgZbTiK5wI9aQ6mIJgcdNoojqaQYNLPd2SpvVEoTMCg5tOU2DqGCwLgtARl5LQaxO9/WWocPmwVZnScNQGQzLq+tLkSIM7TTUXdCy6Ms0PeI0JqTPk3RmNTLnYspcDEKG26ioOSUCk5kdAyBrxMxZydgdFvQ69hOcG4bGxML4JAx5ZMB7BUKPdamgopGNp7keJMVS4HVSGzCoDVOsYFdVx12dE1VrUVIuQaggyv7cQqoqKVWk4FkAgNkEk7dK9e1EDmQMoSrXM31GBLsK46URRatnKYvhQma7dtbhrImSwtNzmENMtBDkky/TesmxHTXukVub4Q5oQdmkMi1qDQeUhaHkZ52vReAi7K+oHMYMYKQvT1QWE8mMAPemw5VXgqcXr0kI0JWF72jR7Z3yjYD3d7Pm5lJzSNtpekzTOKBMlcu/lOgDVe8Llxno690kv2EvxOYtSn+03UVTcZAoq90GnxaruHzy+vKqbYBt5lbppcW8Ut6KETPgDhunOmtAeR/1TXZT+yKAPq//axLci86IuqWQaqbRyWXwk6hvKaesgYqnGwSM6lhxH6pt6ZDKxlPrgvQHqAR9RoETMgeZNGtgk83wGn8CbOkXJgk6q1WQCdmgERUIoUQpcViyNF5bCR3JNDNstWGGOBXcEwleuc9LWeZG3GCg60EpbUaSZ4QXCe6JBbWHrZ6QDBa2lSyVhvxOVkee0GOKM69LY5LguLF/IOV7kAj0ywmGvWJG2cMftQmT+qSk4K+BLAHJcLi6fA8LiAMmMEmZtGQgcmIuyYZtUjKkr1KKT3iBAR3D6Rijm4jRIQoF0KCeqnXAGIISapunp7GCq2dY4ffUOL1AURWtBgAjJWqrlomrE4nDqz7TtqfrD9VT/RAJxjniijheyhE29M89/YfHakNqKwhtHiW9hO41XAY6hdD8tLWApDeU0qPdT86MMetr6ZnZP3z/FSlp75FuZdQnYXEANSYvWXKUarPB8ZFvIaKkjU+PtCByPi0xdiU4dTcO4Pz1Tc0shzorCaTRu1dI/jLRhhvpgbBh0aTPwzplQmZ2aXVGFYdgNlPt20ajt5uFx1UdnWW6FlgiW0ZaDLA1SHcephIQozqeS+1AP3JgZMm235LO4zqUUqCLxaQkEGfuuJMZy6PSAGGmMXBKG7SEEXRVZ7JIa8Vs1chnFu4hx37luypfQhYiJtbD4uRiktqDTcSRJ63Q6IwgDX2YeJMa8omJRdYIKGKL1KAIWKzRoR7g+MhRFmpCHuis+OR4GYFWSTBugwiQEY6MJqfmO4EpHNXh8Od1Tl9vF3W8SwHZQv4UtndwVhMqVFg0H7z/9grQW03vk+tiLQ0F3txGRhiiuMN0vknLAh5kSg17Q4UVNlxWljLycYFv191/lFcXWaG6jl9cWkF1yU60RHwz9QrIKLftAju7junXxye+Wh2136sD9eqTgiE+h36tTzRKtj6CvBAPAm7wWswCB0Jh1SsJkgyjamgFC289A4LxVSxESFjrdkNlI4fDlccVR1YqnWkTrm8LIfZSZP7xzvB5k5Gi9QJCJJeRxyqNBuRF0Ri2zzb4e7uR0FwbVjudjstWx2FpcaWgWHjUSCcuoaml3kdg6FcewETJjZcyi5yiwVgJXFrUEyjd/zO1PEKcAOWUTCMGY8chw380CImatSVlU6SuTOJtJyMyQj+uqR+yZ6cQJifkeR1cl/dzb8hLtUlocXyVRTDZNsDZmQ0LJAr1jjsFkl1PITWPDRELT0ehMGjHL+ngx44/wZXdPrqiCzE6VQ8/UQ53lUxIuQ41mU1V2LVu0F5MazFyBzRTRieIK8m3flYGYVpVEFCWbNHiOIbcXVNIV931nUiBw+PRaXH+JICOddsOwmM0fNPHJS7JnQotSjE/g8fVSyY6UYFjU0opC4r/47RWxZFlZvVY1o4Yhzebx0QhiGiAuLoiPANqm4oZ0dHcbDY4kutSTsdUBO0zAjdp8Pg9w4rhemP6oj+XUx52K48gSCbsNvU5c6Z4AkupGoGLcyAvsuMnko0uildSqJyvy4vjoOFK1fhgnSGVqjQ0SSLjn8Rh9prosviklm4+GlZM8BxLlLvQUBxQT95Wcz1tjHQCsxfj640w+B8wJqW7iYC8SLy0I6VCvtw2aaYj3qx7bP02fT0j2z55tThqAeLiolXe+ELyhI2Mx7WFrTCiErEy+zpiNkTjqWzRRvHlKvcOra3EHDsMHrQy+qMpXrFTSF5HggdXXGabwcJBJmo3PH3xqh4QXqUuNH3bDBHFA0nOfH2ioM/Hlxi4fLaXQ2oldZyLWH3prNRKS6wxYc5GJazMTHy1Mw1hWRlbPq6IMVSiKDhQfGg8JrUSfUmsAAiaOW5G174H7yZk/wR61bMstpieAuhLkvJ0xPPDRBgjJohlf8hFVDVqaZQ3BZPPNDJ+diFdRT7OkYKsALW4bV5yK0xrXwFIftGgXlft1ANuKdU7DBoPa/fj2DWLDQ756LC+T3M2CkNp2I/i2/MAbQGjqREtUXBGvzM0/+C2OWl2J+IYMH0KVipHY5rEkG3gIni4mp05s05IdVBbdFQNohR/m8xG1Qk2H2qJqr+YQgtdJ2gWa9SRNJQ43jFuC1amHEQSfj8RGrldjLt8BImSiS+5djJK6EPjSYS6eHX8hH9L8z1kLykDMIfSEgqSvQfC8SCa0dRGfpXP4os8tI18ipsGyHQRqHD4weXzC0vKRxrHZNBErdK+U38qQbzyJD+WXms8BIx+c+yVKAtSjda+IT+Dx+ZMJMyaXkI9u4LfbGKtSxRDqIKiMJxXy6WMOXy1Ya3fsZeYjflXbS0v02zjuakT64/GZrYBPX2o+6mioKs/ViGIFnw+pDF9nVfhyuYyj2VKxEHUG0nwR89Ly8SXi8x0TWuvD4Vt+/fGF4RMn8QmryYf0kK++lnxaOLCGxmx89ory1UYen5PmI3Nq+NK4vqJ8La+4Aw05fEr0mr6qfB3de2W8rnxeUSOq6Qyft9dmTfh6aT6feR34BHvd+eRsvvoa8NW9TVdjDl9rvLJ8UctblI9E6hy+sbmyfHaCT2bMQ8QnrAPfsMznY7Ivq8zXgUw+m+FbMf+TaXo2XzR9CuOHXYOeUxJ8KN4Xic1w+TDLt2LxEcNn91FCf0Kdagu1zPXgaxM+c8zyDd05dRRlZFYuvmX5SITLmvKQr7MefHXg8tHzitaCr7WOfLDOfAj1mba3II/QaD34/J1w+SGYLSJmfTgcfqeLuXVbb4U5QzfphNorxueSSYpT078DFL2FlwGVk6Aa9vj4+Lt7cMOQ7spk+/AK8CGnAnD9/PnzJpXGhisFKqUNX0qlkvtmwAs6EVerFmhLUhSSJUiBvxvbhUA2MsR9c5tKl8jlIRUXtWi0PVnS87AJX6mURcUTosySR7pLpfr30fv37wno4s6om1OOz+fii5MSVqrYRvXTsvKh7zflY2X7/dLyHXfvgu9wafmkr5mzyjx8yxroIhW274DvYWvlJwhy7oKvurSP0UES7LIDMLJ0KSlkmsnScvMVSp7DQjircU8lJs3r66YnJdc6RLzbV5BbxvFH/SoJuo3dy8HlJfU3L969e3fx5OdMeUI/QD7yjjqqJ5eXl66nOrgsQq/M20b+gELdalWVLRPg8YcPH54+e/b02f4Wlc0JsuXL3rOn9BtP/iRf/fCnq17TsoSeqj40ly8ob41+hS/Xb/f29h4FUI9mF5Z3c4/KH2/fXtHDMZdCg8iCP8729wnZPFCTibe2Hu3vHy3HA7sQ7N8dGSNbg2Xhe3YfeMvDZ/2+3nzGH+vN1361tdZ88te15suVj9a6f+bK8JQLmPBTqKvylCd7nuwnL3KwJHy573ubSTICs//Mk8cfP3587MmHf/Dko+dzF1/Er7K3yDMLJgnSEi3bfHZWPDz0ErxnT6g823flEc8hpa6KK0/jN2l/Ycd5TxGkDeITzFOAF1QYD3v2YbeEfO0E36P5feyl5ut9uR3J0vPB3prz7a8zXw4J98L3Y1kSTUh4cfcezOZZ+uD2BxIknKX4kq5LpoR2cIn5RmdxA7G5tee5LjPIE9/NSQbJy8QnQrxpz4I85z+ezCRn9LNby8uHIdG2dO+bLPSjqf65NM89TPHdhWy+XZonpt8L36N7P+t6ZkG94n3wZT5zbeGCdH6Euz5895BCWzm+7OmTz6cutNwHTZIsPtaL2ecmXzzhJeBA8k4KF1O/di9MPSVb5FqSz8NyvZiffUfFL0iDMAnzNlrvTN+ezb1YDRcRIfy1W2MGTIpDRaNlccfuTz1Pid+GJ7EGbm69ePEEij7Roeek7EfoQeIllHT8sfkEqsyydfP6+vr586OwSs+WHGd+dXofL5fltmG5V/rkSpWzbh6uJ1PZKMb4tj5C8czNwLCrnNwOnCmUr5RYy/d+rXre7XYD3WpGG5fLs3C6fbCnWNp3csdPT09dqIJXOTWt5qHQjevvhkxxvmKD/2Nui0jbGru7u92jI6pTS9PavV45i9J9WVRHI/j6/vPn6oaLNWs9h/uTCb47kM0nF9OKTfz6vGq1evrqFT16VOgouJdkpIvnijb+9etfp43G3GQBX/GulyBm4IthNhqN7rdvZGzqHUVhGVUD4Oi6usFUoc7Pt5uMbhbIF7WCVtOUrq9p7bDm5HxGgOr2bdiWh88TOgk1ute0jrRSpk/bOpr7PkUSvNJdHj6vQaTD7n47hKGUq8zGFxXb0gHty25YXnUPfIe3LGYrFUrVK8jJU67jm51dYnSahxcXh4eHxUgCE7x95xnQzSdBseykYu4pUmgCGYDVjMFH68gKG81m84qi+PVi1dhHgm9uw5QM4SwOdYLPK5YtNZrn583G1LJ1rmwfCblymo9MRCUy314ODorFy/Pz8wLjumRcKJtvc2tzf3//53hCKVgS28ysnPH5ClfFw6DLHAwGg3PSrtmn+gY4uVwxxkc6bbV7dXVyeNHd7W5sz2gQM/m29l6cuX70P105TtQRvj07y+I78/QXFFi6JfaDdycX74oXV1dk7G9se2WKE6RUBbp6d8r6eScXxRPv6/NY+sIgg4+wvfnxmsiOKz/evGbllzdv/jXg823Fa0k32Ar7avcx0cDJu8Fu1VVAZqu+0cfxamzVdGHQaJTmd2JKTS7f5tvvL1/u7PwUyM6P36I/6N/kvYy1pyRfHJVwUoflcnACB93zhjt6OJ+ke34SVeE3m6oy+Lbevonz/BrnI/Jyfr7oV12o3eZlsXjVbG64tbXs+w33JNLe+5sYmnhgUTrnOqBpvpc/3SFfSLm9fd4kXlnxajBggo7CJT1ZB/UgIxDJwHIHgW/gg2+Wzu0b8r2+NZ8PSacgMnkcMBr0HpuEWtXs78UcF28aIyP75MS374ENvjHfzm9XXDzCF9i/BhOITpwXSFS4UWWNgX/IhZDB5zkuVeK4nB9e+Lu8ikW3SpqaISrMtW7Kd8D37LY8s1yqFl0DeND1ZDdMJPBJmRtQqh57B+t0OP2T2pZm8xxCT4z8UXC/H9/QF8j23fN5s0KjGciA8QtJc7qFUnI+SSBcm/7BZJ/iloYGiwPXJyNqG5CbNumGBXxF3jC6A76N0DNzB8kGVeIVcYNdStKTSCcq8A19wX+4G1K/xO5ClbplFycnZKjN7L8Q/fGKeO+CLyHBdECzL01vIjg4uKp6SZVEk7zTZBGO8TWurprVuXMwhYMb8h1/mI+PBfUn8quDE6qQwe7uNguyXfQTML1/x/SXoe4pfIMb8sGfXL7Nn2fdy0QxN8iAosPz8DIiKZ2GB//+/7w0s/Jt7v3rpnwv5tyrRWO5aFczfeFLeHC6PoeBDyVujAqX3CL6Gfj4/XNuPo+R6YjbzMHp/zcnl+fFV8+j+1Kq3pQvozY25CulZMaGhk8OQcosfH7WeLtKJq6DkxNqGU+Y/agNrh72/vnTND7+5omQr7GbksZ26NFMaG6X4TudeE8809M9P+9eFIvgmZ3BLjU8zNcaj7l88PK2fJeDmGF3zTKVJrWEXmTEM/Kl02j3EvrfzAwM7Xme63Dl7tYLt+olvzEjXzI+msrH2HfPyJ9TOYhgr7xZpZRoEbtNOc3ncjQank90eEndvinZncbHWfh+zM+XUgyzLZQ6pL4vczXo0uWFiI/ZxpvkKxTcHAz5Fjw+r1YnpQCin+0uiC+hBjInbOxWqydXXgYqfIvd5orqsWs1vPDn8mC3Shdcpv+M+1NNXgb0DvrnLL/tLrBUuweH4Zpa6TNTHYS+x65VJdNHlbqt83gxhSveRJ/k++XNffAFTMSPCZvzSsvk2+AFQHfC99O98rGy/ZV5Vjw6vs2llpKvEXvwoNm89cERM/Ilx9/LjIWL2f3rDD72oWVI+rQgvtc/4nw7/znKCI8eF2/HF3swpvTXrQ/G4PPtH8bV9Rp+mpHv8Fb6K3zrxPhuf3AEn2/rIN4hF8b3Rb0dX3TijrskQFyHgzvnu0nQ4EsjVpyHHJgVyXeMPnvynsoXtzjjihvopPlmHX+HxW6VlbDCaDbcxN4QyDx5J4LqktDk9O8jmgY90ahYTo+K+29Nn5Hvl50Z+XjHchweHf19enq6u9udHCEVmma8BiadDC/5Puz5p0+fvoQ/YBiGVC4HBVExsf5nBr6X8J8Z+cDJlVMit91HJNe8xnz99Ol8d5u3dlS41hN8g+AjQZRQpaVzx8fHNfqUaWl6dSLSZuHbsRN8Py6y+HjH2cVuqELa1aKFf1+eX3stD3VUOIqf4YSso21/Ufrbt7/+gu+6PlYURZzCdAd88C5Tf9N+NORU5JGuA/z17ZSuXVLKbYifEYcM+Pz51fsjGAmCpWJcnhkrxsfZ1+Dx7YTy/dedmBTfbfF38sy++dZrqohVQfgOX79+onNRkq8HgmaRueLmFbJI+/v335+l5PGb1zs7L38J5DeAX1ghf//uyuBVQubdXOw2u9xraxrA0VGCL4dmKqGceH3FMJz0jFcEsG3yP6uSJd5T1Y3Uyzdqi8vQIw0J+f4LxSepVprC55cAAAAASUVORK5CYII="/>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sp>
        <p:nvSpPr>
          <p:cNvPr id="25609" name="AutoShape 7" descr="data:image/png;base64,iVBORw0KGgoAAAANSUhEUgAAAN8AAADiCAMAAAD5w+JtAAABLFBMVEX8/vyURgTUehzMzsz///8AAABkZmRkmpyYSAQAAASXRwTP0c/ZfR3cfx2bSQTT1dM1Hwl9SBFooKJ2OASxsrGzZxijXhabWRX2+PbIysi9wMBcNQ23aRjY2tifnpx+PARNEABCbnCDhIMuLi4gICCSVBRglJYbKSowDQDLdRuNQwRfLQRTVVOLjItXhohbXVtsMwRBQkHl5+UqSUxCIACKi4qbnJtQJgRbMQBJSkkjJCNwcXA2WFtXV1cnGAgzMzMXCwQmAAASEhKcVAAgBAAADhVIKgs7IgldHgATLzQvFgR4MQCorKtrKABpOABjLwQyAACuXwAfDwR+RgMuAABIHwBiOiIdRk2HMwA7GQBUIgBdUkxDJgpULxk9AABDFgBAY2QQHiMkNzhBDgDM/cFNAAAXFUlEQVR4nN2dC3fauLaASdH2AE6iNnE72CeGjqGdhkfBNJgaDyX1JG1P6iS9meaem9w509PO//8PR/JTtmUeeRBgrzWzGh5Gn7ek/dCWnMs9kKCcQQWjh2rA/QrKg0XwxiCsJSDqgaaKoogVw1pHQCR01Lwr6lheQ0A0srDHh3Vt3fgQQhgivv668fW0MQR8WDLXDU8AGI1abTGfF7FsgbhefGTm7CgYY4KHHQ30dTOAyGqpots1RQmI9VsTPFSmQqcWq+PPLHnch8564KFyBerDIdhWryfYcj4AlGFN+ASokDGnSG0dAJSAL69C+aGbdheCJJBop3Qdsr5ZEX08UTWldVAggpoaqEzEYtA/sSKApZAhucqMtPmED+dTIrZJX7XJf30jt6qICKk9w9K4fHm5UlFUrCqGUDPKKwmIVME2W60R1Hl8dDz6XdaA/AoCog6085hOnAoPjxHswOppEOkWFqeAhYDayplCgqdOBwtE1VfMVCAD5OlYoYh9fbX4yiQ2mIdPWS1fBinQzuYTmbfcf4oqrFieAtn9TD5c0cK+q2jEPmAFVi2PhmpaFh8xd5FyFQCLeDGrhpdDMokZuHSiakMnBMRjaDnyCjpoyAEjDYhVyRm3eqgCmkyto6jWtBX1sJFkazhBKI5qJACkPPIYrD7Ghg4rm+BFZQsSk4w4Bj3n8hClSRUBiBpXFY8yyABOzEfDJvRQ+DZa8eiPhLZmwkkT62uUsEYmJD1sbKycJ50pCEPKCIrOGvGZICX1R/nQGow8KiSGSAWAWId+X9O0vmaUy6uOWA7XwUKRbdD1fsXRdd22hd5qE5IowklaeEXCmGZCiemXOragrjagPBTycSdGjLosCZPaK74GQUz8ULdEN83ES8ZgZbTiK5wI9aQ6mIJgcdNoojqaQYNLPd2SpvVEoTMCg5tOU2DqGCwLgtARl5LQaxO9/WWocPmwVZnScNQGQzLq+tLkSIM7TTUXdCy6Ms0PeI0JqTPk3RmNTLnYspcDEKG26ioOSUCk5kdAyBrxMxZydgdFvQ69hOcG4bGxML4JAx5ZMB7BUKPdamgopGNp7keJMVS4HVSGzCoDVOsYFdVx12dE1VrUVIuQaggyv7cQqoqKVWk4FkAgNkEk7dK9e1EDmQMoSrXM31GBLsK46URRatnKYvhQma7dtbhrImSwtNzmENMtBDkky/TesmxHTXukVub4Q5oQdmkMi1qDQeUhaHkZ52vReAi7K+oHMYMYKQvT1QWE8mMAPemw5VXgqcXr0kI0JWF72jR7Z3yjYD3d7Pm5lJzSNtpekzTOKBMlcu/lOgDVe8Llxno690kv2EvxOYtSn+03UVTcZAoq90GnxaruHzy+vKqbYBt5lbppcW8Ut6KETPgDhunOmtAeR/1TXZT+yKAPq//axLci86IuqWQaqbRyWXwk6hvKaesgYqnGwSM6lhxH6pt6ZDKxlPrgvQHqAR9RoETMgeZNGtgk83wGn8CbOkXJgk6q1WQCdmgERUIoUQpcViyNF5bCR3JNDNstWGGOBXcEwleuc9LWeZG3GCg60EpbUaSZ4QXCe6JBbWHrZ6QDBa2lSyVhvxOVkee0GOKM69LY5LguLF/IOV7kAj0ywmGvWJG2cMftQmT+qSk4K+BLAHJcLi6fA8LiAMmMEmZtGQgcmIuyYZtUjKkr1KKT3iBAR3D6Rijm4jRIQoF0KCeqnXAGIISapunp7GCq2dY4ffUOL1AURWtBgAjJWqrlomrE4nDqz7TtqfrD9VT/RAJxjniijheyhE29M89/YfHakNqKwhtHiW9hO41XAY6hdD8tLWApDeU0qPdT86MMetr6ZnZP3z/FSlp75FuZdQnYXEANSYvWXKUarPB8ZFvIaKkjU+PtCByPi0xdiU4dTcO4Pz1Tc0shzorCaTRu1dI/jLRhhvpgbBh0aTPwzplQmZ2aXVGFYdgNlPt20ajt5uFx1UdnWW6FlgiW0ZaDLA1SHcephIQozqeS+1AP3JgZMm235LO4zqUUqCLxaQkEGfuuJMZy6PSAGGmMXBKG7SEEXRVZ7JIa8Vs1chnFu4hx37luypfQhYiJtbD4uRiktqDTcSRJ63Q6IwgDX2YeJMa8omJRdYIKGKL1KAIWKzRoR7g+MhRFmpCHuis+OR4GYFWSTBugwiQEY6MJqfmO4EpHNXh8Od1Tl9vF3W8SwHZQv4UtndwVhMqVFg0H7z/9grQW03vk+tiLQ0F3txGRhiiuMN0vknLAh5kSg17Q4UVNlxWljLycYFv191/lFcXWaG6jl9cWkF1yU60RHwz9QrIKLftAju7junXxye+Wh2136sD9eqTgiE+h36tTzRKtj6CvBAPAm7wWswCB0Jh1SsJkgyjamgFC289A4LxVSxESFjrdkNlI4fDlccVR1YqnWkTrm8LIfZSZP7xzvB5k5Gi9QJCJJeRxyqNBuRF0Ri2zzb4e7uR0FwbVjudjstWx2FpcaWgWHjUSCcuoaml3kdg6FcewETJjZcyi5yiwVgJXFrUEyjd/zO1PEKcAOWUTCMGY8chw380CImatSVlU6SuTOJtJyMyQj+uqR+yZ6cQJifkeR1cl/dzb8hLtUlocXyVRTDZNsDZmQ0LJAr1jjsFkl1PITWPDRELT0ehMGjHL+ngx44/wZXdPrqiCzE6VQ8/UQ53lUxIuQ41mU1V2LVu0F5MazFyBzRTRieIK8m3flYGYVpVEFCWbNHiOIbcXVNIV931nUiBw+PRaXH+JICOddsOwmM0fNPHJS7JnQotSjE/g8fVSyY6UYFjU0opC4r/47RWxZFlZvVY1o4Yhzebx0QhiGiAuLoiPANqm4oZ0dHcbDY4kutSTsdUBO0zAjdp8Pg9w4rhemP6oj+XUx52K48gSCbsNvU5c6Z4AkupGoGLcyAvsuMnko0uildSqJyvy4vjoOFK1fhgnSGVqjQ0SSLjn8Rh9prosviklm4+GlZM8BxLlLvQUBxQT95Wcz1tjHQCsxfj640w+B8wJqW7iYC8SLy0I6VCvtw2aaYj3qx7bP02fT0j2z55tThqAeLiolXe+ELyhI2Mx7WFrTCiErEy+zpiNkTjqWzRRvHlKvcOra3EHDsMHrQy+qMpXrFTSF5HggdXXGabwcJBJmo3PH3xqh4QXqUuNH3bDBHFA0nOfH2ioM/Hlxi4fLaXQ2oldZyLWH3prNRKS6wxYc5GJazMTHy1Mw1hWRlbPq6IMVSiKDhQfGg8JrUSfUmsAAiaOW5G174H7yZk/wR61bMstpieAuhLkvJ0xPPDRBgjJohlf8hFVDVqaZQ3BZPPNDJ+diFdRT7OkYKsALW4bV5yK0xrXwFIftGgXlft1ANuKdU7DBoPa/fj2DWLDQ756LC+T3M2CkNp2I/i2/MAbQGjqREtUXBGvzM0/+C2OWl2J+IYMH0KVipHY5rEkG3gIni4mp05s05IdVBbdFQNohR/m8xG1Qk2H2qJqr+YQgtdJ2gWa9SRNJQ43jFuC1amHEQSfj8RGrldjLt8BImSiS+5djJK6EPjSYS6eHX8hH9L8z1kLykDMIfSEgqSvQfC8SCa0dRGfpXP4os8tI18ipsGyHQRqHD4weXzC0vKRxrHZNBErdK+U38qQbzyJD+WXms8BIx+c+yVKAtSjda+IT+Dx+ZMJMyaXkI9u4LfbGKtSxRDqIKiMJxXy6WMOXy1Ya3fsZeYjflXbS0v02zjuakT64/GZrYBPX2o+6mioKs/ViGIFnw+pDF9nVfhyuYyj2VKxEHUG0nwR89Ly8SXi8x0TWuvD4Vt+/fGF4RMn8QmryYf0kK++lnxaOLCGxmx89ory1UYen5PmI3Nq+NK4vqJ8La+4Aw05fEr0mr6qfB3de2W8rnxeUSOq6Qyft9dmTfh6aT6feR34BHvd+eRsvvoa8NW9TVdjDl9rvLJ8UctblI9E6hy+sbmyfHaCT2bMQ8QnrAPfsMznY7Ivq8zXgUw+m+FbMf+TaXo2XzR9CuOHXYOeUxJ8KN4Xic1w+TDLt2LxEcNn91FCf0Kdagu1zPXgaxM+c8zyDd05dRRlZFYuvmX5SITLmvKQr7MefHXg8tHzitaCr7WOfLDOfAj1mba3II/QaD34/J1w+SGYLSJmfTgcfqeLuXVbb4U5QzfphNorxueSSYpT078DFL2FlwGVk6Aa9vj4+Lt7cMOQ7spk+/AK8CGnAnD9/PnzJpXGhisFKqUNX0qlkvtmwAs6EVerFmhLUhSSJUiBvxvbhUA2MsR9c5tKl8jlIRUXtWi0PVnS87AJX6mURcUTosySR7pLpfr30fv37wno4s6om1OOz+fii5MSVqrYRvXTsvKh7zflY2X7/dLyHXfvgu9wafmkr5mzyjx8yxroIhW274DvYWvlJwhy7oKvurSP0UES7LIDMLJ0KSlkmsnScvMVSp7DQjircU8lJs3r66YnJdc6RLzbV5BbxvFH/SoJuo3dy8HlJfU3L969e3fx5OdMeUI/QD7yjjqqJ5eXl66nOrgsQq/M20b+gELdalWVLRPg8YcPH54+e/b02f4Wlc0JsuXL3rOn9BtP/iRf/fCnq17TsoSeqj40ly8ob41+hS/Xb/f29h4FUI9mF5Z3c4/KH2/fXtHDMZdCg8iCP8729wnZPFCTibe2Hu3vHy3HA7sQ7N8dGSNbg2Xhe3YfeMvDZ/2+3nzGH+vN1361tdZ88te15suVj9a6f+bK8JQLmPBTqKvylCd7nuwnL3KwJHy573ubSTICs//Mk8cfP3587MmHf/Dko+dzF1/Er7K3yDMLJgnSEi3bfHZWPDz0ErxnT6g823flEc8hpa6KK0/jN2l/Ycd5TxGkDeITzFOAF1QYD3v2YbeEfO0E36P5feyl5ut9uR3J0vPB3prz7a8zXw4J98L3Y1kSTUh4cfcezOZZ+uD2BxIknKX4kq5LpoR2cIn5RmdxA7G5tee5LjPIE9/NSQbJy8QnQrxpz4I85z+ezCRn9LNby8uHIdG2dO+bLPSjqf65NM89TPHdhWy+XZonpt8L36N7P+t6ZkG94n3wZT5zbeGCdH6Euz5895BCWzm+7OmTz6cutNwHTZIsPtaL2ecmXzzhJeBA8k4KF1O/di9MPSVb5FqSz8NyvZiffUfFL0iDMAnzNlrvTN+ezb1YDRcRIfy1W2MGTIpDRaNlccfuTz1Pid+GJ7EGbm69ePEEij7Roeek7EfoQeIllHT8sfkEqsyydfP6+vr586OwSs+WHGd+dXofL5fltmG5V/rkSpWzbh6uJ1PZKMb4tj5C8czNwLCrnNwOnCmUr5RYy/d+rXre7XYD3WpGG5fLs3C6fbCnWNp3csdPT09dqIJXOTWt5qHQjevvhkxxvmKD/2Nui0jbGru7u92jI6pTS9PavV45i9J9WVRHI/j6/vPn6oaLNWs9h/uTCb47kM0nF9OKTfz6vGq1evrqFT16VOgouJdkpIvnijb+9etfp43G3GQBX/GulyBm4IthNhqN7rdvZGzqHUVhGVUD4Oi6usFUoc7Pt5uMbhbIF7WCVtOUrq9p7bDm5HxGgOr2bdiWh88TOgk1ute0jrRSpk/bOpr7PkUSvNJdHj6vQaTD7n47hKGUq8zGFxXb0gHty25YXnUPfIe3LGYrFUrVK8jJU67jm51dYnSahxcXh4eHxUgCE7x95xnQzSdBseykYu4pUmgCGYDVjMFH68gKG81m84qi+PVi1dhHgm9uw5QM4SwOdYLPK5YtNZrn583G1LJ1rmwfCblymo9MRCUy314ODorFy/Pz8wLjumRcKJtvc2tzf3//53hCKVgS28ysnPH5ClfFw6DLHAwGg3PSrtmn+gY4uVwxxkc6bbV7dXVyeNHd7W5sz2gQM/m29l6cuX70P105TtQRvj07y+I78/QXFFi6JfaDdycX74oXV1dk7G9se2WKE6RUBbp6d8r6eScXxRPv6/NY+sIgg4+wvfnxmsiOKz/evGbllzdv/jXg823Fa0k32Ar7avcx0cDJu8Fu1VVAZqu+0cfxamzVdGHQaJTmd2JKTS7f5tvvL1/u7PwUyM6P36I/6N/kvYy1pyRfHJVwUoflcnACB93zhjt6OJ+ke34SVeE3m6oy+Lbevonz/BrnI/Jyfr7oV12o3eZlsXjVbG64tbXs+w33JNLe+5sYmnhgUTrnOqBpvpc/3SFfSLm9fd4kXlnxajBggo7CJT1ZB/UgIxDJwHIHgW/gg2+Wzu0b8r2+NZ8PSacgMnkcMBr0HpuEWtXs78UcF28aIyP75MS374ENvjHfzm9XXDzCF9i/BhOITpwXSFS4UWWNgX/IhZDB5zkuVeK4nB9e+Lu8ikW3SpqaISrMtW7Kd8D37LY8s1yqFl0DeND1ZDdMJPBJmRtQqh57B+t0OP2T2pZm8xxCT4z8UXC/H9/QF8j23fN5s0KjGciA8QtJc7qFUnI+SSBcm/7BZJ/iloYGiwPXJyNqG5CbNumGBXxF3jC6A76N0DNzB8kGVeIVcYNdStKTSCcq8A19wX+4G1K/xO5ClbplFycnZKjN7L8Q/fGKeO+CLyHBdECzL01vIjg4uKp6SZVEk7zTZBGO8TWurprVuXMwhYMb8h1/mI+PBfUn8quDE6qQwe7uNguyXfQTML1/x/SXoe4pfIMb8sGfXL7Nn2fdy0QxN8iAosPz8DIiKZ2GB//+/7w0s/Jt7v3rpnwv5tyrRWO5aFczfeFLeHC6PoeBDyVujAqX3CL6Gfj4/XNuPo+R6YjbzMHp/zcnl+fFV8+j+1Kq3pQvozY25CulZMaGhk8OQcosfH7WeLtKJq6DkxNqGU+Y/agNrh72/vnTND7+5omQr7GbksZ26NFMaG6X4TudeE8809M9P+9eFIvgmZ3BLjU8zNcaj7l88PK2fJeDmGF3zTKVJrWEXmTEM/Kl02j3EvrfzAwM7Xme63Dl7tYLt+olvzEjXzI+msrH2HfPyJ9TOYhgr7xZpZRoEbtNOc3ncjQank90eEndvinZncbHWfh+zM+XUgyzLZQ6pL4vczXo0uWFiI/ZxpvkKxTcHAz5Fjw+r1YnpQCin+0uiC+hBjInbOxWqydXXgYqfIvd5orqsWs1vPDn8mC3Shdcpv+M+1NNXgb0DvrnLL/tLrBUuweH4Zpa6TNTHYS+x65VJdNHlbqt83gxhSveRJ/k++XNffAFTMSPCZvzSsvk2+AFQHfC99O98rGy/ZV5Vjw6vs2llpKvEXvwoNm89cERM/Ilx9/LjIWL2f3rDD72oWVI+rQgvtc/4nw7/znKCI8eF2/HF3swpvTXrQ/G4PPtH8bV9Rp+mpHv8Fb6K3zrxPhuf3AEn2/rIN4hF8b3Rb0dX3TijrskQFyHgzvnu0nQ4EsjVpyHHJgVyXeMPnvynsoXtzjjihvopPlmHX+HxW6VlbDCaDbcxN4QyDx5J4LqktDk9O8jmgY90ahYTo+K+29Nn5Hvl50Z+XjHchweHf19enq6u9udHCEVmma8BiadDC/5Puz5p0+fvoQ/YBiGVC4HBVExsf5nBr6X8J8Z+cDJlVMit91HJNe8xnz99Ol8d5u3dlS41hN8g+AjQZRQpaVzx8fHNfqUaWl6dSLSZuHbsRN8Py6y+HjH2cVuqELa1aKFf1+eX3stD3VUOIqf4YSso21/Ufrbt7/+gu+6PlYURZzCdAd88C5Tf9N+NORU5JGuA/z17ZSuXVLKbYifEYcM+Pz51fsjGAmCpWJcnhkrxsfZ1+Dx7YTy/dedmBTfbfF38sy++dZrqohVQfgOX79+onNRkq8HgmaRueLmFbJI+/v335+l5PGb1zs7L38J5DeAX1ghf//uyuBVQubdXOw2u9xraxrA0VGCL4dmKqGceH3FMJz0jFcEsG3yP6uSJd5T1Y3Uyzdqi8vQIw0J+f4LxSepVprC55cAAAAASUVORK5CYII="/>
          <p:cNvSpPr>
            <a:spLocks noChangeAspect="1" noChangeArrowheads="1"/>
          </p:cNvSpPr>
          <p:nvPr/>
        </p:nvSpPr>
        <p:spPr bwMode="auto">
          <a:xfrm>
            <a:off x="3159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pic>
        <p:nvPicPr>
          <p:cNvPr id="2561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88050" y="3217863"/>
            <a:ext cx="155733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1" name="Right Arrow 8"/>
          <p:cNvSpPr>
            <a:spLocks noChangeArrowheads="1"/>
          </p:cNvSpPr>
          <p:nvPr/>
        </p:nvSpPr>
        <p:spPr bwMode="auto">
          <a:xfrm>
            <a:off x="4133850" y="4221163"/>
            <a:ext cx="1330325" cy="428625"/>
          </a:xfrm>
          <a:prstGeom prst="rightArrow">
            <a:avLst>
              <a:gd name="adj1" fmla="val 50000"/>
              <a:gd name="adj2" fmla="val 50090"/>
            </a:avLst>
          </a:prstGeom>
          <a:solidFill>
            <a:schemeClr val="accent1"/>
          </a:solidFill>
          <a:ln w="9525" algn="ctr">
            <a:solidFill>
              <a:schemeClr val="tx1"/>
            </a:solidFill>
            <a:round/>
            <a:headEnd/>
            <a:tailEnd/>
          </a:ln>
        </p:spPr>
        <p:txBody>
          <a:bodyPr lIns="92075" tIns="46038" rIns="92075" bIns="46038"/>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sp>
        <p:nvSpPr>
          <p:cNvPr id="25612" name="Right Arrow 12"/>
          <p:cNvSpPr>
            <a:spLocks noChangeArrowheads="1"/>
          </p:cNvSpPr>
          <p:nvPr/>
        </p:nvSpPr>
        <p:spPr bwMode="auto">
          <a:xfrm rot="10800000">
            <a:off x="4048125" y="2787650"/>
            <a:ext cx="1328738" cy="430213"/>
          </a:xfrm>
          <a:prstGeom prst="rightArrow">
            <a:avLst>
              <a:gd name="adj1" fmla="val 50000"/>
              <a:gd name="adj2" fmla="val 49846"/>
            </a:avLst>
          </a:prstGeom>
          <a:solidFill>
            <a:schemeClr val="accent1"/>
          </a:solidFill>
          <a:ln w="9525" algn="ctr">
            <a:solidFill>
              <a:schemeClr val="tx1"/>
            </a:solidFill>
            <a:round/>
            <a:headEnd/>
            <a:tailEnd/>
          </a:ln>
        </p:spPr>
        <p:txBody>
          <a:bodyPr lIns="92075" tIns="46038" rIns="92075" bIns="46038"/>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pic>
        <p:nvPicPr>
          <p:cNvPr id="4" name="Picture 3"/>
          <p:cNvPicPr>
            <a:picLocks noChangeAspect="1"/>
          </p:cNvPicPr>
          <p:nvPr/>
        </p:nvPicPr>
        <p:blipFill>
          <a:blip r:embed="rId4"/>
          <a:stretch>
            <a:fillRect/>
          </a:stretch>
        </p:blipFill>
        <p:spPr>
          <a:xfrm>
            <a:off x="-76000" y="6176456"/>
            <a:ext cx="1231499" cy="713294"/>
          </a:xfrm>
          <a:prstGeom prst="rect">
            <a:avLst/>
          </a:prstGeom>
        </p:spPr>
      </p:pic>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1177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5613" y="292100"/>
            <a:ext cx="8229600" cy="565150"/>
          </a:xfrm>
        </p:spPr>
        <p:txBody>
          <a:bodyPr/>
          <a:lstStyle/>
          <a:p>
            <a:pPr algn="ctr">
              <a:defRPr/>
            </a:pPr>
            <a:r>
              <a:rPr lang="sl-SI" sz="3600" b="1" dirty="0" smtClean="0">
                <a:solidFill>
                  <a:srgbClr val="FFCC00"/>
                </a:solidFill>
                <a:effectLst>
                  <a:outerShdw blurRad="38100" dist="38100" dir="2700000" algn="tl">
                    <a:srgbClr val="C0C0C0"/>
                  </a:outerShdw>
                </a:effectLst>
              </a:rPr>
              <a:t>Prodaja podjetij   </a:t>
            </a:r>
            <a:endParaRPr lang="en-US" sz="3600" b="1" dirty="0" smtClean="0">
              <a:solidFill>
                <a:srgbClr val="FFCC00"/>
              </a:solidFill>
              <a:effectLst>
                <a:outerShdw blurRad="38100" dist="38100" dir="2700000" algn="tl">
                  <a:srgbClr val="C0C0C0"/>
                </a:outerShdw>
              </a:effectLst>
            </a:endParaRPr>
          </a:p>
        </p:txBody>
      </p:sp>
      <p:sp>
        <p:nvSpPr>
          <p:cNvPr id="28675"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sp>
        <p:nvSpPr>
          <p:cNvPr id="28676" name="Text Box 4"/>
          <p:cNvSpPr txBox="1">
            <a:spLocks noChangeArrowheads="1"/>
          </p:cNvSpPr>
          <p:nvPr/>
        </p:nvSpPr>
        <p:spPr bwMode="auto">
          <a:xfrm>
            <a:off x="539750" y="1628775"/>
            <a:ext cx="8331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32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t> </a:t>
            </a: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6540C2-A314-4CCD-87F2-4C46C7CE5DC8}" type="slidenum">
              <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28678" name="Rectangle 2"/>
          <p:cNvSpPr>
            <a:spLocks noChangeArrowheads="1"/>
          </p:cNvSpPr>
          <p:nvPr/>
        </p:nvSpPr>
        <p:spPr bwMode="auto">
          <a:xfrm>
            <a:off x="576263" y="973138"/>
            <a:ext cx="7991475"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20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20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20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20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20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20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20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20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20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20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rPr>
              <a:t>Tipični primer slabe prodaje: s prodajo pridobiš 50 milijonov, vsako leto izgubiš 10 milijonov, po 5 letih si na enakem, po 10 letih si na izgubi 50 milijonov.</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20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sl-SI" altLang="sl-SI" sz="2000" dirty="0" smtClean="0">
                <a:solidFill>
                  <a:srgbClr val="161616"/>
                </a:solidFill>
                <a:latin typeface="Times New Roman" panose="02020603050405020304" pitchFamily="18" charset="0"/>
                <a:cs typeface="Times New Roman" panose="02020603050405020304" pitchFamily="18" charset="0"/>
              </a:rPr>
              <a:t>Profesorji, ki so zagovarjali razprodajo, naj odstopijo.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20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20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rPr>
              <a:t>Tipičen primer dobre prodaje: podjetje bi drugače propadlo oz. se potem razširi.</a:t>
            </a:r>
          </a:p>
        </p:txBody>
      </p:sp>
      <p:graphicFrame>
        <p:nvGraphicFramePr>
          <p:cNvPr id="28680" name="Chart 7"/>
          <p:cNvGraphicFramePr>
            <a:graphicFrameLocks/>
          </p:cNvGraphicFramePr>
          <p:nvPr/>
        </p:nvGraphicFramePr>
        <p:xfrm>
          <a:off x="1497013" y="931863"/>
          <a:ext cx="6078537" cy="2547937"/>
        </p:xfrm>
        <a:graphic>
          <a:graphicData uri="http://schemas.openxmlformats.org/presentationml/2006/ole">
            <mc:AlternateContent xmlns:mc="http://schemas.openxmlformats.org/markup-compatibility/2006">
              <mc:Choice xmlns:v="urn:schemas-microsoft-com:vml" Requires="v">
                <p:oleObj spid="_x0000_s4110" name="Chart" r:id="rId3" imgW="6084335" imgH="2554445" progId="Excel.Chart.8">
                  <p:embed/>
                </p:oleObj>
              </mc:Choice>
              <mc:Fallback>
                <p:oleObj name="Chart" r:id="rId3" imgW="6084335" imgH="2554445" progId="Excel.Chart.8">
                  <p:embed/>
                  <p:pic>
                    <p:nvPicPr>
                      <p:cNvPr id="28680" name="Chart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7013" y="931863"/>
                        <a:ext cx="6078537"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3"/>
          <p:cNvPicPr>
            <a:picLocks noChangeAspect="1"/>
          </p:cNvPicPr>
          <p:nvPr/>
        </p:nvPicPr>
        <p:blipFill>
          <a:blip r:embed="rId5"/>
          <a:stretch>
            <a:fillRect/>
          </a:stretch>
        </p:blipFill>
        <p:spPr>
          <a:xfrm>
            <a:off x="34332" y="6156926"/>
            <a:ext cx="1231499" cy="713294"/>
          </a:xfrm>
          <a:prstGeom prst="rect">
            <a:avLst/>
          </a:prstGeom>
        </p:spPr>
      </p:pic>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72753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5613" y="292099"/>
            <a:ext cx="8229600" cy="1120775"/>
          </a:xfrm>
        </p:spPr>
        <p:txBody>
          <a:bodyPr/>
          <a:lstStyle/>
          <a:p>
            <a:pPr algn="ctr">
              <a:defRPr/>
            </a:pPr>
            <a:r>
              <a:rPr lang="sl-SI" sz="3600" b="1" dirty="0" smtClean="0">
                <a:solidFill>
                  <a:srgbClr val="FFCC00"/>
                </a:solidFill>
                <a:effectLst>
                  <a:outerShdw blurRad="38100" dist="38100" dir="2700000" algn="tl">
                    <a:srgbClr val="C0C0C0"/>
                  </a:outerShdw>
                </a:effectLst>
              </a:rPr>
              <a:t>Prodaja po realni ceni?  Helios?</a:t>
            </a:r>
            <a:br>
              <a:rPr lang="sl-SI" sz="3600" b="1" dirty="0" smtClean="0">
                <a:solidFill>
                  <a:srgbClr val="FFCC00"/>
                </a:solidFill>
                <a:effectLst>
                  <a:outerShdw blurRad="38100" dist="38100" dir="2700000" algn="tl">
                    <a:srgbClr val="C0C0C0"/>
                  </a:outerShdw>
                </a:effectLst>
              </a:rPr>
            </a:br>
            <a:r>
              <a:rPr lang="sl-SI" sz="3600" b="1" dirty="0" err="1" smtClean="0">
                <a:solidFill>
                  <a:srgbClr val="FFCC00"/>
                </a:solidFill>
                <a:effectLst>
                  <a:outerShdw blurRad="38100" dist="38100" dir="2700000" algn="tl">
                    <a:srgbClr val="C0C0C0"/>
                  </a:outerShdw>
                </a:effectLst>
              </a:rPr>
              <a:t>Samoizpolnjujoča</a:t>
            </a:r>
            <a:r>
              <a:rPr lang="sl-SI" sz="3600" b="1" dirty="0" smtClean="0">
                <a:solidFill>
                  <a:srgbClr val="FFCC00"/>
                </a:solidFill>
                <a:effectLst>
                  <a:outerShdw blurRad="38100" dist="38100" dir="2700000" algn="tl">
                    <a:srgbClr val="C0C0C0"/>
                  </a:outerShdw>
                </a:effectLst>
              </a:rPr>
              <a:t> prerokba </a:t>
            </a:r>
            <a:endParaRPr lang="en-US" sz="3600" b="1" dirty="0" smtClean="0">
              <a:solidFill>
                <a:srgbClr val="FFCC00"/>
              </a:solidFill>
              <a:effectLst>
                <a:outerShdw blurRad="38100" dist="38100" dir="2700000" algn="tl">
                  <a:srgbClr val="C0C0C0"/>
                </a:outerShdw>
              </a:effectLst>
            </a:endParaRPr>
          </a:p>
        </p:txBody>
      </p:sp>
      <p:sp>
        <p:nvSpPr>
          <p:cNvPr id="22531"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sp>
        <p:nvSpPr>
          <p:cNvPr id="22532" name="Text Box 4"/>
          <p:cNvSpPr txBox="1">
            <a:spLocks noChangeArrowheads="1"/>
          </p:cNvSpPr>
          <p:nvPr/>
        </p:nvSpPr>
        <p:spPr bwMode="auto">
          <a:xfrm>
            <a:off x="539750" y="1628775"/>
            <a:ext cx="8331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32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t> </a:t>
            </a: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D0C40-396D-43E7-9D90-EDA3D4F05C07}" type="slidenum">
              <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22534" name="Rectangle 2"/>
          <p:cNvSpPr>
            <a:spLocks noChangeArrowheads="1"/>
          </p:cNvSpPr>
          <p:nvPr/>
        </p:nvSpPr>
        <p:spPr bwMode="auto">
          <a:xfrm>
            <a:off x="509910" y="2072356"/>
            <a:ext cx="799147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lvl="0">
              <a:spcBef>
                <a:spcPct val="0"/>
              </a:spcBef>
              <a:buClrTx/>
              <a:buSzTx/>
              <a:buNone/>
            </a:pPr>
            <a:r>
              <a:rPr lang="sl-SI" sz="2400" dirty="0" err="1" smtClean="0">
                <a:solidFill>
                  <a:srgbClr val="222222"/>
                </a:solidFill>
                <a:latin typeface="Arial" panose="020B0604020202020204" pitchFamily="34" charset="0"/>
              </a:rPr>
              <a:t>Wikipedia</a:t>
            </a:r>
            <a:r>
              <a:rPr lang="sl-SI" sz="2400" dirty="0" smtClean="0">
                <a:solidFill>
                  <a:srgbClr val="222222"/>
                </a:solidFill>
                <a:latin typeface="Arial" panose="020B0604020202020204" pitchFamily="34" charset="0"/>
              </a:rPr>
              <a:t>: </a:t>
            </a:r>
            <a:r>
              <a:rPr lang="en-US" sz="2400" dirty="0" smtClean="0">
                <a:solidFill>
                  <a:srgbClr val="222222"/>
                </a:solidFill>
                <a:latin typeface="Arial" panose="020B0604020202020204" pitchFamily="34" charset="0"/>
              </a:rPr>
              <a:t>A</a:t>
            </a:r>
            <a:r>
              <a:rPr lang="en-US" sz="2400" dirty="0">
                <a:solidFill>
                  <a:srgbClr val="222222"/>
                </a:solidFill>
                <a:latin typeface="Arial" panose="020B0604020202020204" pitchFamily="34" charset="0"/>
              </a:rPr>
              <a:t> </a:t>
            </a:r>
            <a:r>
              <a:rPr lang="en-US" sz="2400" b="1" dirty="0">
                <a:solidFill>
                  <a:srgbClr val="222222"/>
                </a:solidFill>
                <a:latin typeface="Arial" panose="020B0604020202020204" pitchFamily="34" charset="0"/>
              </a:rPr>
              <a:t>self-fulfilling prophecy</a:t>
            </a:r>
            <a:r>
              <a:rPr lang="en-US" sz="2400" dirty="0">
                <a:solidFill>
                  <a:srgbClr val="222222"/>
                </a:solidFill>
                <a:latin typeface="Arial" panose="020B0604020202020204" pitchFamily="34" charset="0"/>
              </a:rPr>
              <a:t> is a prediction that directly or indirectly causes itself to become true, by the very terms of the prophecy itself, due to </a:t>
            </a:r>
            <a:r>
              <a:rPr lang="en-US" sz="2400" dirty="0">
                <a:solidFill>
                  <a:srgbClr val="0B0080"/>
                </a:solidFill>
                <a:latin typeface="Arial" panose="020B0604020202020204" pitchFamily="34" charset="0"/>
                <a:hlinkClick r:id="rId2" tooltip="Positive feedback"/>
              </a:rPr>
              <a:t>positive feedback</a:t>
            </a:r>
            <a:r>
              <a:rPr lang="en-US" sz="2400" dirty="0">
                <a:solidFill>
                  <a:srgbClr val="222222"/>
                </a:solidFill>
                <a:latin typeface="Arial" panose="020B0604020202020204" pitchFamily="34" charset="0"/>
              </a:rPr>
              <a:t> between belief and </a:t>
            </a:r>
            <a:r>
              <a:rPr lang="en-US" sz="2400" dirty="0" smtClean="0">
                <a:solidFill>
                  <a:srgbClr val="222222"/>
                </a:solidFill>
                <a:latin typeface="Arial" panose="020B0604020202020204" pitchFamily="34" charset="0"/>
              </a:rPr>
              <a:t>behavior</a:t>
            </a:r>
            <a:r>
              <a:rPr lang="sl-SI" sz="2400" dirty="0" smtClean="0">
                <a:solidFill>
                  <a:srgbClr val="222222"/>
                </a:solidFill>
                <a:latin typeface="Arial" panose="020B0604020202020204" pitchFamily="34" charset="0"/>
              </a:rPr>
              <a:t>. </a:t>
            </a:r>
            <a:r>
              <a:rPr lang="en-US" sz="2400" dirty="0" smtClean="0">
                <a:solidFill>
                  <a:srgbClr val="222222"/>
                </a:solidFill>
                <a:latin typeface="Arial" panose="020B0604020202020204" pitchFamily="34" charset="0"/>
              </a:rPr>
              <a:t>20th-century</a:t>
            </a:r>
            <a:r>
              <a:rPr lang="en-US" sz="2400" dirty="0">
                <a:solidFill>
                  <a:srgbClr val="222222"/>
                </a:solidFill>
                <a:latin typeface="Arial" panose="020B0604020202020204" pitchFamily="34" charset="0"/>
              </a:rPr>
              <a:t> </a:t>
            </a:r>
            <a:r>
              <a:rPr lang="en-US" sz="2400" dirty="0">
                <a:solidFill>
                  <a:srgbClr val="0B0080"/>
                </a:solidFill>
                <a:latin typeface="Arial" panose="020B0604020202020204" pitchFamily="34" charset="0"/>
                <a:hlinkClick r:id="rId3" tooltip="Sociologist"/>
              </a:rPr>
              <a:t>sociologist</a:t>
            </a:r>
            <a:r>
              <a:rPr lang="en-US" sz="2400" dirty="0">
                <a:solidFill>
                  <a:srgbClr val="222222"/>
                </a:solidFill>
                <a:latin typeface="Arial" panose="020B0604020202020204" pitchFamily="34" charset="0"/>
              </a:rPr>
              <a:t> </a:t>
            </a:r>
            <a:r>
              <a:rPr lang="en-US" sz="2400" dirty="0">
                <a:solidFill>
                  <a:srgbClr val="0B0080"/>
                </a:solidFill>
                <a:latin typeface="Arial" panose="020B0604020202020204" pitchFamily="34" charset="0"/>
                <a:hlinkClick r:id="rId4" tooltip="Robert K. Merton"/>
              </a:rPr>
              <a:t>Robert K. Merton</a:t>
            </a:r>
            <a:r>
              <a:rPr lang="en-US" sz="2400" dirty="0">
                <a:solidFill>
                  <a:srgbClr val="222222"/>
                </a:solidFill>
                <a:latin typeface="Arial" panose="020B0604020202020204" pitchFamily="34" charset="0"/>
              </a:rPr>
              <a:t> who is credited with coining the expression "self-fulfilling </a:t>
            </a:r>
            <a:r>
              <a:rPr lang="en-US" sz="2400" dirty="0" smtClean="0">
                <a:solidFill>
                  <a:srgbClr val="222222"/>
                </a:solidFill>
                <a:latin typeface="Arial" panose="020B0604020202020204" pitchFamily="34" charset="0"/>
              </a:rPr>
              <a:t>prophecy„</a:t>
            </a:r>
            <a:endParaRPr lang="sl-SI" sz="2400" dirty="0" smtClean="0">
              <a:solidFill>
                <a:srgbClr val="222222"/>
              </a:solidFill>
              <a:latin typeface="Arial" panose="020B0604020202020204" pitchFamily="34" charset="0"/>
            </a:endParaRPr>
          </a:p>
          <a:p>
            <a:pPr lvl="0">
              <a:spcBef>
                <a:spcPct val="0"/>
              </a:spcBef>
              <a:buClrTx/>
              <a:buSzTx/>
              <a:buNone/>
            </a:pPr>
            <a:endParaRPr kumimoji="0" lang="sl-SI" altLang="sl-SI" sz="2400" b="0" i="0" u="none" strike="noStrike" kern="1200" cap="none" spc="0" normalizeH="0" baseline="0" noProof="0" dirty="0">
              <a:ln>
                <a:noFill/>
              </a:ln>
              <a:solidFill>
                <a:srgbClr val="222222"/>
              </a:solidFill>
              <a:effectLst/>
              <a:uLnTx/>
              <a:uFillTx/>
              <a:latin typeface="Arial" panose="020B0604020202020204" pitchFamily="34" charset="0"/>
              <a:ea typeface="+mn-ea"/>
              <a:cs typeface="Times New Roman" panose="02020603050405020304" pitchFamily="18" charset="0"/>
            </a:endParaRPr>
          </a:p>
          <a:p>
            <a:pPr lvl="0">
              <a:spcBef>
                <a:spcPct val="0"/>
              </a:spcBef>
              <a:buClrTx/>
              <a:buSzTx/>
              <a:buNone/>
            </a:pPr>
            <a:r>
              <a:rPr lang="sl-SI" altLang="sl-SI" sz="2400" dirty="0" smtClean="0">
                <a:solidFill>
                  <a:srgbClr val="222222"/>
                </a:solidFill>
                <a:latin typeface="Arial" panose="020B0604020202020204" pitchFamily="34" charset="0"/>
                <a:cs typeface="Times New Roman" panose="02020603050405020304" pitchFamily="18" charset="0"/>
              </a:rPr>
              <a:t>Primer: Banka, govorice o prihajajočem propadu, cena pade, kupnina minimalna</a:t>
            </a:r>
          </a:p>
          <a:p>
            <a:pPr lvl="0">
              <a:spcBef>
                <a:spcPct val="0"/>
              </a:spcBef>
              <a:buClrTx/>
              <a:buSzTx/>
              <a:buNone/>
            </a:pPr>
            <a:endParaRPr kumimoji="0" lang="sl-SI" altLang="sl-SI" sz="2400" b="0" i="0" u="none" strike="noStrike" kern="1200" cap="none" spc="0" normalizeH="0" baseline="0" noProof="0" dirty="0">
              <a:ln>
                <a:noFill/>
              </a:ln>
              <a:solidFill>
                <a:srgbClr val="222222"/>
              </a:solidFill>
              <a:effectLst/>
              <a:uLnTx/>
              <a:uFillTx/>
              <a:latin typeface="Arial" panose="020B0604020202020204" pitchFamily="34" charset="0"/>
              <a:ea typeface="+mn-ea"/>
              <a:cs typeface="Times New Roman" panose="02020603050405020304" pitchFamily="18" charset="0"/>
            </a:endParaRPr>
          </a:p>
          <a:p>
            <a:pPr lvl="0">
              <a:spcBef>
                <a:spcPct val="0"/>
              </a:spcBef>
              <a:buClrTx/>
              <a:buSzTx/>
              <a:buNone/>
            </a:pPr>
            <a:endParaRPr kumimoji="0" lang="sl-SI" altLang="sl-SI" sz="24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6350" y="6126703"/>
            <a:ext cx="1231499" cy="713294"/>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1248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5613" y="292100"/>
            <a:ext cx="8229600" cy="565150"/>
          </a:xfrm>
        </p:spPr>
        <p:txBody>
          <a:bodyPr/>
          <a:lstStyle/>
          <a:p>
            <a:pPr algn="ctr">
              <a:defRPr/>
            </a:pPr>
            <a:r>
              <a:rPr lang="sl-SI" sz="3600" b="1" dirty="0" smtClean="0">
                <a:solidFill>
                  <a:srgbClr val="FFCC00"/>
                </a:solidFill>
                <a:effectLst>
                  <a:outerShdw blurRad="38100" dist="38100" dir="2700000" algn="tl">
                    <a:srgbClr val="C0C0C0"/>
                  </a:outerShdw>
                </a:effectLst>
              </a:rPr>
              <a:t>Osnovne teze   </a:t>
            </a:r>
            <a:endParaRPr lang="en-US" sz="3600" b="1" dirty="0" smtClean="0">
              <a:solidFill>
                <a:srgbClr val="FFCC00"/>
              </a:solidFill>
              <a:effectLst>
                <a:outerShdw blurRad="38100" dist="38100" dir="2700000" algn="tl">
                  <a:srgbClr val="C0C0C0"/>
                </a:outerShdw>
              </a:effectLst>
            </a:endParaRPr>
          </a:p>
        </p:txBody>
      </p:sp>
      <p:sp>
        <p:nvSpPr>
          <p:cNvPr id="22531"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sp>
        <p:nvSpPr>
          <p:cNvPr id="22532" name="Text Box 4"/>
          <p:cNvSpPr txBox="1">
            <a:spLocks noChangeArrowheads="1"/>
          </p:cNvSpPr>
          <p:nvPr/>
        </p:nvSpPr>
        <p:spPr bwMode="auto">
          <a:xfrm>
            <a:off x="539750" y="1628775"/>
            <a:ext cx="8331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32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t> </a:t>
            </a: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D0C40-396D-43E7-9D90-EDA3D4F05C07}" type="slidenum">
              <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22534" name="Rectangle 2"/>
          <p:cNvSpPr>
            <a:spLocks noChangeArrowheads="1"/>
          </p:cNvSpPr>
          <p:nvPr/>
        </p:nvSpPr>
        <p:spPr bwMode="auto">
          <a:xfrm>
            <a:off x="539750" y="1136650"/>
            <a:ext cx="79914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24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rPr>
              <a:t>Z metodami rudarjenja podatkov je za (skoraj) vsako odločitev </a:t>
            </a:r>
            <a:r>
              <a:rPr kumimoji="0" lang="sl-SI" altLang="sl-SI" sz="2400" b="1"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rPr>
              <a:t>nazaj možno ugotoviti učinek</a:t>
            </a:r>
            <a:r>
              <a:rPr kumimoji="0" lang="sl-SI" altLang="sl-SI" sz="24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rPr>
              <a:t>, če le imamo na voljo dovolj kvalitetnih podatkov /ob danih kriterijih možno ugotoviti vsaj: (uspeh, nejasno, neuspeh).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24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24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rPr>
              <a:t>Z znanstvenimi metodami je možno ugotavljati posledice in učinke tudi v </a:t>
            </a:r>
            <a:r>
              <a:rPr kumimoji="0" lang="sl-SI" altLang="sl-SI" sz="2400" b="1"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rPr>
              <a:t>družboslovnih področjih </a:t>
            </a:r>
            <a:r>
              <a:rPr kumimoji="0" lang="sl-SI" altLang="sl-SI" sz="24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rPr>
              <a:t>(ekonomija, sociologija, politika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24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24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rPr>
              <a:t>Za večino ukrepov se da </a:t>
            </a:r>
            <a:r>
              <a:rPr kumimoji="0" lang="sl-SI" altLang="sl-SI" sz="2400" b="1"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rPr>
              <a:t>vnaprej napovedati </a:t>
            </a:r>
            <a:r>
              <a:rPr kumimoji="0" lang="sl-SI" altLang="sl-SI" sz="24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rPr>
              <a:t>smotrnost.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24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0" y="6180965"/>
            <a:ext cx="1231499" cy="713294"/>
          </a:xfrm>
          <a:prstGeom prst="rect">
            <a:avLst/>
          </a:prstGeom>
        </p:spPr>
      </p:pic>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85178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5613" y="292100"/>
            <a:ext cx="8229600" cy="565150"/>
          </a:xfrm>
        </p:spPr>
        <p:txBody>
          <a:bodyPr/>
          <a:lstStyle/>
          <a:p>
            <a:pPr algn="ctr">
              <a:defRPr/>
            </a:pPr>
            <a:r>
              <a:rPr lang="sl-SI" sz="3600" b="1" dirty="0" smtClean="0">
                <a:solidFill>
                  <a:srgbClr val="FFCC00"/>
                </a:solidFill>
                <a:effectLst>
                  <a:outerShdw blurRad="38100" dist="38100" dir="2700000" algn="tl">
                    <a:srgbClr val="C0C0C0"/>
                  </a:outerShdw>
                </a:effectLst>
              </a:rPr>
              <a:t>Poglobljeno: </a:t>
            </a:r>
            <a:r>
              <a:rPr lang="sl-SI" sz="3600" b="1" dirty="0" err="1" smtClean="0">
                <a:solidFill>
                  <a:srgbClr val="FFCC00"/>
                </a:solidFill>
                <a:effectLst>
                  <a:outerShdw blurRad="38100" dist="38100" dir="2700000" algn="tl">
                    <a:srgbClr val="C0C0C0"/>
                  </a:outerShdw>
                </a:effectLst>
              </a:rPr>
              <a:t>Pareto</a:t>
            </a:r>
            <a:r>
              <a:rPr lang="sl-SI" sz="3600" b="1" dirty="0" smtClean="0">
                <a:solidFill>
                  <a:srgbClr val="FFCC00"/>
                </a:solidFill>
                <a:effectLst>
                  <a:outerShdw blurRad="38100" dist="38100" dir="2700000" algn="tl">
                    <a:srgbClr val="C0C0C0"/>
                  </a:outerShdw>
                </a:effectLst>
              </a:rPr>
              <a:t> fronta</a:t>
            </a:r>
            <a:endParaRPr lang="en-US" sz="3600" b="1" dirty="0" smtClean="0">
              <a:solidFill>
                <a:srgbClr val="FFCC00"/>
              </a:solidFill>
              <a:effectLst>
                <a:outerShdw blurRad="38100" dist="38100" dir="2700000" algn="tl">
                  <a:srgbClr val="C0C0C0"/>
                </a:outerShdw>
              </a:effectLst>
            </a:endParaRPr>
          </a:p>
        </p:txBody>
      </p:sp>
      <p:pic>
        <p:nvPicPr>
          <p:cNvPr id="58371"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9475" y="1284288"/>
            <a:ext cx="6376988"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4"/>
          <p:cNvSpPr txBox="1">
            <a:spLocks noChangeArrowheads="1"/>
          </p:cNvSpPr>
          <p:nvPr/>
        </p:nvSpPr>
        <p:spPr bwMode="auto">
          <a:xfrm>
            <a:off x="6227763" y="2921000"/>
            <a:ext cx="38671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32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 </a:t>
            </a: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8FBB83-6F80-4171-8661-EA868BE6BA93}" type="slidenum">
              <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58374" name="AutoShape 2" descr="data:image/png;base64,iVBORw0KGgoAAAANSUhEUgAAAN8AAADiCAMAAAD5w+JtAAABLFBMVEX8/vyURgTUehzMzsz///8AAABkZmRkmpyYSAQAAASXRwTP0c/ZfR3cfx2bSQTT1dM1Hwl9SBFooKJ2OASxsrGzZxijXhabWRX2+PbIysi9wMBcNQ23aRjY2tifnpx+PARNEABCbnCDhIMuLi4gICCSVBRglJYbKSowDQDLdRuNQwRfLQRTVVOLjItXhohbXVtsMwRBQkHl5+UqSUxCIACKi4qbnJtQJgRbMQBJSkkjJCNwcXA2WFtXV1cnGAgzMzMXCwQmAAASEhKcVAAgBAAADhVIKgs7IgldHgATLzQvFgR4MQCorKtrKABpOABjLwQyAACuXwAfDwR+RgMuAABIHwBiOiIdRk2HMwA7GQBUIgBdUkxDJgpULxk9AABDFgBAY2QQHiMkNzhBDgDM/cFNAAAXFUlEQVR4nN2dC3fauLaASdH2AE6iNnE72CeGjqGdhkfBNJgaDyX1JG1P6iS9meaem9w509PO//8PR/JTtmUeeRBgrzWzGh5Gn7ek/dCWnMs9kKCcQQWjh2rA/QrKg0XwxiCsJSDqgaaKoogVw1pHQCR01Lwr6lheQ0A0srDHh3Vt3fgQQhgivv668fW0MQR8WDLXDU8AGI1abTGfF7FsgbhefGTm7CgYY4KHHQ30dTOAyGqpots1RQmI9VsTPFSmQqcWq+PPLHnch8564KFyBerDIdhWryfYcj4AlGFN+ASokDGnSG0dAJSAL69C+aGbdheCJJBop3Qdsr5ZEX08UTWldVAggpoaqEzEYtA/sSKApZAhucqMtPmED+dTIrZJX7XJf30jt6qICKk9w9K4fHm5UlFUrCqGUDPKKwmIVME2W60R1Hl8dDz6XdaA/AoCog6085hOnAoPjxHswOppEOkWFqeAhYDayplCgqdOBwtE1VfMVCAD5OlYoYh9fbX4yiQ2mIdPWS1fBinQzuYTmbfcf4oqrFieAtn9TD5c0cK+q2jEPmAFVi2PhmpaFh8xd5FyFQCLeDGrhpdDMokZuHSiakMnBMRjaDnyCjpoyAEjDYhVyRm3eqgCmkyto6jWtBX1sJFkazhBKI5qJACkPPIYrD7Ghg4rm+BFZQsSk4w4Bj3n8hClSRUBiBpXFY8yyABOzEfDJvRQ+DZa8eiPhLZmwkkT62uUsEYmJD1sbKycJ50pCEPKCIrOGvGZICX1R/nQGow8KiSGSAWAWId+X9O0vmaUy6uOWA7XwUKRbdD1fsXRdd22hd5qE5IowklaeEXCmGZCiemXOragrjagPBTycSdGjLosCZPaK74GQUz8ULdEN83ES8ZgZbTiK5wI9aQ6mIJgcdNoojqaQYNLPd2SpvVEoTMCg5tOU2DqGCwLgtARl5LQaxO9/WWocPmwVZnScNQGQzLq+tLkSIM7TTUXdCy6Ms0PeI0JqTPk3RmNTLnYspcDEKG26ioOSUCk5kdAyBrxMxZydgdFvQ69hOcG4bGxML4JAx5ZMB7BUKPdamgopGNp7keJMVS4HVSGzCoDVOsYFdVx12dE1VrUVIuQaggyv7cQqoqKVWk4FkAgNkEk7dK9e1EDmQMoSrXM31GBLsK46URRatnKYvhQma7dtbhrImSwtNzmENMtBDkky/TesmxHTXukVub4Q5oQdmkMi1qDQeUhaHkZ52vReAi7K+oHMYMYKQvT1QWE8mMAPemw5VXgqcXr0kI0JWF72jR7Z3yjYD3d7Pm5lJzSNtpekzTOKBMlcu/lOgDVe8Llxno690kv2EvxOYtSn+03UVTcZAoq90GnxaruHzy+vKqbYBt5lbppcW8Ut6KETPgDhunOmtAeR/1TXZT+yKAPq//axLci86IuqWQaqbRyWXwk6hvKaesgYqnGwSM6lhxH6pt6ZDKxlPrgvQHqAR9RoETMgeZNGtgk83wGn8CbOkXJgk6q1WQCdmgERUIoUQpcViyNF5bCR3JNDNstWGGOBXcEwleuc9LWeZG3GCg60EpbUaSZ4QXCe6JBbWHrZ6QDBa2lSyVhvxOVkee0GOKM69LY5LguLF/IOV7kAj0ywmGvWJG2cMftQmT+qSk4K+BLAHJcLi6fA8LiAMmMEmZtGQgcmIuyYZtUjKkr1KKT3iBAR3D6Rijm4jRIQoF0KCeqnXAGIISapunp7GCq2dY4ffUOL1AURWtBgAjJWqrlomrE4nDqz7TtqfrD9VT/RAJxjniijheyhE29M89/YfHakNqKwhtHiW9hO41XAY6hdD8tLWApDeU0qPdT86MMetr6ZnZP3z/FSlp75FuZdQnYXEANSYvWXKUarPB8ZFvIaKkjU+PtCByPi0xdiU4dTcO4Pz1Tc0shzorCaTRu1dI/jLRhhvpgbBh0aTPwzplQmZ2aXVGFYdgNlPt20ajt5uFx1UdnWW6FlgiW0ZaDLA1SHcephIQozqeS+1AP3JgZMm235LO4zqUUqCLxaQkEGfuuJMZy6PSAGGmMXBKG7SEEXRVZ7JIa8Vs1chnFu4hx37luypfQhYiJtbD4uRiktqDTcSRJ63Q6IwgDX2YeJMa8omJRdYIKGKL1KAIWKzRoR7g+MhRFmpCHuis+OR4GYFWSTBugwiQEY6MJqfmO4EpHNXh8Od1Tl9vF3W8SwHZQv4UtndwVhMqVFg0H7z/9grQW03vk+tiLQ0F3txGRhiiuMN0vknLAh5kSg17Q4UVNlxWljLycYFv191/lFcXWaG6jl9cWkF1yU60RHwz9QrIKLftAju7junXxye+Wh2136sD9eqTgiE+h36tTzRKtj6CvBAPAm7wWswCB0Jh1SsJkgyjamgFC289A4LxVSxESFjrdkNlI4fDlccVR1YqnWkTrm8LIfZSZP7xzvB5k5Gi9QJCJJeRxyqNBuRF0Ri2zzb4e7uR0FwbVjudjstWx2FpcaWgWHjUSCcuoaml3kdg6FcewETJjZcyi5yiwVgJXFrUEyjd/zO1PEKcAOWUTCMGY8chw380CImatSVlU6SuTOJtJyMyQj+uqR+yZ6cQJifkeR1cl/dzb8hLtUlocXyVRTDZNsDZmQ0LJAr1jjsFkl1PITWPDRELT0ehMGjHL+ngx44/wZXdPrqiCzE6VQ8/UQ53lUxIuQ41mU1V2LVu0F5MazFyBzRTRieIK8m3flYGYVpVEFCWbNHiOIbcXVNIV931nUiBw+PRaXH+JICOddsOwmM0fNPHJS7JnQotSjE/g8fVSyY6UYFjU0opC4r/47RWxZFlZvVY1o4Yhzebx0QhiGiAuLoiPANqm4oZ0dHcbDY4kutSTsdUBO0zAjdp8Pg9w4rhemP6oj+XUx52K48gSCbsNvU5c6Z4AkupGoGLcyAvsuMnko0uildSqJyvy4vjoOFK1fhgnSGVqjQ0SSLjn8Rh9prosviklm4+GlZM8BxLlLvQUBxQT95Wcz1tjHQCsxfj640w+B8wJqW7iYC8SLy0I6VCvtw2aaYj3qx7bP02fT0j2z55tThqAeLiolXe+ELyhI2Mx7WFrTCiErEy+zpiNkTjqWzRRvHlKvcOra3EHDsMHrQy+qMpXrFTSF5HggdXXGabwcJBJmo3PH3xqh4QXqUuNH3bDBHFA0nOfH2ioM/Hlxi4fLaXQ2oldZyLWH3prNRKS6wxYc5GJazMTHy1Mw1hWRlbPq6IMVSiKDhQfGg8JrUSfUmsAAiaOW5G174H7yZk/wR61bMstpieAuhLkvJ0xPPDRBgjJohlf8hFVDVqaZQ3BZPPNDJ+diFdRT7OkYKsALW4bV5yK0xrXwFIftGgXlft1ANuKdU7DBoPa/fj2DWLDQ756LC+T3M2CkNp2I/i2/MAbQGjqREtUXBGvzM0/+C2OWl2J+IYMH0KVipHY5rEkG3gIni4mp05s05IdVBbdFQNohR/m8xG1Qk2H2qJqr+YQgtdJ2gWa9SRNJQ43jFuC1amHEQSfj8RGrldjLt8BImSiS+5djJK6EPjSYS6eHX8hH9L8z1kLykDMIfSEgqSvQfC8SCa0dRGfpXP4os8tI18ipsGyHQRqHD4weXzC0vKRxrHZNBErdK+U38qQbzyJD+WXms8BIx+c+yVKAtSjda+IT+Dx+ZMJMyaXkI9u4LfbGKtSxRDqIKiMJxXy6WMOXy1Ya3fsZeYjflXbS0v02zjuakT64/GZrYBPX2o+6mioKs/ViGIFnw+pDF9nVfhyuYyj2VKxEHUG0nwR89Ly8SXi8x0TWuvD4Vt+/fGF4RMn8QmryYf0kK++lnxaOLCGxmx89ory1UYen5PmI3Nq+NK4vqJ8La+4Aw05fEr0mr6qfB3de2W8rnxeUSOq6Qyft9dmTfh6aT6feR34BHvd+eRsvvoa8NW9TVdjDl9rvLJ8UctblI9E6hy+sbmyfHaCT2bMQ8QnrAPfsMznY7Ivq8zXgUw+m+FbMf+TaXo2XzR9CuOHXYOeUxJ8KN4Xic1w+TDLt2LxEcNn91FCf0Kdagu1zPXgaxM+c8zyDd05dRRlZFYuvmX5SITLmvKQr7MefHXg8tHzitaCr7WOfLDOfAj1mba3II/QaD34/J1w+SGYLSJmfTgcfqeLuXVbb4U5QzfphNorxueSSYpT078DFL2FlwGVk6Aa9vj4+Lt7cMOQ7spk+/AK8CGnAnD9/PnzJpXGhisFKqUNX0qlkvtmwAs6EVerFmhLUhSSJUiBvxvbhUA2MsR9c5tKl8jlIRUXtWi0PVnS87AJX6mURcUTosySR7pLpfr30fv37wno4s6om1OOz+fii5MSVqrYRvXTsvKh7zflY2X7/dLyHXfvgu9wafmkr5mzyjx8yxroIhW274DvYWvlJwhy7oKvurSP0UES7LIDMLJ0KSlkmsnScvMVSp7DQjircU8lJs3r66YnJdc6RLzbV5BbxvFH/SoJuo3dy8HlJfU3L969e3fx5OdMeUI/QD7yjjqqJ5eXl66nOrgsQq/M20b+gELdalWVLRPg8YcPH54+e/b02f4Wlc0JsuXL3rOn9BtP/iRf/fCnq17TsoSeqj40ly8ob41+hS/Xb/f29h4FUI9mF5Z3c4/KH2/fXtHDMZdCg8iCP8729wnZPFCTibe2Hu3vHy3HA7sQ7N8dGSNbg2Xhe3YfeMvDZ/2+3nzGH+vN1361tdZ88te15suVj9a6f+bK8JQLmPBTqKvylCd7nuwnL3KwJHy573ubSTICs//Mk8cfP3587MmHf/Dko+dzF1/Er7K3yDMLJgnSEi3bfHZWPDz0ErxnT6g823flEc8hpa6KK0/jN2l/Ycd5TxGkDeITzFOAF1QYD3v2YbeEfO0E36P5feyl5ut9uR3J0vPB3prz7a8zXw4J98L3Y1kSTUh4cfcezOZZ+uD2BxIknKX4kq5LpoR2cIn5RmdxA7G5tee5LjPIE9/NSQbJy8QnQrxpz4I85z+ezCRn9LNby8uHIdG2dO+bLPSjqf65NM89TPHdhWy+XZonpt8L36N7P+t6ZkG94n3wZT5zbeGCdH6Euz5895BCWzm+7OmTz6cutNwHTZIsPtaL2ecmXzzhJeBA8k4KF1O/di9MPSVb5FqSz8NyvZiffUfFL0iDMAnzNlrvTN+ezb1YDRcRIfy1W2MGTIpDRaNlccfuTz1Pid+GJ7EGbm69ePEEij7Roeek7EfoQeIllHT8sfkEqsyydfP6+vr586OwSs+WHGd+dXofL5fltmG5V/rkSpWzbh6uJ1PZKMb4tj5C8czNwLCrnNwOnCmUr5RYy/d+rXre7XYD3WpGG5fLs3C6fbCnWNp3csdPT09dqIJXOTWt5qHQjevvhkxxvmKD/2Nui0jbGru7u92jI6pTS9PavV45i9J9WVRHI/j6/vPn6oaLNWs9h/uTCb47kM0nF9OKTfz6vGq1evrqFT16VOgouJdkpIvnijb+9etfp43G3GQBX/GulyBm4IthNhqN7rdvZGzqHUVhGVUD4Oi6usFUoc7Pt5uMbhbIF7WCVtOUrq9p7bDm5HxGgOr2bdiWh88TOgk1ute0jrRSpk/bOpr7PkUSvNJdHj6vQaTD7n47hKGUq8zGFxXb0gHty25YXnUPfIe3LGYrFUrVK8jJU67jm51dYnSahxcXh4eHxUgCE7x95xnQzSdBseykYu4pUmgCGYDVjMFH68gKG81m84qi+PVi1dhHgm9uw5QM4SwOdYLPK5YtNZrn583G1LJ1rmwfCblymo9MRCUy314ODorFy/Pz8wLjumRcKJtvc2tzf3//53hCKVgS28ysnPH5ClfFw6DLHAwGg3PSrtmn+gY4uVwxxkc6bbV7dXVyeNHd7W5sz2gQM/m29l6cuX70P105TtQRvj07y+I78/QXFFi6JfaDdycX74oXV1dk7G9se2WKE6RUBbp6d8r6eScXxRPv6/NY+sIgg4+wvfnxmsiOKz/evGbllzdv/jXg823Fa0k32Ar7avcx0cDJu8Fu1VVAZqu+0cfxamzVdGHQaJTmd2JKTS7f5tvvL1/u7PwUyM6P36I/6N/kvYy1pyRfHJVwUoflcnACB93zhjt6OJ+ke34SVeE3m6oy+Lbevonz/BrnI/Jyfr7oV12o3eZlsXjVbG64tbXs+w33JNLe+5sYmnhgUTrnOqBpvpc/3SFfSLm9fd4kXlnxajBggo7CJT1ZB/UgIxDJwHIHgW/gg2+Wzu0b8r2+NZ8PSacgMnkcMBr0HpuEWtXs78UcF28aIyP75MS374ENvjHfzm9XXDzCF9i/BhOITpwXSFS4UWWNgX/IhZDB5zkuVeK4nB9e+Lu8ikW3SpqaISrMtW7Kd8D37LY8s1yqFl0DeND1ZDdMJPBJmRtQqh57B+t0OP2T2pZm8xxCT4z8UXC/H9/QF8j23fN5s0KjGciA8QtJc7qFUnI+SSBcm/7BZJ/iloYGiwPXJyNqG5CbNumGBXxF3jC6A76N0DNzB8kGVeIVcYNdStKTSCcq8A19wX+4G1K/xO5ClbplFycnZKjN7L8Q/fGKeO+CLyHBdECzL01vIjg4uKp6SZVEk7zTZBGO8TWurprVuXMwhYMb8h1/mI+PBfUn8quDE6qQwe7uNguyXfQTML1/x/SXoe4pfIMb8sGfXL7Nn2fdy0QxN8iAosPz8DIiKZ2GB//+/7w0s/Jt7v3rpnwv5tyrRWO5aFczfeFLeHC6PoeBDyVujAqX3CL6Gfj4/XNuPo+R6YjbzMHp/zcnl+fFV8+j+1Kq3pQvozY25CulZMaGhk8OQcosfH7WeLtKJq6DkxNqGU+Y/agNrh72/vnTND7+5omQr7GbksZ26NFMaG6X4TudeE8809M9P+9eFIvgmZ3BLjU8zNcaj7l88PK2fJeDmGF3zTKVJrWEXmTEM/Kl02j3EvrfzAwM7Xme63Dl7tYLt+olvzEjXzI+msrH2HfPyJ9TOYhgr7xZpZRoEbtNOc3ncjQank90eEndvinZncbHWfh+zM+XUgyzLZQ6pL4vczXo0uWFiI/ZxpvkKxTcHAz5Fjw+r1YnpQCin+0uiC+hBjInbOxWqydXXgYqfIvd5orqsWs1vPDn8mC3Shdcpv+M+1NNXgb0DvrnLL/tLrBUuweH4Zpa6TNTHYS+x65VJdNHlbqt83gxhSveRJ/k++XNffAFTMSPCZvzSsvk2+AFQHfC99O98rGy/ZV5Vjw6vs2llpKvEXvwoNm89cERM/Ilx9/LjIWL2f3rDD72oWVI+rQgvtc/4nw7/znKCI8eF2/HF3swpvTXrQ/G4PPtH8bV9Rp+mpHv8Fb6K3zrxPhuf3AEn2/rIN4hF8b3Rb0dX3TijrskQFyHgzvnu0nQ4EsjVpyHHJgVyXeMPnvynsoXtzjjihvopPlmHX+HxW6VlbDCaDbcxN4QyDx5J4LqktDk9O8jmgY90ahYTo+K+29Nn5Hvl50Z+XjHchweHf19enq6u9udHCEVmma8BiadDC/5Puz5p0+fvoQ/YBiGVC4HBVExsf5nBr6X8J8Z+cDJlVMit91HJNe8xnz99Ol8d5u3dlS41hN8g+AjQZRQpaVzx8fHNfqUaWl6dSLSZuHbsRN8Py6y+HjH2cVuqELa1aKFf1+eX3stD3VUOIqf4YSso21/Ufrbt7/+gu+6PlYURZzCdAd88C5Tf9N+NORU5JGuA/z17ZSuXVLKbYifEYcM+Pz51fsjGAmCpWJcnhkrxsfZ1+Dx7YTy/dedmBTfbfF38sy++dZrqohVQfgOX79+onNRkq8HgmaRueLmFbJI+/v335+l5PGb1zs7L38J5DeAX1ghf//uyuBVQubdXOw2u9xraxrA0VGCL4dmKqGceH3FMJz0jFcEsG3yP6uSJd5T1Y3Uyzdqi8vQIw0J+f4LxSepVprC55cAAAAASUVORK5CYII="/>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58375" name="TextBox 17"/>
          <p:cNvSpPr txBox="1">
            <a:spLocks noChangeArrowheads="1"/>
          </p:cNvSpPr>
          <p:nvPr/>
        </p:nvSpPr>
        <p:spPr bwMode="auto">
          <a:xfrm>
            <a:off x="6111875" y="2752725"/>
            <a:ext cx="2924175" cy="31400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800" b="0" i="0" u="none" strike="noStrike" kern="1200" cap="none" spc="0" normalizeH="0" baseline="0" noProof="0">
                <a:ln>
                  <a:noFill/>
                </a:ln>
                <a:solidFill>
                  <a:srgbClr val="00004D"/>
                </a:solidFill>
                <a:effectLst/>
                <a:uLnTx/>
                <a:uFillTx/>
                <a:latin typeface="Tahoma" panose="020B0604030504040204" pitchFamily="34" charset="0"/>
                <a:ea typeface="+mn-ea"/>
                <a:cs typeface="+mn-cs"/>
              </a:rPr>
              <a:t>Zeleno – Pareto fronta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800" b="0" i="0" u="none" strike="noStrike" kern="1200" cap="none" spc="0" normalizeH="0" baseline="0" noProof="0">
                <a:ln>
                  <a:noFill/>
                </a:ln>
                <a:solidFill>
                  <a:srgbClr val="00004D"/>
                </a:solidFill>
                <a:effectLst/>
                <a:uLnTx/>
                <a:uFillTx/>
                <a:latin typeface="Tahoma" panose="020B0604030504040204" pitchFamily="34" charset="0"/>
                <a:ea typeface="+mn-ea"/>
                <a:cs typeface="+mn-cs"/>
              </a:rPr>
              <a:t>Modro – vse možnosti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800" b="0" i="0" u="none" strike="noStrike" kern="1200" cap="none" spc="0" normalizeH="0" baseline="0" noProof="0">
                <a:ln>
                  <a:noFill/>
                </a:ln>
                <a:solidFill>
                  <a:srgbClr val="00004D"/>
                </a:solidFill>
                <a:effectLst/>
                <a:uLnTx/>
                <a:uFillTx/>
                <a:latin typeface="Tahoma" panose="020B0604030504040204" pitchFamily="34" charset="0"/>
                <a:ea typeface="+mn-ea"/>
                <a:cs typeface="+mn-cs"/>
              </a:rPr>
              <a:t>Rdeče - trenutno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00004D"/>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00004D"/>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00004D"/>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00004D"/>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00004D"/>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00004D"/>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00004D"/>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800" b="0" i="0" u="none" strike="noStrike" kern="1200" cap="none" spc="0" normalizeH="0" baseline="0" noProof="0">
                <a:ln>
                  <a:noFill/>
                </a:ln>
                <a:solidFill>
                  <a:srgbClr val="00004D"/>
                </a:solidFill>
                <a:effectLst/>
                <a:uLnTx/>
                <a:uFillTx/>
                <a:latin typeface="Tahoma" panose="020B0604030504040204" pitchFamily="34" charset="0"/>
                <a:ea typeface="+mn-ea"/>
                <a:cs typeface="+mn-cs"/>
              </a:rPr>
              <a:t>N - dimenzionalno</a:t>
            </a:r>
            <a:endParaRPr kumimoji="0" lang="en-US" sz="1800" b="0" i="0" u="none" strike="noStrike" kern="1200" cap="none" spc="0" normalizeH="0" baseline="0" noProof="0">
              <a:ln>
                <a:noFill/>
              </a:ln>
              <a:solidFill>
                <a:srgbClr val="00004D"/>
              </a:solidFill>
              <a:effectLst/>
              <a:uLnTx/>
              <a:uFillTx/>
              <a:latin typeface="Tahoma" panose="020B0604030504040204" pitchFamily="34" charset="0"/>
              <a:ea typeface="+mn-ea"/>
              <a:cs typeface="+mn-cs"/>
            </a:endParaRPr>
          </a:p>
        </p:txBody>
      </p:sp>
      <p:sp>
        <p:nvSpPr>
          <p:cNvPr id="58376" name="TextBox 18"/>
          <p:cNvSpPr txBox="1">
            <a:spLocks noChangeArrowheads="1"/>
          </p:cNvSpPr>
          <p:nvPr/>
        </p:nvSpPr>
        <p:spPr bwMode="auto">
          <a:xfrm>
            <a:off x="2805113" y="5210175"/>
            <a:ext cx="1789112" cy="36988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800" b="0" i="0" u="none" strike="noStrike" kern="1200" cap="none" spc="0" normalizeH="0" baseline="0" noProof="0">
                <a:ln>
                  <a:noFill/>
                </a:ln>
                <a:solidFill>
                  <a:srgbClr val="00004D"/>
                </a:solidFill>
                <a:effectLst/>
                <a:uLnTx/>
                <a:uFillTx/>
                <a:latin typeface="Tahoma" panose="020B0604030504040204" pitchFamily="34" charset="0"/>
                <a:ea typeface="+mn-ea"/>
                <a:cs typeface="+mn-cs"/>
              </a:rPr>
              <a:t>- Podjetja</a:t>
            </a:r>
          </a:p>
        </p:txBody>
      </p:sp>
      <p:sp>
        <p:nvSpPr>
          <p:cNvPr id="20" name="TextBox 19"/>
          <p:cNvSpPr txBox="1"/>
          <p:nvPr/>
        </p:nvSpPr>
        <p:spPr>
          <a:xfrm>
            <a:off x="107950" y="2827338"/>
            <a:ext cx="973138" cy="1476375"/>
          </a:xfrm>
          <a:prstGeom prst="rect">
            <a:avLst/>
          </a:prstGeom>
          <a:solidFill>
            <a:schemeClr val="tx2"/>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800" b="0" i="0" u="none" strike="noStrike" kern="1200" cap="none" spc="0" normalizeH="0" baseline="0" noProof="0" dirty="0">
                <a:ln>
                  <a:noFill/>
                </a:ln>
                <a:solidFill>
                  <a:srgbClr val="000099">
                    <a:lumMod val="50000"/>
                  </a:srgbClr>
                </a:solidFill>
                <a:effectLst/>
                <a:uLnTx/>
                <a:uFillTx/>
                <a:latin typeface="Tahoma" panose="020B0604030504040204" pitchFamily="34" charset="0"/>
                <a:ea typeface="+mn-ea"/>
                <a:cs typeface="+mn-cs"/>
              </a:rPr>
              <a:t>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800" b="0" i="0" u="none" strike="noStrike" kern="1200" cap="none" spc="0" normalizeH="0" baseline="0" noProof="0" dirty="0">
                <a:ln>
                  <a:noFill/>
                </a:ln>
                <a:solidFill>
                  <a:srgbClr val="000099">
                    <a:lumMod val="50000"/>
                  </a:srgbClr>
                </a:solidFill>
                <a:effectLst/>
                <a:uLnTx/>
                <a:uFillTx/>
                <a:latin typeface="Tahoma" panose="020B0604030504040204" pitchFamily="34" charset="0"/>
                <a:ea typeface="+mn-ea"/>
                <a:cs typeface="+mn-cs"/>
              </a:rPr>
              <a:t>Denar</a:t>
            </a:r>
          </a:p>
          <a:p>
            <a:pPr marL="285750" marR="0" lvl="0" indent="-285750" algn="l" defTabSz="914400" rtl="0" eaLnBrk="0" fontAlgn="base" latinLnBrk="0" hangingPunct="0">
              <a:lnSpc>
                <a:spcPct val="100000"/>
              </a:lnSpc>
              <a:spcBef>
                <a:spcPct val="0"/>
              </a:spcBef>
              <a:spcAft>
                <a:spcPct val="0"/>
              </a:spcAft>
              <a:buClrTx/>
              <a:buSzTx/>
              <a:buFontTx/>
              <a:buChar char="-"/>
              <a:tabLst/>
              <a:defRPr/>
            </a:pPr>
            <a:endParaRPr kumimoji="0" lang="sl-SI" sz="1800" b="0" i="0" u="none" strike="noStrike" kern="1200" cap="none" spc="0" normalizeH="0" baseline="0" noProof="0" dirty="0">
              <a:ln>
                <a:noFill/>
              </a:ln>
              <a:solidFill>
                <a:srgbClr val="000099">
                  <a:lumMod val="50000"/>
                </a:srgbClr>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dirty="0">
              <a:ln>
                <a:noFill/>
              </a:ln>
              <a:solidFill>
                <a:srgbClr val="000099">
                  <a:lumMod val="50000"/>
                </a:srgbClr>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99">
                  <a:lumMod val="50000"/>
                </a:srgbClr>
              </a:solidFill>
              <a:effectLst/>
              <a:uLnTx/>
              <a:uFillTx/>
              <a:latin typeface="Tahoma" panose="020B0604030504040204" pitchFamily="34" charset="0"/>
              <a:ea typeface="+mn-ea"/>
              <a:cs typeface="+mn-cs"/>
            </a:endParaRPr>
          </a:p>
        </p:txBody>
      </p:sp>
      <p:sp>
        <p:nvSpPr>
          <p:cNvPr id="5" name="Footer Placeholder 4"/>
          <p:cNvSpPr>
            <a:spLocks noGrp="1"/>
          </p:cNvSpPr>
          <p:nvPr>
            <p:ph type="ftr" sz="quarter" idx="11"/>
          </p:nvPr>
        </p:nvSpPr>
        <p:spPr>
          <a:xfrm>
            <a:off x="3124200" y="6245225"/>
            <a:ext cx="34290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3"/>
          <a:stretch>
            <a:fillRect/>
          </a:stretch>
        </p:blipFill>
        <p:spPr>
          <a:xfrm>
            <a:off x="66675" y="6144706"/>
            <a:ext cx="1231499" cy="713294"/>
          </a:xfrm>
          <a:prstGeom prst="rect">
            <a:avLst/>
          </a:prstGeom>
        </p:spPr>
      </p:pic>
    </p:spTree>
    <p:extLst>
      <p:ext uri="{BB962C8B-B14F-4D97-AF65-F5344CB8AC3E}">
        <p14:creationId xmlns:p14="http://schemas.microsoft.com/office/powerpoint/2010/main" val="437676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5613" y="292100"/>
            <a:ext cx="8229600" cy="565150"/>
          </a:xfrm>
        </p:spPr>
        <p:txBody>
          <a:bodyPr/>
          <a:lstStyle/>
          <a:p>
            <a:pPr algn="ctr">
              <a:defRPr/>
            </a:pPr>
            <a:r>
              <a:rPr lang="sl-SI" sz="3600" b="1" dirty="0" smtClean="0">
                <a:solidFill>
                  <a:schemeClr val="bg1"/>
                </a:solidFill>
                <a:effectLst>
                  <a:outerShdw blurRad="38100" dist="38100" dir="2700000" algn="tl">
                    <a:srgbClr val="C0C0C0"/>
                  </a:outerShdw>
                </a:effectLst>
              </a:rPr>
              <a:t>Zaključki</a:t>
            </a:r>
            <a:endParaRPr lang="en-US" sz="3600" b="1" dirty="0" smtClean="0">
              <a:solidFill>
                <a:schemeClr val="bg1"/>
              </a:solidFill>
              <a:effectLst>
                <a:outerShdw blurRad="38100" dist="38100" dir="2700000" algn="tl">
                  <a:srgbClr val="C0C0C0"/>
                </a:outerShdw>
              </a:effectLst>
            </a:endParaRPr>
          </a:p>
        </p:txBody>
      </p:sp>
      <p:sp>
        <p:nvSpPr>
          <p:cNvPr id="22531"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sp>
        <p:nvSpPr>
          <p:cNvPr id="22532" name="Text Box 4"/>
          <p:cNvSpPr txBox="1">
            <a:spLocks noChangeArrowheads="1"/>
          </p:cNvSpPr>
          <p:nvPr/>
        </p:nvSpPr>
        <p:spPr bwMode="auto">
          <a:xfrm>
            <a:off x="539750" y="1628775"/>
            <a:ext cx="8331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32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t> </a:t>
            </a: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D0C40-396D-43E7-9D90-EDA3D4F05C07}" type="slidenum">
              <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22534" name="Rectangle 2"/>
          <p:cNvSpPr>
            <a:spLocks noChangeArrowheads="1"/>
          </p:cNvSpPr>
          <p:nvPr/>
        </p:nvSpPr>
        <p:spPr bwMode="auto">
          <a:xfrm>
            <a:off x="660199" y="1504750"/>
            <a:ext cx="8331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24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rPr>
              <a:t>UI</a:t>
            </a:r>
            <a:r>
              <a:rPr kumimoji="0" lang="sl-SI" altLang="sl-SI" sz="2400" b="0" i="0" u="none" strike="noStrike" kern="1200" cap="none" spc="0" normalizeH="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rPr>
              <a:t> je izredno hitro rastoče področje</a:t>
            </a:r>
          </a:p>
          <a:p>
            <a:pPr marL="0" marR="0" lvl="0" indent="0" algn="l" defTabSz="914400" rtl="0" eaLnBrk="0" fontAlgn="base" latinLnBrk="0" hangingPunct="0">
              <a:lnSpc>
                <a:spcPct val="100000"/>
              </a:lnSpc>
              <a:spcBef>
                <a:spcPct val="0"/>
              </a:spcBef>
              <a:spcAft>
                <a:spcPct val="0"/>
              </a:spcAft>
              <a:buClrTx/>
              <a:buSzTx/>
              <a:buFontTx/>
              <a:buNone/>
              <a:tabLst/>
              <a:defRPr/>
            </a:pPr>
            <a:endParaRPr lang="sl-SI" altLang="sl-SI" sz="2400" baseline="0" dirty="0">
              <a:solidFill>
                <a:srgbClr val="161616"/>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2400" b="0" i="0" u="none" strike="noStrike" kern="1200" cap="none" spc="0" normalizeH="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rPr>
              <a:t>Superinteligenca bo prišla čez nekaj 10 let</a:t>
            </a:r>
          </a:p>
          <a:p>
            <a:pPr marL="0" marR="0" lvl="0" indent="0" algn="l" defTabSz="914400" rtl="0" eaLnBrk="0" fontAlgn="base" latinLnBrk="0" hangingPunct="0">
              <a:lnSpc>
                <a:spcPct val="100000"/>
              </a:lnSpc>
              <a:spcBef>
                <a:spcPct val="0"/>
              </a:spcBef>
              <a:spcAft>
                <a:spcPct val="0"/>
              </a:spcAft>
              <a:buClrTx/>
              <a:buSzTx/>
              <a:buFontTx/>
              <a:buNone/>
              <a:tabLst/>
              <a:defRPr/>
            </a:pPr>
            <a:endParaRPr lang="sl-SI" altLang="sl-SI" sz="2400" baseline="0" dirty="0" smtClean="0">
              <a:solidFill>
                <a:srgbClr val="161616"/>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sl-SI" altLang="sl-SI" sz="2400" baseline="0" dirty="0">
              <a:solidFill>
                <a:srgbClr val="161616"/>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sl-SI" altLang="sl-SI" sz="2400" dirty="0">
              <a:solidFill>
                <a:srgbClr val="161616"/>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sl-SI" altLang="sl-SI" sz="2400" dirty="0" smtClean="0">
              <a:solidFill>
                <a:srgbClr val="161616"/>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sl-SI" altLang="sl-SI" sz="2400" dirty="0">
              <a:solidFill>
                <a:srgbClr val="161616"/>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sl-SI" altLang="sl-SI" sz="2400" dirty="0" smtClean="0">
                <a:solidFill>
                  <a:srgbClr val="161616"/>
                </a:solidFill>
                <a:latin typeface="Times New Roman" panose="02020603050405020304" pitchFamily="18" charset="0"/>
                <a:cs typeface="Times New Roman" panose="02020603050405020304" pitchFamily="18" charset="0"/>
              </a:rPr>
              <a:t> </a:t>
            </a:r>
            <a:endParaRPr lang="sl-SI" altLang="sl-SI" sz="2400" baseline="0" dirty="0">
              <a:solidFill>
                <a:srgbClr val="161616"/>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4450" y="6197140"/>
            <a:ext cx="1231499" cy="676715"/>
          </a:xfrm>
          <a:prstGeom prst="rect">
            <a:avLst/>
          </a:prstGeom>
        </p:spPr>
      </p:pic>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17118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oter Placeholder 1"/>
          <p:cNvSpPr>
            <a:spLocks noGrp="1"/>
          </p:cNvSpPr>
          <p:nvPr>
            <p:ph type="ftr" sz="quarter" idx="11"/>
          </p:nvPr>
        </p:nvSpPr>
        <p:spPr bwMode="auto">
          <a:xfrm>
            <a:off x="1979613" y="6365875"/>
            <a:ext cx="44751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898989"/>
                </a:solidFill>
                <a:effectLst/>
                <a:uLnTx/>
                <a:uFillTx/>
                <a:latin typeface="Tahoma" panose="020B0604030504040204" pitchFamily="34" charset="0"/>
                <a:ea typeface="+mn-ea"/>
                <a:cs typeface="+mn-cs"/>
              </a:rPr>
              <a:t>MPS, 3.4.2018</a:t>
            </a:r>
            <a:endParaRPr kumimoji="0" lang="en-US" sz="1200" b="0" i="0" u="none" strike="noStrike" kern="1200" cap="none" spc="0" normalizeH="0" baseline="0" noProof="0">
              <a:ln>
                <a:noFill/>
              </a:ln>
              <a:solidFill>
                <a:srgbClr val="898989"/>
              </a:solidFill>
              <a:effectLst/>
              <a:uLnTx/>
              <a:uFillTx/>
              <a:latin typeface="Tahoma" panose="020B0604030504040204" pitchFamily="34" charset="0"/>
              <a:ea typeface="+mn-ea"/>
              <a:cs typeface="+mn-cs"/>
            </a:endParaRPr>
          </a:p>
        </p:txBody>
      </p:sp>
      <p:sp>
        <p:nvSpPr>
          <p:cNvPr id="8089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6AB1ED-D6AB-489E-8918-72213D01B4F3}" type="slidenum">
              <a:rPr kumimoji="0" lang="en-US" sz="1200" b="0" i="0" u="none" strike="noStrike" kern="1200" cap="none" spc="0" normalizeH="0" baseline="0" noProof="0" smtClean="0">
                <a:ln>
                  <a:noFill/>
                </a:ln>
                <a:solidFill>
                  <a:srgbClr val="898989"/>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smtClean="0">
              <a:ln>
                <a:noFill/>
              </a:ln>
              <a:solidFill>
                <a:srgbClr val="898989"/>
              </a:solidFill>
              <a:effectLst/>
              <a:uLnTx/>
              <a:uFillTx/>
              <a:latin typeface="Tahoma" panose="020B0604030504040204" pitchFamily="34" charset="0"/>
              <a:ea typeface="+mn-ea"/>
              <a:cs typeface="+mn-cs"/>
            </a:endParaRPr>
          </a:p>
        </p:txBody>
      </p:sp>
      <p:pic>
        <p:nvPicPr>
          <p:cNvPr id="8090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2713" y="1774825"/>
            <a:ext cx="7021512"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Box 1"/>
          <p:cNvSpPr txBox="1">
            <a:spLocks noChangeArrowheads="1"/>
          </p:cNvSpPr>
          <p:nvPr/>
        </p:nvSpPr>
        <p:spPr bwMode="auto">
          <a:xfrm>
            <a:off x="900113" y="404813"/>
            <a:ext cx="74882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l-SI" sz="32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AI </a:t>
            </a:r>
            <a:r>
              <a:rPr kumimoji="0" lang="sl-SI" sz="32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analiza Slo, EU, sveta</a:t>
            </a:r>
            <a:endParaRPr kumimoji="0" lang="en-US" sz="32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pic>
        <p:nvPicPr>
          <p:cNvPr id="809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65325"/>
            <a:ext cx="4048125"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337036" y="1673225"/>
            <a:ext cx="2206404" cy="3309607"/>
          </a:xfrm>
          <a:prstGeom prst="rect">
            <a:avLst/>
          </a:prstGeom>
        </p:spPr>
      </p:pic>
    </p:spTree>
    <p:extLst>
      <p:ext uri="{BB962C8B-B14F-4D97-AF65-F5344CB8AC3E}">
        <p14:creationId xmlns:p14="http://schemas.microsoft.com/office/powerpoint/2010/main" val="90095827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5613" y="292100"/>
            <a:ext cx="8229600" cy="565150"/>
          </a:xfrm>
        </p:spPr>
        <p:txBody>
          <a:bodyPr/>
          <a:lstStyle/>
          <a:p>
            <a:pPr algn="ctr">
              <a:defRPr/>
            </a:pPr>
            <a:r>
              <a:rPr lang="sl-SI" sz="3600" b="1" dirty="0" smtClean="0">
                <a:solidFill>
                  <a:schemeClr val="bg1"/>
                </a:solidFill>
                <a:effectLst>
                  <a:outerShdw blurRad="38100" dist="38100" dir="2700000" algn="tl">
                    <a:srgbClr val="C0C0C0"/>
                  </a:outerShdw>
                </a:effectLst>
              </a:rPr>
              <a:t>Zaključki</a:t>
            </a:r>
            <a:endParaRPr lang="en-US" sz="3600" b="1" dirty="0" smtClean="0">
              <a:solidFill>
                <a:schemeClr val="bg1"/>
              </a:solidFill>
              <a:effectLst>
                <a:outerShdw blurRad="38100" dist="38100" dir="2700000" algn="tl">
                  <a:srgbClr val="C0C0C0"/>
                </a:outerShdw>
              </a:effectLst>
            </a:endParaRPr>
          </a:p>
        </p:txBody>
      </p:sp>
      <p:sp>
        <p:nvSpPr>
          <p:cNvPr id="22531"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sp>
        <p:nvSpPr>
          <p:cNvPr id="22532" name="Text Box 4"/>
          <p:cNvSpPr txBox="1">
            <a:spLocks noChangeArrowheads="1"/>
          </p:cNvSpPr>
          <p:nvPr/>
        </p:nvSpPr>
        <p:spPr bwMode="auto">
          <a:xfrm>
            <a:off x="539750" y="1628775"/>
            <a:ext cx="8331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32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t> </a:t>
            </a: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D0C40-396D-43E7-9D90-EDA3D4F05C07}" type="slidenum">
              <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22534" name="Rectangle 2"/>
          <p:cNvSpPr>
            <a:spLocks noChangeArrowheads="1"/>
          </p:cNvSpPr>
          <p:nvPr/>
        </p:nvSpPr>
        <p:spPr bwMode="auto">
          <a:xfrm>
            <a:off x="660199" y="1504750"/>
            <a:ext cx="8331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2400" b="0" i="0" u="none" strike="noStrike" kern="1200" cap="none" spc="0" normalizeH="0" baseline="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rPr>
              <a:t>UI</a:t>
            </a:r>
            <a:r>
              <a:rPr kumimoji="0" lang="sl-SI" altLang="sl-SI" sz="2400" b="0" i="0" u="none" strike="noStrike" kern="1200" cap="none" spc="0" normalizeH="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rPr>
              <a:t> je izredno hitro rastoče področje</a:t>
            </a:r>
          </a:p>
          <a:p>
            <a:pPr marL="0" marR="0" lvl="0" indent="0" algn="l" defTabSz="914400" rtl="0" eaLnBrk="0" fontAlgn="base" latinLnBrk="0" hangingPunct="0">
              <a:lnSpc>
                <a:spcPct val="100000"/>
              </a:lnSpc>
              <a:spcBef>
                <a:spcPct val="0"/>
              </a:spcBef>
              <a:spcAft>
                <a:spcPct val="0"/>
              </a:spcAft>
              <a:buClrTx/>
              <a:buSzTx/>
              <a:buFontTx/>
              <a:buNone/>
              <a:tabLst/>
              <a:defRPr/>
            </a:pPr>
            <a:endParaRPr lang="sl-SI" altLang="sl-SI" sz="2400" baseline="0" dirty="0">
              <a:solidFill>
                <a:srgbClr val="161616"/>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2400" b="0" i="0" u="none" strike="noStrike" kern="1200" cap="none" spc="0" normalizeH="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rPr>
              <a:t>Superinteligenca bo prišla čez nekaj 10 let</a:t>
            </a:r>
          </a:p>
          <a:p>
            <a:pPr marL="0" marR="0" lvl="0" indent="0" algn="l" defTabSz="914400" rtl="0" eaLnBrk="0" fontAlgn="base" latinLnBrk="0" hangingPunct="0">
              <a:lnSpc>
                <a:spcPct val="100000"/>
              </a:lnSpc>
              <a:spcBef>
                <a:spcPct val="0"/>
              </a:spcBef>
              <a:spcAft>
                <a:spcPct val="0"/>
              </a:spcAft>
              <a:buClrTx/>
              <a:buSzTx/>
              <a:buFontTx/>
              <a:buNone/>
              <a:tabLst/>
              <a:defRPr/>
            </a:pPr>
            <a:endParaRPr lang="sl-SI" altLang="sl-SI" sz="2400" baseline="0" dirty="0" smtClean="0">
              <a:solidFill>
                <a:srgbClr val="161616"/>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sl-SI" altLang="sl-SI" sz="2400" baseline="0" dirty="0">
              <a:solidFill>
                <a:srgbClr val="161616"/>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2400" b="0" i="0" u="none" strike="noStrike" kern="1200" cap="none" spc="0" normalizeH="0" noProof="0" dirty="0" smtClean="0">
                <a:ln>
                  <a:noFill/>
                </a:ln>
                <a:solidFill>
                  <a:srgbClr val="161616"/>
                </a:solidFill>
                <a:effectLst/>
                <a:uLnTx/>
                <a:uFillTx/>
                <a:latin typeface="Times New Roman" panose="02020603050405020304" pitchFamily="18" charset="0"/>
                <a:ea typeface="+mn-ea"/>
                <a:cs typeface="Times New Roman" panose="02020603050405020304" pitchFamily="18" charset="0"/>
              </a:rPr>
              <a:t>Raziskovanje UI in SI je med najbolj zanimivimi opravili na svetu</a:t>
            </a:r>
          </a:p>
          <a:p>
            <a:pPr marL="0" marR="0" lvl="0" indent="0" algn="l" defTabSz="914400" rtl="0" eaLnBrk="0" fontAlgn="base" latinLnBrk="0" hangingPunct="0">
              <a:lnSpc>
                <a:spcPct val="100000"/>
              </a:lnSpc>
              <a:spcBef>
                <a:spcPct val="0"/>
              </a:spcBef>
              <a:spcAft>
                <a:spcPct val="0"/>
              </a:spcAft>
              <a:buClrTx/>
              <a:buSzTx/>
              <a:buFontTx/>
              <a:buNone/>
              <a:tabLst/>
              <a:defRPr/>
            </a:pPr>
            <a:endParaRPr lang="sl-SI" altLang="sl-SI" sz="2400" dirty="0">
              <a:solidFill>
                <a:srgbClr val="161616"/>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sl-SI" altLang="sl-SI" sz="2400" baseline="0" dirty="0" smtClean="0">
                <a:solidFill>
                  <a:srgbClr val="161616"/>
                </a:solidFill>
                <a:latin typeface="Times New Roman" panose="02020603050405020304" pitchFamily="18" charset="0"/>
                <a:cs typeface="Times New Roman" panose="02020603050405020304" pitchFamily="18" charset="0"/>
              </a:rPr>
              <a:t>Pred</a:t>
            </a:r>
            <a:r>
              <a:rPr lang="sl-SI" altLang="sl-SI" sz="2400" dirty="0" smtClean="0">
                <a:solidFill>
                  <a:srgbClr val="161616"/>
                </a:solidFill>
                <a:latin typeface="Times New Roman" panose="02020603050405020304" pitchFamily="18" charset="0"/>
                <a:cs typeface="Times New Roman" panose="02020603050405020304" pitchFamily="18" charset="0"/>
              </a:rPr>
              <a:t> nami vsemi so super zanimivi časi</a:t>
            </a:r>
          </a:p>
          <a:p>
            <a:pPr marL="0" marR="0" lvl="0" indent="0" algn="l" defTabSz="914400" rtl="0" eaLnBrk="0" fontAlgn="base" latinLnBrk="0" hangingPunct="0">
              <a:lnSpc>
                <a:spcPct val="100000"/>
              </a:lnSpc>
              <a:spcBef>
                <a:spcPct val="0"/>
              </a:spcBef>
              <a:spcAft>
                <a:spcPct val="0"/>
              </a:spcAft>
              <a:buClrTx/>
              <a:buSzTx/>
              <a:buFontTx/>
              <a:buNone/>
              <a:tabLst/>
              <a:defRPr/>
            </a:pPr>
            <a:endParaRPr lang="sl-SI" altLang="sl-SI" sz="2400" dirty="0">
              <a:solidFill>
                <a:srgbClr val="161616"/>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sl-SI" altLang="sl-SI" sz="2400" dirty="0" smtClean="0">
              <a:solidFill>
                <a:srgbClr val="161616"/>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sl-SI" altLang="sl-SI" sz="2400" dirty="0">
              <a:solidFill>
                <a:srgbClr val="161616"/>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sl-SI" altLang="sl-SI" sz="2400" dirty="0" smtClean="0">
                <a:solidFill>
                  <a:srgbClr val="161616"/>
                </a:solidFill>
                <a:latin typeface="Times New Roman" panose="02020603050405020304" pitchFamily="18" charset="0"/>
                <a:cs typeface="Times New Roman" panose="02020603050405020304" pitchFamily="18" charset="0"/>
              </a:rPr>
              <a:t> </a:t>
            </a:r>
            <a:endParaRPr lang="sl-SI" altLang="sl-SI" sz="2400" baseline="0" dirty="0">
              <a:solidFill>
                <a:srgbClr val="161616"/>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4450" y="6197140"/>
            <a:ext cx="1231499" cy="676715"/>
          </a:xfrm>
          <a:prstGeom prst="rect">
            <a:avLst/>
          </a:prstGeom>
        </p:spPr>
      </p:pic>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5726772"/>
      </p:ext>
    </p:extLst>
  </p:cSld>
  <p:clrMapOvr>
    <a:masterClrMapping/>
  </p:clrMapOvr>
  <p:transition spd="med">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23528" y="404664"/>
            <a:ext cx="8229600" cy="5545138"/>
          </a:xfrm>
        </p:spPr>
        <p:txBody>
          <a:bodyPr/>
          <a:lstStyle/>
          <a:p>
            <a:pPr algn="ctr">
              <a:defRPr/>
            </a:pPr>
            <a:r>
              <a:rPr lang="sl-SI" sz="3200" b="1" dirty="0" smtClean="0">
                <a:solidFill>
                  <a:schemeClr val="bg2"/>
                </a:solidFill>
                <a:effectLst>
                  <a:outerShdw blurRad="38100" dist="38100" dir="2700000" algn="tl">
                    <a:srgbClr val="C0C0C0"/>
                  </a:outerShdw>
                </a:effectLst>
              </a:rPr>
              <a:t>Kaj bo v bodočnosti?</a:t>
            </a:r>
            <a:br>
              <a:rPr lang="sl-SI" sz="3200" b="1" dirty="0" smtClean="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r>
            <a:br>
              <a:rPr lang="sl-SI" sz="3200" b="1" dirty="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r>
            <a:br>
              <a:rPr lang="sl-SI" sz="3200" b="1" dirty="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r>
            <a:br>
              <a:rPr lang="sl-SI" sz="3200" b="1" dirty="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t>
            </a:r>
            <a:endParaRPr lang="en-US" sz="3200" b="1" dirty="0" smtClean="0">
              <a:solidFill>
                <a:schemeClr val="bg2"/>
              </a:solidFill>
              <a:effectLst>
                <a:outerShdw blurRad="38100" dist="38100" dir="2700000" algn="tl">
                  <a:srgbClr val="C0C0C0"/>
                </a:outerShdw>
              </a:effectLst>
            </a:endParaRPr>
          </a:p>
        </p:txBody>
      </p:sp>
      <p:sp>
        <p:nvSpPr>
          <p:cNvPr id="5" name="Footer Placeholder 4"/>
          <p:cNvSpPr>
            <a:spLocks noGrp="1"/>
          </p:cNvSpPr>
          <p:nvPr>
            <p:ph type="ftr" sz="quarter" idx="11"/>
          </p:nvPr>
        </p:nvSpPr>
        <p:spPr>
          <a:xfrm>
            <a:off x="1619250" y="6165850"/>
            <a:ext cx="4545013"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302BC4-28C4-4490-9DB6-67D00BAB42B1}"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36452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23528" y="404664"/>
            <a:ext cx="8229600" cy="5545138"/>
          </a:xfrm>
        </p:spPr>
        <p:txBody>
          <a:bodyPr/>
          <a:lstStyle/>
          <a:p>
            <a:pPr algn="ctr">
              <a:defRPr/>
            </a:pPr>
            <a:r>
              <a:rPr lang="sl-SI" sz="3200" b="1" dirty="0">
                <a:solidFill>
                  <a:schemeClr val="bg2"/>
                </a:solidFill>
                <a:effectLst>
                  <a:outerShdw blurRad="38100" dist="38100" dir="2700000" algn="tl">
                    <a:srgbClr val="C0C0C0"/>
                  </a:outerShdw>
                </a:effectLst>
              </a:rPr>
              <a:t/>
            </a:r>
            <a:br>
              <a:rPr lang="sl-SI" sz="3200" b="1" dirty="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r>
            <a:br>
              <a:rPr lang="sl-SI" sz="3200" b="1" dirty="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r>
            <a:br>
              <a:rPr lang="sl-SI" sz="3200" b="1" dirty="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r>
            <a:br>
              <a:rPr lang="sl-SI" sz="3200" b="1" dirty="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Nesluten razvoj je pred nami!</a:t>
            </a:r>
            <a:br>
              <a:rPr lang="sl-SI" sz="3200" b="1" dirty="0" smtClean="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r>
            <a:br>
              <a:rPr lang="sl-SI" sz="3200" b="1" dirty="0">
                <a:solidFill>
                  <a:schemeClr val="bg2"/>
                </a:solidFill>
                <a:effectLst>
                  <a:outerShdw blurRad="38100" dist="38100" dir="2700000" algn="tl">
                    <a:srgbClr val="C0C0C0"/>
                  </a:outerShdw>
                </a:effectLst>
              </a:rPr>
            </a:br>
            <a:endParaRPr lang="en-US" sz="3200" b="1" dirty="0" smtClean="0">
              <a:solidFill>
                <a:schemeClr val="bg2"/>
              </a:solidFill>
              <a:effectLst>
                <a:outerShdw blurRad="38100" dist="38100" dir="2700000" algn="tl">
                  <a:srgbClr val="C0C0C0"/>
                </a:outerShdw>
              </a:effectLst>
            </a:endParaRPr>
          </a:p>
        </p:txBody>
      </p:sp>
      <p:sp>
        <p:nvSpPr>
          <p:cNvPr id="5" name="Footer Placeholder 4"/>
          <p:cNvSpPr>
            <a:spLocks noGrp="1"/>
          </p:cNvSpPr>
          <p:nvPr>
            <p:ph type="ftr" sz="quarter" idx="11"/>
          </p:nvPr>
        </p:nvSpPr>
        <p:spPr>
          <a:xfrm>
            <a:off x="2339752" y="6209570"/>
            <a:ext cx="4545013"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302BC4-28C4-4490-9DB6-67D00BAB42B1}"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3"/>
          <a:stretch>
            <a:fillRect/>
          </a:stretch>
        </p:blipFill>
        <p:spPr>
          <a:xfrm>
            <a:off x="107504" y="6209570"/>
            <a:ext cx="1231499" cy="676715"/>
          </a:xfrm>
          <a:prstGeom prst="rect">
            <a:avLst/>
          </a:prstGeom>
        </p:spPr>
      </p:pic>
      <p:pic>
        <p:nvPicPr>
          <p:cNvPr id="4" name="Picture 3"/>
          <p:cNvPicPr>
            <a:picLocks noChangeAspect="1"/>
          </p:cNvPicPr>
          <p:nvPr/>
        </p:nvPicPr>
        <p:blipFill>
          <a:blip r:embed="rId4"/>
          <a:stretch>
            <a:fillRect/>
          </a:stretch>
        </p:blipFill>
        <p:spPr>
          <a:xfrm>
            <a:off x="2617195" y="620688"/>
            <a:ext cx="4267570" cy="2993395"/>
          </a:xfrm>
          <a:prstGeom prst="rect">
            <a:avLst/>
          </a:prstGeom>
        </p:spPr>
      </p:pic>
    </p:spTree>
    <p:extLst>
      <p:ext uri="{BB962C8B-B14F-4D97-AF65-F5344CB8AC3E}">
        <p14:creationId xmlns:p14="http://schemas.microsoft.com/office/powerpoint/2010/main" val="737982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23528" y="404664"/>
            <a:ext cx="8229600" cy="5545138"/>
          </a:xfrm>
        </p:spPr>
        <p:txBody>
          <a:bodyPr/>
          <a:lstStyle/>
          <a:p>
            <a:pPr algn="ctr">
              <a:defRPr/>
            </a:pPr>
            <a:r>
              <a:rPr lang="sl-SI" sz="3200" b="1" dirty="0">
                <a:solidFill>
                  <a:schemeClr val="bg2"/>
                </a:solidFill>
                <a:effectLst>
                  <a:outerShdw blurRad="38100" dist="38100" dir="2700000" algn="tl">
                    <a:srgbClr val="C0C0C0"/>
                  </a:outerShdw>
                </a:effectLst>
              </a:rPr>
              <a:t/>
            </a:r>
            <a:br>
              <a:rPr lang="sl-SI" sz="3200" b="1" dirty="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r>
            <a:br>
              <a:rPr lang="sl-SI" sz="3200" b="1" dirty="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r>
            <a:br>
              <a:rPr lang="sl-SI" sz="3200" b="1" dirty="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r>
            <a:br>
              <a:rPr lang="sl-SI" sz="3200" b="1" dirty="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Nesluten razvoj je pred nami!</a:t>
            </a:r>
            <a:br>
              <a:rPr lang="sl-SI" sz="3200" b="1" dirty="0" smtClean="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Množicam neznane nevarnosti!</a:t>
            </a:r>
            <a:br>
              <a:rPr lang="sl-SI" sz="3200" b="1" dirty="0" smtClean="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r>
            <a:br>
              <a:rPr lang="sl-SI" sz="3200" b="1" dirty="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r>
            <a:br>
              <a:rPr lang="sl-SI" sz="3200" b="1" dirty="0">
                <a:solidFill>
                  <a:schemeClr val="bg2"/>
                </a:solidFill>
                <a:effectLst>
                  <a:outerShdw blurRad="38100" dist="38100" dir="2700000" algn="tl">
                    <a:srgbClr val="C0C0C0"/>
                  </a:outerShdw>
                </a:effectLst>
              </a:rPr>
            </a:br>
            <a:endParaRPr lang="en-US" sz="3200" b="1" dirty="0" smtClean="0">
              <a:solidFill>
                <a:schemeClr val="bg2"/>
              </a:solidFill>
              <a:effectLst>
                <a:outerShdw blurRad="38100" dist="38100" dir="2700000" algn="tl">
                  <a:srgbClr val="C0C0C0"/>
                </a:outerShdw>
              </a:effectLst>
            </a:endParaRPr>
          </a:p>
        </p:txBody>
      </p:sp>
      <p:sp>
        <p:nvSpPr>
          <p:cNvPr id="5" name="Footer Placeholder 4"/>
          <p:cNvSpPr>
            <a:spLocks noGrp="1"/>
          </p:cNvSpPr>
          <p:nvPr>
            <p:ph type="ftr" sz="quarter" idx="11"/>
          </p:nvPr>
        </p:nvSpPr>
        <p:spPr>
          <a:xfrm>
            <a:off x="2339752" y="6209570"/>
            <a:ext cx="4545013"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302BC4-28C4-4490-9DB6-67D00BAB42B1}"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3"/>
          <a:stretch>
            <a:fillRect/>
          </a:stretch>
        </p:blipFill>
        <p:spPr>
          <a:xfrm>
            <a:off x="107504" y="6209570"/>
            <a:ext cx="1231499" cy="676715"/>
          </a:xfrm>
          <a:prstGeom prst="rect">
            <a:avLst/>
          </a:prstGeom>
        </p:spPr>
      </p:pic>
      <p:pic>
        <p:nvPicPr>
          <p:cNvPr id="4" name="Picture 3"/>
          <p:cNvPicPr>
            <a:picLocks noChangeAspect="1"/>
          </p:cNvPicPr>
          <p:nvPr/>
        </p:nvPicPr>
        <p:blipFill>
          <a:blip r:embed="rId4"/>
          <a:stretch>
            <a:fillRect/>
          </a:stretch>
        </p:blipFill>
        <p:spPr>
          <a:xfrm>
            <a:off x="-29592" y="0"/>
            <a:ext cx="4267570" cy="2993395"/>
          </a:xfrm>
          <a:prstGeom prst="rect">
            <a:avLst/>
          </a:prstGeom>
        </p:spPr>
      </p:pic>
      <p:pic>
        <p:nvPicPr>
          <p:cNvPr id="7" name="Picture 6"/>
          <p:cNvPicPr>
            <a:picLocks noChangeAspect="1"/>
          </p:cNvPicPr>
          <p:nvPr/>
        </p:nvPicPr>
        <p:blipFill>
          <a:blip r:embed="rId5"/>
          <a:stretch>
            <a:fillRect/>
          </a:stretch>
        </p:blipFill>
        <p:spPr>
          <a:xfrm>
            <a:off x="6305228" y="620688"/>
            <a:ext cx="2247900" cy="2200275"/>
          </a:xfrm>
          <a:prstGeom prst="rect">
            <a:avLst/>
          </a:prstGeom>
        </p:spPr>
      </p:pic>
    </p:spTree>
    <p:extLst>
      <p:ext uri="{BB962C8B-B14F-4D97-AF65-F5344CB8AC3E}">
        <p14:creationId xmlns:p14="http://schemas.microsoft.com/office/powerpoint/2010/main" val="2585782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23528" y="404664"/>
            <a:ext cx="8229600" cy="5545138"/>
          </a:xfrm>
        </p:spPr>
        <p:txBody>
          <a:bodyPr/>
          <a:lstStyle/>
          <a:p>
            <a:pPr algn="ctr">
              <a:defRPr/>
            </a:pPr>
            <a:r>
              <a:rPr lang="sl-SI" sz="3200" b="1" dirty="0">
                <a:solidFill>
                  <a:schemeClr val="bg2"/>
                </a:solidFill>
                <a:effectLst>
                  <a:outerShdw blurRad="38100" dist="38100" dir="2700000" algn="tl">
                    <a:srgbClr val="C0C0C0"/>
                  </a:outerShdw>
                </a:effectLst>
              </a:rPr>
              <a:t/>
            </a:r>
            <a:br>
              <a:rPr lang="sl-SI" sz="3200" b="1" dirty="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r>
            <a:br>
              <a:rPr lang="sl-SI" sz="3200" b="1" dirty="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r>
            <a:br>
              <a:rPr lang="sl-SI" sz="3200" b="1" dirty="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r>
            <a:br>
              <a:rPr lang="sl-SI" sz="3200" b="1" dirty="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t>
            </a:r>
            <a:br>
              <a:rPr lang="sl-SI" sz="3200" b="1" dirty="0" smtClean="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Nesluten razvoj je pred nami!</a:t>
            </a:r>
            <a:br>
              <a:rPr lang="sl-SI" sz="3200" b="1" dirty="0" smtClean="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Množicam neznane nevarnosti!</a:t>
            </a:r>
            <a:br>
              <a:rPr lang="sl-SI" sz="3200" b="1" dirty="0" smtClean="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Superinteligenca je rešitelj!</a:t>
            </a:r>
            <a:br>
              <a:rPr lang="sl-SI" sz="3200" b="1" dirty="0" smtClean="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r>
            <a:br>
              <a:rPr lang="sl-SI" sz="3200" b="1" dirty="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
            </a:r>
            <a:br>
              <a:rPr lang="sl-SI" sz="3200" b="1" dirty="0" smtClean="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r>
            <a:br>
              <a:rPr lang="sl-SI" sz="3200" b="1" dirty="0">
                <a:solidFill>
                  <a:schemeClr val="bg2"/>
                </a:solidFill>
                <a:effectLst>
                  <a:outerShdw blurRad="38100" dist="38100" dir="2700000" algn="tl">
                    <a:srgbClr val="C0C0C0"/>
                  </a:outerShdw>
                </a:effectLst>
              </a:rPr>
            </a:br>
            <a:endParaRPr lang="en-US" sz="3200" b="1" dirty="0" smtClean="0">
              <a:solidFill>
                <a:schemeClr val="bg2"/>
              </a:solidFill>
              <a:effectLst>
                <a:outerShdw blurRad="38100" dist="38100" dir="2700000" algn="tl">
                  <a:srgbClr val="C0C0C0"/>
                </a:outerShdw>
              </a:effectLst>
            </a:endParaRPr>
          </a:p>
        </p:txBody>
      </p:sp>
      <p:sp>
        <p:nvSpPr>
          <p:cNvPr id="5" name="Footer Placeholder 4"/>
          <p:cNvSpPr>
            <a:spLocks noGrp="1"/>
          </p:cNvSpPr>
          <p:nvPr>
            <p:ph type="ftr" sz="quarter" idx="11"/>
          </p:nvPr>
        </p:nvSpPr>
        <p:spPr>
          <a:xfrm>
            <a:off x="2339752" y="6209570"/>
            <a:ext cx="4545013"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302BC4-28C4-4490-9DB6-67D00BAB42B1}"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3"/>
          <a:stretch>
            <a:fillRect/>
          </a:stretch>
        </p:blipFill>
        <p:spPr>
          <a:xfrm>
            <a:off x="107504" y="6209570"/>
            <a:ext cx="1231499" cy="676715"/>
          </a:xfrm>
          <a:prstGeom prst="rect">
            <a:avLst/>
          </a:prstGeom>
        </p:spPr>
      </p:pic>
      <p:pic>
        <p:nvPicPr>
          <p:cNvPr id="4" name="Picture 3"/>
          <p:cNvPicPr>
            <a:picLocks noChangeAspect="1"/>
          </p:cNvPicPr>
          <p:nvPr/>
        </p:nvPicPr>
        <p:blipFill>
          <a:blip r:embed="rId4"/>
          <a:stretch>
            <a:fillRect/>
          </a:stretch>
        </p:blipFill>
        <p:spPr>
          <a:xfrm>
            <a:off x="-29592" y="0"/>
            <a:ext cx="4267570" cy="2993395"/>
          </a:xfrm>
          <a:prstGeom prst="rect">
            <a:avLst/>
          </a:prstGeom>
        </p:spPr>
      </p:pic>
      <p:pic>
        <p:nvPicPr>
          <p:cNvPr id="7" name="Picture 6"/>
          <p:cNvPicPr>
            <a:picLocks noChangeAspect="1"/>
          </p:cNvPicPr>
          <p:nvPr/>
        </p:nvPicPr>
        <p:blipFill>
          <a:blip r:embed="rId5"/>
          <a:stretch>
            <a:fillRect/>
          </a:stretch>
        </p:blipFill>
        <p:spPr>
          <a:xfrm>
            <a:off x="6305228" y="620688"/>
            <a:ext cx="2247900" cy="2200275"/>
          </a:xfrm>
          <a:prstGeom prst="rect">
            <a:avLst/>
          </a:prstGeom>
        </p:spPr>
      </p:pic>
    </p:spTree>
    <p:extLst>
      <p:ext uri="{BB962C8B-B14F-4D97-AF65-F5344CB8AC3E}">
        <p14:creationId xmlns:p14="http://schemas.microsoft.com/office/powerpoint/2010/main" val="3945164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0420" name="Title 5"/>
          <p:cNvSpPr>
            <a:spLocks noGrp="1"/>
          </p:cNvSpPr>
          <p:nvPr>
            <p:ph type="ctrTitle" sz="quarter"/>
          </p:nvPr>
        </p:nvSpPr>
        <p:spPr>
          <a:xfrm>
            <a:off x="717797" y="4651874"/>
            <a:ext cx="7772400" cy="1152128"/>
          </a:xfrm>
        </p:spPr>
        <p:txBody>
          <a:bodyPr/>
          <a:lstStyle/>
          <a:p>
            <a:r>
              <a:rPr lang="sl-SI" dirty="0" smtClean="0"/>
              <a:t> </a:t>
            </a:r>
            <a:br>
              <a:rPr lang="sl-SI" dirty="0" smtClean="0"/>
            </a:br>
            <a:r>
              <a:rPr lang="sl-SI" dirty="0" smtClean="0"/>
              <a:t/>
            </a:r>
            <a:br>
              <a:rPr lang="sl-SI" dirty="0" smtClean="0"/>
            </a:br>
            <a:r>
              <a:rPr lang="sl-SI" dirty="0" smtClean="0"/>
              <a:t/>
            </a:r>
            <a:br>
              <a:rPr lang="sl-SI" dirty="0" smtClean="0"/>
            </a:br>
            <a:r>
              <a:rPr lang="en-US" dirty="0" smtClean="0"/>
              <a:t/>
            </a:r>
            <a:br>
              <a:rPr lang="en-US" dirty="0" smtClean="0"/>
            </a:br>
            <a:r>
              <a:rPr lang="en-US" dirty="0" smtClean="0"/>
              <a:t> </a:t>
            </a:r>
            <a:r>
              <a:rPr lang="sl-SI" dirty="0" smtClean="0"/>
              <a:t>Hvala</a:t>
            </a:r>
            <a:endParaRPr lang="en-US" dirty="0" smtClean="0"/>
          </a:p>
        </p:txBody>
      </p:sp>
      <p:pic>
        <p:nvPicPr>
          <p:cNvPr id="1229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0369" y="4653136"/>
            <a:ext cx="3563938"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7571" y="214126"/>
            <a:ext cx="8452853" cy="443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a:xfrm>
            <a:off x="4394202" y="6368086"/>
            <a:ext cx="3429000" cy="352127"/>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3.4.2018</a:t>
            </a:r>
            <a:endParaRPr kumimoji="0" lang="sl-SI"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Slide Number Placeholder 2"/>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0B75C0-F3DF-434F-8ADF-D9D174FE31C9}"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93189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267744" y="6356350"/>
            <a:ext cx="447484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rPr>
              <a:t>MPS, 3.4.2018</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EF857-F480-4689-95E2-6FAFD9FA987F}"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Rectangle 2"/>
          <p:cNvSpPr txBox="1">
            <a:spLocks noChangeArrowheads="1"/>
          </p:cNvSpPr>
          <p:nvPr/>
        </p:nvSpPr>
        <p:spPr bwMode="auto">
          <a:xfrm>
            <a:off x="390364" y="458788"/>
            <a:ext cx="82296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3600" b="0" i="0" u="none" strike="noStrike" kern="1200" cap="none" spc="0" normalizeH="0" baseline="0" noProof="0" dirty="0" smtClean="0">
                <a:ln>
                  <a:noFill/>
                </a:ln>
                <a:solidFill>
                  <a:sysClr val="windowText" lastClr="000000"/>
                </a:solidFill>
                <a:effectLst/>
                <a:uLnTx/>
                <a:uFillTx/>
                <a:latin typeface="Tahoma"/>
                <a:ea typeface="+mj-ea"/>
                <a:cs typeface="+mj-cs"/>
              </a:rPr>
              <a:t>Kako napovedujemo?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3600" b="0" i="0" u="none" strike="noStrike" kern="1200" cap="none" spc="0" normalizeH="0" baseline="0" noProof="0" dirty="0" smtClean="0">
                <a:ln>
                  <a:noFill/>
                </a:ln>
                <a:solidFill>
                  <a:sysClr val="windowText" lastClr="000000"/>
                </a:solidFill>
                <a:effectLst/>
                <a:uLnTx/>
                <a:uFillTx/>
                <a:latin typeface="Tahoma"/>
                <a:ea typeface="+mj-ea"/>
                <a:cs typeface="+mj-cs"/>
              </a:rPr>
              <a:t>Zakoni informacijske d.</a:t>
            </a:r>
            <a:endParaRPr kumimoji="0" lang="en-US" sz="3600" b="0" i="0" u="none" strike="noStrike" kern="1200" cap="none" spc="0" normalizeH="0" baseline="0" noProof="0" dirty="0" smtClean="0">
              <a:ln>
                <a:noFill/>
              </a:ln>
              <a:solidFill>
                <a:sysClr val="windowText" lastClr="000000"/>
              </a:solidFill>
              <a:effectLst/>
              <a:uLnTx/>
              <a:uFillTx/>
              <a:latin typeface="Tahoma"/>
              <a:ea typeface="+mj-ea"/>
              <a:cs typeface="+mj-cs"/>
            </a:endParaRPr>
          </a:p>
        </p:txBody>
      </p:sp>
      <p:sp>
        <p:nvSpPr>
          <p:cNvPr id="9" name="Text Box 4"/>
          <p:cNvSpPr txBox="1">
            <a:spLocks noChangeArrowheads="1"/>
          </p:cNvSpPr>
          <p:nvPr/>
        </p:nvSpPr>
        <p:spPr bwMode="auto">
          <a:xfrm>
            <a:off x="539552" y="1213735"/>
            <a:ext cx="8515350" cy="458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sl-SI" sz="240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Moorov, </a:t>
            </a:r>
            <a:r>
              <a:rPr kumimoji="0" lang="sl-SI" sz="2400" b="0" i="0" u="none" strike="noStrike" kern="0" cap="none" spc="0" normalizeH="0" baseline="0" noProof="0" dirty="0" err="1">
                <a:ln>
                  <a:noFill/>
                </a:ln>
                <a:solidFill>
                  <a:prstClr val="black"/>
                </a:solidFill>
                <a:effectLst/>
                <a:uLnTx/>
                <a:uFillTx/>
                <a:latin typeface="Calibri" panose="020F0502020204030204" pitchFamily="34" charset="0"/>
              </a:rPr>
              <a:t>Keckov</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 </a:t>
            </a:r>
            <a:r>
              <a:rPr kumimoji="0" lang="sl-SI" sz="2400" b="0" i="0" u="none" strike="noStrike" kern="0" cap="none" spc="0" normalizeH="0" baseline="0" noProof="0" dirty="0" err="1">
                <a:ln>
                  <a:noFill/>
                </a:ln>
                <a:solidFill>
                  <a:prstClr val="black"/>
                </a:solidFill>
                <a:effectLst/>
                <a:uLnTx/>
                <a:uFillTx/>
                <a:latin typeface="Calibri" panose="020F0502020204030204" pitchFamily="34" charset="0"/>
              </a:rPr>
              <a:t>Metcalfov</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 </a:t>
            </a:r>
            <a:r>
              <a:rPr kumimoji="0" lang="sl-SI" sz="2400" b="0" i="0" u="none" strike="noStrike" kern="0" cap="none" spc="0" normalizeH="0" baseline="0" noProof="0" dirty="0" err="1">
                <a:ln>
                  <a:noFill/>
                </a:ln>
                <a:solidFill>
                  <a:prstClr val="black"/>
                </a:solidFill>
                <a:effectLst/>
                <a:uLnTx/>
                <a:uFillTx/>
                <a:latin typeface="Calibri" panose="020F0502020204030204" pitchFamily="34" charset="0"/>
              </a:rPr>
              <a:t>Sidgemorjev</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 </a:t>
            </a:r>
            <a:r>
              <a:rPr kumimoji="0" lang="sl-SI" sz="2400" b="0" i="0" u="none" strike="noStrike" kern="0" cap="none" spc="0" normalizeH="0" baseline="0" noProof="0" dirty="0" err="1">
                <a:ln>
                  <a:noFill/>
                </a:ln>
                <a:solidFill>
                  <a:prstClr val="black"/>
                </a:solidFill>
                <a:effectLst/>
                <a:uLnTx/>
                <a:uFillTx/>
                <a:latin typeface="Calibri" panose="020F0502020204030204" pitchFamily="34" charset="0"/>
              </a:rPr>
              <a:t>Groschev</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 Amdahlov, </a:t>
            </a:r>
            <a:r>
              <a:rPr kumimoji="0" lang="sl-SI" sz="2400" b="0" i="0" u="none" strike="noStrike" kern="0" cap="none" spc="0" normalizeH="0" baseline="0" noProof="0" dirty="0" err="1">
                <a:ln>
                  <a:noFill/>
                </a:ln>
                <a:solidFill>
                  <a:prstClr val="black"/>
                </a:solidFill>
                <a:effectLst/>
                <a:uLnTx/>
                <a:uFillTx/>
                <a:latin typeface="Calibri" panose="020F0502020204030204" pitchFamily="34" charset="0"/>
              </a:rPr>
              <a:t>Andreesenov</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 </a:t>
            </a:r>
          </a:p>
          <a:p>
            <a:pPr marL="0" marR="0" lvl="0" indent="0" defTabSz="914400" eaLnBrk="1" fontAlgn="auto" latinLnBrk="0" hangingPunct="1">
              <a:lnSpc>
                <a:spcPct val="100000"/>
              </a:lnSpc>
              <a:spcBef>
                <a:spcPct val="0"/>
              </a:spcBef>
              <a:spcAft>
                <a:spcPts val="0"/>
              </a:spcAft>
              <a:buClrTx/>
              <a:buSzTx/>
              <a:buFontTx/>
              <a:buNone/>
              <a:tabLst/>
              <a:defRPr/>
            </a:pPr>
            <a:endParaRPr kumimoji="0" lang="sl-SI" sz="240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sl-SI" sz="2400" b="1" i="0" u="none" strike="noStrike" kern="0" cap="none" spc="0" normalizeH="0" baseline="0" noProof="0" dirty="0">
                <a:ln>
                  <a:noFill/>
                </a:ln>
                <a:solidFill>
                  <a:prstClr val="black"/>
                </a:solidFill>
                <a:effectLst/>
                <a:uLnTx/>
                <a:uFillTx/>
                <a:latin typeface="Calibri" panose="020F0502020204030204" pitchFamily="34" charset="0"/>
              </a:rPr>
              <a:t>Moorov zakon</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 51 let, „sposobnost“ čipa + 50% letno (koruza 2%), </a:t>
            </a:r>
          </a:p>
          <a:p>
            <a:pPr marL="0" marR="0" lvl="0" indent="0" defTabSz="914400" eaLnBrk="1" fontAlgn="auto" latinLnBrk="0" hangingPunct="1">
              <a:lnSpc>
                <a:spcPct val="100000"/>
              </a:lnSpc>
              <a:spcBef>
                <a:spcPct val="0"/>
              </a:spcBef>
              <a:spcAft>
                <a:spcPts val="0"/>
              </a:spcAft>
              <a:buClrTx/>
              <a:buSzTx/>
              <a:buFontTx/>
              <a:buNone/>
              <a:tabLst/>
              <a:defRPr/>
            </a:pP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2014: Tranzistorjev/ s: 25-krat št.  zvezd v Rimski cesti,  75-krat št.  galaksij v vesolju. V 2014: 2.5 x 10</a:t>
            </a:r>
            <a:r>
              <a:rPr kumimoji="0" lang="sl-SI" sz="2400" b="0" i="0" u="none" strike="noStrike" kern="0" cap="none" spc="0" normalizeH="0" baseline="30000" noProof="0" dirty="0">
                <a:ln>
                  <a:noFill/>
                </a:ln>
                <a:solidFill>
                  <a:prstClr val="black"/>
                </a:solidFill>
                <a:effectLst/>
                <a:uLnTx/>
                <a:uFillTx/>
                <a:latin typeface="Calibri" panose="020F0502020204030204" pitchFamily="34" charset="0"/>
              </a:rPr>
              <a:t>20 </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t. = ¼ premera naše galaksije v m, do danes 1 t. na 1 m, 1 t. na 73 kg Lune. </a:t>
            </a:r>
          </a:p>
          <a:p>
            <a:pPr marL="0" marR="0" lvl="0" indent="0" defTabSz="914400" eaLnBrk="1" fontAlgn="auto" latinLnBrk="0" hangingPunct="1">
              <a:lnSpc>
                <a:spcPct val="100000"/>
              </a:lnSpc>
              <a:spcBef>
                <a:spcPct val="0"/>
              </a:spcBef>
              <a:spcAft>
                <a:spcPts val="0"/>
              </a:spcAft>
              <a:buClrTx/>
              <a:buSzTx/>
              <a:buFontTx/>
              <a:buNone/>
              <a:tabLst/>
              <a:defRPr/>
            </a:pPr>
            <a:endPar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sl-SI" sz="240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sl-SI" sz="2400" b="0" i="0" u="none" strike="noStrike" kern="0" cap="none" spc="0" normalizeH="0" baseline="0" noProof="0" dirty="0">
              <a:ln>
                <a:noFill/>
              </a:ln>
              <a:solidFill>
                <a:srgbClr val="000000"/>
              </a:solidFill>
              <a:effectLst/>
              <a:uLnTx/>
              <a:uFillTx/>
              <a:latin typeface="Tahoma" panose="020B060403050404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sl-SI" sz="2800" b="0" i="0" u="none" strike="noStrike" kern="0" cap="none" spc="0" normalizeH="0" baseline="0" noProof="0" dirty="0">
              <a:ln>
                <a:noFill/>
              </a:ln>
              <a:solidFill>
                <a:srgbClr val="000000"/>
              </a:solidFill>
              <a:effectLst/>
              <a:uLnTx/>
              <a:uFillTx/>
              <a:latin typeface="Tahoma" panose="020B0604030504040204" pitchFamily="34" charset="0"/>
            </a:endParaRPr>
          </a:p>
        </p:txBody>
      </p:sp>
    </p:spTree>
    <p:extLst>
      <p:ext uri="{BB962C8B-B14F-4D97-AF65-F5344CB8AC3E}">
        <p14:creationId xmlns:p14="http://schemas.microsoft.com/office/powerpoint/2010/main" val="2608706917"/>
      </p:ext>
    </p:extLst>
  </p:cSld>
  <p:clrMapOvr>
    <a:masterClrMapping/>
  </p:clrMapOvr>
  <mc:AlternateContent xmlns:mc="http://schemas.openxmlformats.org/markup-compatibility/2006" xmlns:p14="http://schemas.microsoft.com/office/powerpoint/2010/main">
    <mc:Choice Requires="p14">
      <p:transition spd="slow" p14:dur="2500" advClick="0" advTm="10000">
        <p:checker/>
      </p:transition>
    </mc:Choice>
    <mc:Fallback xmlns="">
      <p:transition spd="slow" advClick="0" advTm="10000">
        <p:checke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267744" y="6356350"/>
            <a:ext cx="447484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rPr>
              <a:t>MPS, 3.4.2018</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EF857-F480-4689-95E2-6FAFD9FA987F}"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Rectangle 2"/>
          <p:cNvSpPr txBox="1">
            <a:spLocks noChangeArrowheads="1"/>
          </p:cNvSpPr>
          <p:nvPr/>
        </p:nvSpPr>
        <p:spPr bwMode="auto">
          <a:xfrm>
            <a:off x="390364" y="458788"/>
            <a:ext cx="82296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3600" b="0" i="0" u="none" strike="noStrike" kern="1200" cap="none" spc="0" normalizeH="0" baseline="0" noProof="0" dirty="0" smtClean="0">
                <a:ln>
                  <a:noFill/>
                </a:ln>
                <a:effectLst/>
                <a:uLnTx/>
                <a:uFillTx/>
                <a:latin typeface="Tahoma"/>
                <a:ea typeface="+mj-ea"/>
                <a:cs typeface="+mj-cs"/>
              </a:rPr>
              <a:t>Kako napovedujemo?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3600" b="0" i="0" u="none" strike="noStrike" kern="1200" cap="none" spc="0" normalizeH="0" baseline="0" noProof="0" dirty="0" smtClean="0">
                <a:ln>
                  <a:noFill/>
                </a:ln>
                <a:effectLst/>
                <a:uLnTx/>
                <a:uFillTx/>
                <a:latin typeface="Tahoma"/>
                <a:ea typeface="+mj-ea"/>
                <a:cs typeface="+mj-cs"/>
              </a:rPr>
              <a:t>Zakoni informacijske d.</a:t>
            </a:r>
            <a:endParaRPr kumimoji="0" lang="en-US" sz="3600" b="0" i="0" u="none" strike="noStrike" kern="1200" cap="none" spc="0" normalizeH="0" baseline="0" noProof="0" dirty="0" smtClean="0">
              <a:ln>
                <a:noFill/>
              </a:ln>
              <a:effectLst/>
              <a:uLnTx/>
              <a:uFillTx/>
              <a:latin typeface="Tahoma"/>
              <a:ea typeface="+mj-ea"/>
              <a:cs typeface="+mj-cs"/>
            </a:endParaRPr>
          </a:p>
        </p:txBody>
      </p:sp>
      <p:sp>
        <p:nvSpPr>
          <p:cNvPr id="9" name="Text Box 4"/>
          <p:cNvSpPr txBox="1">
            <a:spLocks noChangeArrowheads="1"/>
          </p:cNvSpPr>
          <p:nvPr/>
        </p:nvSpPr>
        <p:spPr bwMode="auto">
          <a:xfrm>
            <a:off x="539552" y="1213735"/>
            <a:ext cx="8515350" cy="532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sl-SI" sz="240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Moorov, </a:t>
            </a:r>
            <a:r>
              <a:rPr kumimoji="0" lang="sl-SI" sz="2400" b="0" i="0" u="none" strike="noStrike" kern="0" cap="none" spc="0" normalizeH="0" baseline="0" noProof="0" dirty="0" err="1">
                <a:ln>
                  <a:noFill/>
                </a:ln>
                <a:solidFill>
                  <a:prstClr val="black"/>
                </a:solidFill>
                <a:effectLst/>
                <a:uLnTx/>
                <a:uFillTx/>
                <a:latin typeface="Calibri" panose="020F0502020204030204" pitchFamily="34" charset="0"/>
              </a:rPr>
              <a:t>Keckov</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 </a:t>
            </a:r>
            <a:r>
              <a:rPr kumimoji="0" lang="sl-SI" sz="2400" b="0" i="0" u="none" strike="noStrike" kern="0" cap="none" spc="0" normalizeH="0" baseline="0" noProof="0" dirty="0" err="1">
                <a:ln>
                  <a:noFill/>
                </a:ln>
                <a:solidFill>
                  <a:prstClr val="black"/>
                </a:solidFill>
                <a:effectLst/>
                <a:uLnTx/>
                <a:uFillTx/>
                <a:latin typeface="Calibri" panose="020F0502020204030204" pitchFamily="34" charset="0"/>
              </a:rPr>
              <a:t>Metcalfov</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 </a:t>
            </a:r>
            <a:r>
              <a:rPr kumimoji="0" lang="sl-SI" sz="2400" b="0" i="0" u="none" strike="noStrike" kern="0" cap="none" spc="0" normalizeH="0" baseline="0" noProof="0" dirty="0" err="1">
                <a:ln>
                  <a:noFill/>
                </a:ln>
                <a:solidFill>
                  <a:prstClr val="black"/>
                </a:solidFill>
                <a:effectLst/>
                <a:uLnTx/>
                <a:uFillTx/>
                <a:latin typeface="Calibri" panose="020F0502020204030204" pitchFamily="34" charset="0"/>
              </a:rPr>
              <a:t>Sidgemorjev</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 </a:t>
            </a:r>
            <a:r>
              <a:rPr kumimoji="0" lang="sl-SI" sz="2400" b="0" i="0" u="none" strike="noStrike" kern="0" cap="none" spc="0" normalizeH="0" baseline="0" noProof="0" dirty="0" err="1">
                <a:ln>
                  <a:noFill/>
                </a:ln>
                <a:solidFill>
                  <a:prstClr val="black"/>
                </a:solidFill>
                <a:effectLst/>
                <a:uLnTx/>
                <a:uFillTx/>
                <a:latin typeface="Calibri" panose="020F0502020204030204" pitchFamily="34" charset="0"/>
              </a:rPr>
              <a:t>Groschev</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 Amdahlov, </a:t>
            </a:r>
            <a:r>
              <a:rPr kumimoji="0" lang="sl-SI" sz="2400" b="0" i="0" u="none" strike="noStrike" kern="0" cap="none" spc="0" normalizeH="0" baseline="0" noProof="0" dirty="0" err="1">
                <a:ln>
                  <a:noFill/>
                </a:ln>
                <a:solidFill>
                  <a:prstClr val="black"/>
                </a:solidFill>
                <a:effectLst/>
                <a:uLnTx/>
                <a:uFillTx/>
                <a:latin typeface="Calibri" panose="020F0502020204030204" pitchFamily="34" charset="0"/>
              </a:rPr>
              <a:t>Andreesenov</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 </a:t>
            </a:r>
          </a:p>
          <a:p>
            <a:pPr marL="0" marR="0" lvl="0" indent="0" defTabSz="914400" eaLnBrk="1" fontAlgn="auto" latinLnBrk="0" hangingPunct="1">
              <a:lnSpc>
                <a:spcPct val="100000"/>
              </a:lnSpc>
              <a:spcBef>
                <a:spcPct val="0"/>
              </a:spcBef>
              <a:spcAft>
                <a:spcPts val="0"/>
              </a:spcAft>
              <a:buClrTx/>
              <a:buSzTx/>
              <a:buFontTx/>
              <a:buNone/>
              <a:tabLst/>
              <a:defRPr/>
            </a:pPr>
            <a:endParaRPr kumimoji="0" lang="sl-SI" sz="240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sl-SI" sz="2400" b="1" i="0" u="none" strike="noStrike" kern="0" cap="none" spc="0" normalizeH="0" baseline="0" noProof="0" dirty="0">
                <a:ln>
                  <a:noFill/>
                </a:ln>
                <a:solidFill>
                  <a:prstClr val="black"/>
                </a:solidFill>
                <a:effectLst/>
                <a:uLnTx/>
                <a:uFillTx/>
                <a:latin typeface="Calibri" panose="020F0502020204030204" pitchFamily="34" charset="0"/>
              </a:rPr>
              <a:t>Moorov zakon</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 51 let, „sposobnost“ čipa + 50% letno (koruza 2%), </a:t>
            </a:r>
          </a:p>
          <a:p>
            <a:pPr marL="0" marR="0" lvl="0" indent="0" defTabSz="914400" eaLnBrk="1" fontAlgn="auto" latinLnBrk="0" hangingPunct="1">
              <a:lnSpc>
                <a:spcPct val="100000"/>
              </a:lnSpc>
              <a:spcBef>
                <a:spcPct val="0"/>
              </a:spcBef>
              <a:spcAft>
                <a:spcPts val="0"/>
              </a:spcAft>
              <a:buClrTx/>
              <a:buSzTx/>
              <a:buFontTx/>
              <a:buNone/>
              <a:tabLst/>
              <a:defRPr/>
            </a:pP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2014: Tranzistorjev/ s: 25-krat št.  zvezd v Rimski cesti,  75-krat št.  galaksij v vesolju. V 2014: 2.5 x 10</a:t>
            </a:r>
            <a:r>
              <a:rPr kumimoji="0" lang="sl-SI" sz="2400" b="0" i="0" u="none" strike="noStrike" kern="0" cap="none" spc="0" normalizeH="0" baseline="30000" noProof="0" dirty="0">
                <a:ln>
                  <a:noFill/>
                </a:ln>
                <a:solidFill>
                  <a:prstClr val="black"/>
                </a:solidFill>
                <a:effectLst/>
                <a:uLnTx/>
                <a:uFillTx/>
                <a:latin typeface="Calibri" panose="020F0502020204030204" pitchFamily="34" charset="0"/>
              </a:rPr>
              <a:t>20 </a:t>
            </a:r>
            <a:r>
              <a:rPr kumimoji="0" lang="sl-SI" sz="2400" b="0" i="0" u="none" strike="noStrike" kern="0" cap="none" spc="0" normalizeH="0" baseline="0" noProof="0" dirty="0">
                <a:ln>
                  <a:noFill/>
                </a:ln>
                <a:solidFill>
                  <a:prstClr val="black"/>
                </a:solidFill>
                <a:effectLst/>
                <a:uLnTx/>
                <a:uFillTx/>
                <a:latin typeface="Calibri" panose="020F0502020204030204" pitchFamily="34" charset="0"/>
              </a:rPr>
              <a:t>t. = ¼ premera naše galaksije v m, do danes 1 t. na 1 m, 1 t. na 73 kg Lune. </a:t>
            </a:r>
          </a:p>
          <a:p>
            <a:pPr marL="0" marR="0" lvl="0" indent="0" defTabSz="914400" eaLnBrk="1" fontAlgn="auto" latinLnBrk="0" hangingPunct="1">
              <a:lnSpc>
                <a:spcPct val="100000"/>
              </a:lnSpc>
              <a:spcBef>
                <a:spcPct val="0"/>
              </a:spcBef>
              <a:spcAft>
                <a:spcPts val="0"/>
              </a:spcAft>
              <a:buClrTx/>
              <a:buSzTx/>
              <a:buFontTx/>
              <a:buNone/>
              <a:tabLst/>
              <a:defRPr/>
            </a:pPr>
            <a:endParaRPr kumimoji="0" lang="sl-SI" sz="2400" b="0" i="0" u="none" strike="noStrike" kern="0" cap="none" spc="0" normalizeH="0" baseline="0" noProof="0" dirty="0" smtClean="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sl-SI" sz="240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sl-SI" sz="2400" b="1" i="0" u="none" strike="noStrike" kern="0" cap="none" spc="0" normalizeH="0" baseline="0" noProof="0" dirty="0">
                <a:ln>
                  <a:noFill/>
                </a:ln>
                <a:solidFill>
                  <a:prstClr val="black"/>
                </a:solidFill>
                <a:effectLst/>
                <a:uLnTx/>
                <a:uFillTx/>
                <a:latin typeface="Calibri" panose="020F0502020204030204" pitchFamily="34" charset="0"/>
              </a:rPr>
              <a:t>Fascinantno! IKT nosilec razvoja človeške civilizacije!</a:t>
            </a:r>
          </a:p>
          <a:p>
            <a:pPr marL="0" marR="0" lvl="0" indent="0" defTabSz="914400" eaLnBrk="1" fontAlgn="auto" latinLnBrk="0" hangingPunct="1">
              <a:lnSpc>
                <a:spcPct val="100000"/>
              </a:lnSpc>
              <a:spcBef>
                <a:spcPct val="0"/>
              </a:spcBef>
              <a:spcAft>
                <a:spcPts val="0"/>
              </a:spcAft>
              <a:buClrTx/>
              <a:buSzTx/>
              <a:buFontTx/>
              <a:buNone/>
              <a:tabLst/>
              <a:defRPr/>
            </a:pPr>
            <a:endParaRPr kumimoji="0" lang="sl-SI" sz="240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sl-SI" sz="2400" b="0" i="0" u="none" strike="noStrike" kern="0" cap="none" spc="0" normalizeH="0" baseline="0" noProof="0" dirty="0">
              <a:ln>
                <a:noFill/>
              </a:ln>
              <a:solidFill>
                <a:srgbClr val="000000"/>
              </a:solidFill>
              <a:effectLst/>
              <a:uLnTx/>
              <a:uFillTx/>
              <a:latin typeface="Tahoma" panose="020B060403050404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sl-SI" sz="2800" b="0" i="0" u="none" strike="noStrike" kern="0" cap="none" spc="0" normalizeH="0" baseline="0" noProof="0" dirty="0">
              <a:ln>
                <a:noFill/>
              </a:ln>
              <a:solidFill>
                <a:srgbClr val="000000"/>
              </a:solidFill>
              <a:effectLst/>
              <a:uLnTx/>
              <a:uFillTx/>
              <a:latin typeface="Tahoma" panose="020B0604030504040204" pitchFamily="34" charset="0"/>
            </a:endParaRPr>
          </a:p>
        </p:txBody>
      </p:sp>
    </p:spTree>
    <p:extLst>
      <p:ext uri="{BB962C8B-B14F-4D97-AF65-F5344CB8AC3E}">
        <p14:creationId xmlns:p14="http://schemas.microsoft.com/office/powerpoint/2010/main" val="1535057190"/>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375198" y="6388100"/>
            <a:ext cx="447484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rPr>
              <a:t>MPS, 3.4.2018</a:t>
            </a:r>
          </a:p>
        </p:txBody>
      </p:sp>
      <p:sp>
        <p:nvSpPr>
          <p:cNvPr id="5" name="Slide Number Placeholder 4"/>
          <p:cNvSpPr>
            <a:spLocks noGrp="1"/>
          </p:cNvSpPr>
          <p:nvPr>
            <p:ph type="sldNum" sz="quarter" idx="12"/>
          </p:nvPr>
        </p:nvSpPr>
        <p:spPr>
          <a:xfrm>
            <a:off x="6660654" y="6388100"/>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EF857-F480-4689-95E2-6FAFD9FA987F}"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Text Box 9"/>
          <p:cNvSpPr txBox="1">
            <a:spLocks noChangeArrowheads="1"/>
          </p:cNvSpPr>
          <p:nvPr/>
        </p:nvSpPr>
        <p:spPr bwMode="auto">
          <a:xfrm>
            <a:off x="752475" y="1395711"/>
            <a:ext cx="2071688" cy="327025"/>
          </a:xfrm>
          <a:prstGeom prst="rect">
            <a:avLst/>
          </a:prstGeom>
          <a:solidFill>
            <a:srgbClr val="FFFFFF"/>
          </a:solidFill>
          <a:ln w="9525">
            <a:solidFill>
              <a:srgbClr val="00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Moč procesiranja</a:t>
            </a:r>
            <a:endParaRPr kumimoji="1" 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8" name="Text Box 4"/>
          <p:cNvSpPr txBox="1">
            <a:spLocks noChangeArrowheads="1"/>
          </p:cNvSpPr>
          <p:nvPr/>
        </p:nvSpPr>
        <p:spPr bwMode="auto">
          <a:xfrm>
            <a:off x="7110413" y="5539086"/>
            <a:ext cx="714375" cy="327025"/>
          </a:xfrm>
          <a:prstGeom prst="rect">
            <a:avLst/>
          </a:prstGeom>
          <a:solidFill>
            <a:srgbClr val="FFFFFF"/>
          </a:solidFill>
          <a:ln w="9525">
            <a:solidFill>
              <a:srgbClr val="00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Čas </a:t>
            </a:r>
            <a:endParaRPr kumimoji="1" 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10" name="Rectangle 10"/>
          <p:cNvSpPr>
            <a:spLocks noChangeArrowheads="1"/>
          </p:cNvSpPr>
          <p:nvPr/>
        </p:nvSpPr>
        <p:spPr bwMode="auto">
          <a:xfrm>
            <a:off x="323850" y="3839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1" lang="sl-SI" sz="3200" b="1" i="0" u="none" strike="noStrike" kern="1200" cap="none" spc="0" normalizeH="0" baseline="0" noProof="0">
              <a:ln>
                <a:noFill/>
              </a:ln>
              <a:solidFill>
                <a:srgbClr val="0000CC"/>
              </a:solidFill>
              <a:effectLst/>
              <a:uLnTx/>
              <a:uFillTx/>
              <a:latin typeface="Tahoma" panose="020B0604030504040204" pitchFamily="34" charset="0"/>
              <a:ea typeface="+mn-ea"/>
              <a:cs typeface="+mn-cs"/>
            </a:endParaRPr>
          </a:p>
        </p:txBody>
      </p:sp>
      <p:sp>
        <p:nvSpPr>
          <p:cNvPr id="11" name="Rectangle 13"/>
          <p:cNvSpPr>
            <a:spLocks noChangeArrowheads="1"/>
          </p:cNvSpPr>
          <p:nvPr/>
        </p:nvSpPr>
        <p:spPr bwMode="auto">
          <a:xfrm>
            <a:off x="574675" y="3310236"/>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1" lang="sl-SI" sz="3200" b="1" i="0" u="none" strike="noStrike" kern="1200" cap="none" spc="0" normalizeH="0" baseline="0" noProof="0">
              <a:ln>
                <a:noFill/>
              </a:ln>
              <a:solidFill>
                <a:srgbClr val="0000CC"/>
              </a:solidFill>
              <a:effectLst/>
              <a:uLnTx/>
              <a:uFillTx/>
              <a:latin typeface="Tahoma" panose="020B0604030504040204" pitchFamily="34" charset="0"/>
              <a:ea typeface="+mn-ea"/>
              <a:cs typeface="+mn-cs"/>
            </a:endParaRPr>
          </a:p>
        </p:txBody>
      </p:sp>
      <p:cxnSp>
        <p:nvCxnSpPr>
          <p:cNvPr id="12" name="AutoShape 14"/>
          <p:cNvCxnSpPr>
            <a:cxnSpLocks noChangeShapeType="1"/>
          </p:cNvCxnSpPr>
          <p:nvPr/>
        </p:nvCxnSpPr>
        <p:spPr bwMode="auto">
          <a:xfrm>
            <a:off x="1395413" y="5181898"/>
            <a:ext cx="6000750" cy="1588"/>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cxnSp>
        <p:nvCxnSpPr>
          <p:cNvPr id="13" name="AutoShape 16"/>
          <p:cNvCxnSpPr>
            <a:cxnSpLocks noChangeShapeType="1"/>
          </p:cNvCxnSpPr>
          <p:nvPr/>
        </p:nvCxnSpPr>
        <p:spPr bwMode="auto">
          <a:xfrm flipV="1">
            <a:off x="1466850" y="2467273"/>
            <a:ext cx="5429250" cy="2714625"/>
          </a:xfrm>
          <a:prstGeom prst="straightConnector1">
            <a:avLst/>
          </a:prstGeom>
          <a:noFill/>
          <a:ln w="381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14" name="AutoShape 17"/>
          <p:cNvCxnSpPr>
            <a:cxnSpLocks noChangeShapeType="1"/>
          </p:cNvCxnSpPr>
          <p:nvPr/>
        </p:nvCxnSpPr>
        <p:spPr bwMode="auto">
          <a:xfrm>
            <a:off x="1395413" y="3538836"/>
            <a:ext cx="5500687" cy="1587"/>
          </a:xfrm>
          <a:prstGeom prst="straightConnector1">
            <a:avLst/>
          </a:prstGeom>
          <a:noFill/>
          <a:ln w="38100">
            <a:solidFill>
              <a:srgbClr val="000000"/>
            </a:solidFill>
            <a:prstDash val="dash"/>
            <a:round/>
            <a:headEnd/>
            <a:tailEnd type="triangle" w="lg" len="lg"/>
          </a:ln>
          <a:extLst>
            <a:ext uri="{909E8E84-426E-40DD-AFC4-6F175D3DCCD1}">
              <a14:hiddenFill xmlns:a14="http://schemas.microsoft.com/office/drawing/2010/main">
                <a:noFill/>
              </a14:hiddenFill>
            </a:ext>
          </a:extLst>
        </p:spPr>
      </p:cxnSp>
      <p:cxnSp>
        <p:nvCxnSpPr>
          <p:cNvPr id="15" name="AutoShape 18"/>
          <p:cNvCxnSpPr>
            <a:cxnSpLocks noChangeShapeType="1"/>
          </p:cNvCxnSpPr>
          <p:nvPr/>
        </p:nvCxnSpPr>
        <p:spPr bwMode="auto">
          <a:xfrm rot="5400000" flipH="1" flipV="1">
            <a:off x="-224631" y="3585667"/>
            <a:ext cx="3238500" cy="1588"/>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sp>
        <p:nvSpPr>
          <p:cNvPr id="16" name="Text Box 4"/>
          <p:cNvSpPr txBox="1">
            <a:spLocks noChangeArrowheads="1"/>
          </p:cNvSpPr>
          <p:nvPr/>
        </p:nvSpPr>
        <p:spPr bwMode="auto">
          <a:xfrm>
            <a:off x="7038975" y="3467398"/>
            <a:ext cx="1027113" cy="327025"/>
          </a:xfrm>
          <a:prstGeom prst="rect">
            <a:avLst/>
          </a:prstGeom>
          <a:solidFill>
            <a:srgbClr val="FFFFFF"/>
          </a:solidFill>
          <a:ln w="9525">
            <a:solidFill>
              <a:srgbClr val="00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Ljudje </a:t>
            </a:r>
            <a:endParaRPr kumimoji="1" 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17" name="Text Box 4"/>
          <p:cNvSpPr txBox="1">
            <a:spLocks noChangeArrowheads="1"/>
          </p:cNvSpPr>
          <p:nvPr/>
        </p:nvSpPr>
        <p:spPr bwMode="auto">
          <a:xfrm>
            <a:off x="6967538" y="2324398"/>
            <a:ext cx="1714500" cy="327025"/>
          </a:xfrm>
          <a:prstGeom prst="rect">
            <a:avLst/>
          </a:prstGeom>
          <a:solidFill>
            <a:srgbClr val="FFFFFF"/>
          </a:solidFill>
          <a:ln w="9525">
            <a:solidFill>
              <a:srgbClr val="00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Računalniki </a:t>
            </a:r>
            <a:endParaRPr kumimoji="1" 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18" name="Text Box 4"/>
          <p:cNvSpPr txBox="1">
            <a:spLocks noChangeArrowheads="1"/>
          </p:cNvSpPr>
          <p:nvPr/>
        </p:nvSpPr>
        <p:spPr bwMode="auto">
          <a:xfrm>
            <a:off x="3467100" y="1181398"/>
            <a:ext cx="2071688" cy="1033463"/>
          </a:xfrm>
          <a:prstGeom prst="rect">
            <a:avLst/>
          </a:prstGeom>
          <a:solidFill>
            <a:srgbClr val="FFFFFF"/>
          </a:solidFill>
          <a:ln w="9525">
            <a:solidFill>
              <a:srgbClr val="00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Ljudje + Računalniki  = Informacijska družba</a:t>
            </a:r>
            <a:endParaRPr kumimoji="1" 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cxnSp>
        <p:nvCxnSpPr>
          <p:cNvPr id="19" name="AutoShape 19"/>
          <p:cNvCxnSpPr>
            <a:cxnSpLocks noChangeShapeType="1"/>
          </p:cNvCxnSpPr>
          <p:nvPr/>
        </p:nvCxnSpPr>
        <p:spPr bwMode="auto">
          <a:xfrm rot="5400000" flipH="1" flipV="1">
            <a:off x="6431756" y="574180"/>
            <a:ext cx="1571625" cy="928688"/>
          </a:xfrm>
          <a:prstGeom prst="straightConnector1">
            <a:avLst/>
          </a:prstGeom>
          <a:noFill/>
          <a:ln w="1270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20" name="AutoShape 3"/>
          <p:cNvCxnSpPr>
            <a:cxnSpLocks noChangeShapeType="1"/>
          </p:cNvCxnSpPr>
          <p:nvPr/>
        </p:nvCxnSpPr>
        <p:spPr bwMode="auto">
          <a:xfrm flipV="1">
            <a:off x="1395413" y="1824336"/>
            <a:ext cx="5429250" cy="1714500"/>
          </a:xfrm>
          <a:prstGeom prst="straightConnector1">
            <a:avLst/>
          </a:prstGeom>
          <a:noFill/>
          <a:ln w="127000">
            <a:solidFill>
              <a:srgbClr val="000000"/>
            </a:solidFill>
            <a:prstDash val="sysDot"/>
            <a:round/>
            <a:headEnd/>
            <a:tailEnd type="none" w="lg" len="lg"/>
          </a:ln>
          <a:extLst>
            <a:ext uri="{909E8E84-426E-40DD-AFC4-6F175D3DCCD1}">
              <a14:hiddenFill xmlns:a14="http://schemas.microsoft.com/office/drawing/2010/main">
                <a:noFill/>
              </a14:hiddenFill>
            </a:ext>
          </a:extLst>
        </p:spPr>
      </p:cxnSp>
      <p:sp>
        <p:nvSpPr>
          <p:cNvPr id="21" name="TextBox 1"/>
          <p:cNvSpPr txBox="1">
            <a:spLocks noChangeArrowheads="1"/>
          </p:cNvSpPr>
          <p:nvPr/>
        </p:nvSpPr>
        <p:spPr bwMode="auto">
          <a:xfrm>
            <a:off x="7396163" y="1181398"/>
            <a:ext cx="1174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800" b="0" i="0" u="none" strike="noStrike" kern="1200" cap="none" spc="0" normalizeH="0" baseline="0" noProof="0">
                <a:ln>
                  <a:noFill/>
                </a:ln>
                <a:solidFill>
                  <a:srgbClr val="1F497D"/>
                </a:solidFill>
                <a:effectLst/>
                <a:uLnTx/>
                <a:uFillTx/>
                <a:latin typeface="Tahoma" panose="020B0604030504040204" pitchFamily="34" charset="0"/>
                <a:ea typeface="+mn-ea"/>
                <a:cs typeface="+mn-cs"/>
              </a:rPr>
              <a:t>Kurtzweil</a:t>
            </a:r>
          </a:p>
        </p:txBody>
      </p:sp>
      <p:sp>
        <p:nvSpPr>
          <p:cNvPr id="22" name="Footer Placeholder 2"/>
          <p:cNvSpPr txBox="1">
            <a:spLocks/>
          </p:cNvSpPr>
          <p:nvPr/>
        </p:nvSpPr>
        <p:spPr>
          <a:xfrm>
            <a:off x="5446713" y="6331248"/>
            <a:ext cx="3898900" cy="4762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a:lstStyle>
          <a:p>
            <a:pPr algn="l">
              <a:defRPr/>
            </a:pPr>
            <a:r>
              <a:rPr lang="en-US" dirty="0" smtClean="0">
                <a:solidFill>
                  <a:prstClr val="black">
                    <a:lumMod val="65000"/>
                  </a:prstClr>
                </a:solidFill>
                <a:latin typeface="Calibri" pitchFamily="34" charset="0"/>
                <a:cs typeface="Calibri" pitchFamily="34" charset="0"/>
              </a:rPr>
              <a:t>MPS, 3.4.2018</a:t>
            </a:r>
            <a:endParaRPr lang="en-US" dirty="0">
              <a:solidFill>
                <a:prstClr val="black">
                  <a:lumMod val="65000"/>
                </a:prstClr>
              </a:solidFill>
              <a:latin typeface="Calibri" pitchFamily="34" charset="0"/>
              <a:cs typeface="Calibri" pitchFamily="34" charset="0"/>
            </a:endParaRPr>
          </a:p>
        </p:txBody>
      </p:sp>
      <p:sp>
        <p:nvSpPr>
          <p:cNvPr id="23" name="Slide Number Placeholder 3"/>
          <p:cNvSpPr txBox="1">
            <a:spLocks/>
          </p:cNvSpPr>
          <p:nvPr/>
        </p:nvSpPr>
        <p:spPr bwMode="auto">
          <a:xfrm>
            <a:off x="8502651" y="6375698"/>
            <a:ext cx="956642"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0" fontAlgn="base" hangingPunct="0">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lgn="ctr">
              <a:spcBef>
                <a:spcPct val="0"/>
              </a:spcBef>
              <a:buFontTx/>
              <a:buNone/>
              <a:defRPr/>
            </a:pPr>
            <a:fld id="{F2717A43-49A2-4A80-8BF4-56AC8D2CE047}" type="slidenum">
              <a:rPr lang="en-US" sz="1200" smtClean="0">
                <a:solidFill>
                  <a:srgbClr val="898989"/>
                </a:solidFill>
                <a:latin typeface="Tahoma" panose="020B0604030504040204" pitchFamily="34" charset="0"/>
              </a:rPr>
              <a:pPr algn="ctr">
                <a:spcBef>
                  <a:spcPct val="0"/>
                </a:spcBef>
                <a:buFontTx/>
                <a:buNone/>
                <a:defRPr/>
              </a:pPr>
              <a:t>8</a:t>
            </a:fld>
            <a:endParaRPr lang="en-US" sz="1200" dirty="0" smtClean="0">
              <a:solidFill>
                <a:srgbClr val="898989"/>
              </a:solidFill>
              <a:latin typeface="Tahoma" panose="020B0604030504040204" pitchFamily="34" charset="0"/>
            </a:endParaRPr>
          </a:p>
        </p:txBody>
      </p:sp>
      <p:sp>
        <p:nvSpPr>
          <p:cNvPr id="24" name="Rectangle 18"/>
          <p:cNvSpPr>
            <a:spLocks noChangeArrowheads="1"/>
          </p:cNvSpPr>
          <p:nvPr/>
        </p:nvSpPr>
        <p:spPr bwMode="auto">
          <a:xfrm>
            <a:off x="935038" y="311448"/>
            <a:ext cx="82089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36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Ljudje in računalniki</a:t>
            </a:r>
          </a:p>
        </p:txBody>
      </p:sp>
      <p:sp>
        <p:nvSpPr>
          <p:cNvPr id="2" name="TextBox 1"/>
          <p:cNvSpPr txBox="1"/>
          <p:nvPr/>
        </p:nvSpPr>
        <p:spPr>
          <a:xfrm>
            <a:off x="4427984" y="4221088"/>
            <a:ext cx="2539554" cy="369332"/>
          </a:xfrm>
          <a:prstGeom prst="rect">
            <a:avLst/>
          </a:prstGeom>
          <a:noFill/>
        </p:spPr>
        <p:txBody>
          <a:bodyPr wrap="square" rtlCol="0">
            <a:spAutoFit/>
          </a:bodyPr>
          <a:lstStyle/>
          <a:p>
            <a:r>
              <a:rPr lang="sl-SI" dirty="0" smtClean="0"/>
              <a:t>Moorov zakon 1,2,3</a:t>
            </a:r>
            <a:endParaRPr lang="en-US" dirty="0"/>
          </a:p>
        </p:txBody>
      </p:sp>
    </p:spTree>
    <p:extLst>
      <p:ext uri="{BB962C8B-B14F-4D97-AF65-F5344CB8AC3E}">
        <p14:creationId xmlns:p14="http://schemas.microsoft.com/office/powerpoint/2010/main" val="1585728261"/>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5613" y="292100"/>
            <a:ext cx="8229600" cy="976660"/>
          </a:xfrm>
        </p:spPr>
        <p:txBody>
          <a:bodyPr/>
          <a:lstStyle/>
          <a:p>
            <a:pPr algn="ctr" eaLnBrk="1" hangingPunct="1">
              <a:defRPr/>
            </a:pPr>
            <a:r>
              <a:rPr lang="sl-SI" sz="3600" b="1" dirty="0" smtClean="0">
                <a:solidFill>
                  <a:schemeClr val="bg2"/>
                </a:solidFill>
                <a:effectLst>
                  <a:outerShdw blurRad="38100" dist="38100" dir="2700000" algn="tl">
                    <a:srgbClr val="C0C0C0"/>
                  </a:outerShdw>
                </a:effectLst>
              </a:rPr>
              <a:t>Superinteligenca v šahu</a:t>
            </a:r>
            <a:br>
              <a:rPr lang="sl-SI" sz="3600" b="1" dirty="0" smtClean="0">
                <a:solidFill>
                  <a:schemeClr val="bg2"/>
                </a:solidFill>
                <a:effectLst>
                  <a:outerShdw blurRad="38100" dist="38100" dir="2700000" algn="tl">
                    <a:srgbClr val="C0C0C0"/>
                  </a:outerShdw>
                </a:effectLst>
              </a:rPr>
            </a:br>
            <a:r>
              <a:rPr lang="sl-SI" sz="3200" b="1" dirty="0" smtClean="0">
                <a:solidFill>
                  <a:schemeClr val="bg2"/>
                </a:solidFill>
                <a:effectLst>
                  <a:outerShdw blurRad="38100" dist="38100" dir="2700000" algn="tl">
                    <a:srgbClr val="C0C0C0"/>
                  </a:outerShdw>
                </a:effectLst>
              </a:rPr>
              <a:t>(umetna, globalna inteligenca)</a:t>
            </a:r>
            <a:endParaRPr lang="en-US" sz="3200" b="1" dirty="0" smtClean="0">
              <a:solidFill>
                <a:schemeClr val="bg2"/>
              </a:solidFill>
              <a:effectLst>
                <a:outerShdw blurRad="38100" dist="38100" dir="2700000" algn="tl">
                  <a:srgbClr val="C0C0C0"/>
                </a:outerShdw>
              </a:effectLst>
            </a:endParaRPr>
          </a:p>
        </p:txBody>
      </p:sp>
      <p:sp>
        <p:nvSpPr>
          <p:cNvPr id="23555"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sl-SI" sz="1800">
              <a:solidFill>
                <a:srgbClr val="FFFFFF"/>
              </a:solidFill>
            </a:endParaRPr>
          </a:p>
        </p:txBody>
      </p:sp>
      <p:sp>
        <p:nvSpPr>
          <p:cNvPr id="23557" name="Rectangle 2"/>
          <p:cNvSpPr>
            <a:spLocks noChangeArrowheads="1"/>
          </p:cNvSpPr>
          <p:nvPr/>
        </p:nvSpPr>
        <p:spPr bwMode="auto">
          <a:xfrm>
            <a:off x="879474" y="1009097"/>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sl-SI" sz="2000" b="1">
                <a:solidFill>
                  <a:srgbClr val="161616"/>
                </a:solidFill>
                <a:latin typeface="Times New Roman" panose="02020603050405020304" pitchFamily="18" charset="0"/>
                <a:cs typeface="Times New Roman" panose="02020603050405020304" pitchFamily="18" charset="0"/>
              </a:rPr>
              <a:t> </a:t>
            </a:r>
            <a:r>
              <a:rPr lang="sl-SI" sz="1600" b="1">
                <a:solidFill>
                  <a:srgbClr val="161616"/>
                </a:solidFill>
                <a:latin typeface="Times New Roman" panose="02020603050405020304" pitchFamily="18" charset="0"/>
                <a:cs typeface="Times New Roman" panose="02020603050405020304" pitchFamily="18" charset="0"/>
              </a:rPr>
              <a:t> </a:t>
            </a:r>
            <a:endParaRPr lang="en-US" sz="1400">
              <a:solidFill>
                <a:srgbClr val="161616"/>
              </a:solidFill>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a:xfrm>
            <a:off x="3107196" y="6047895"/>
            <a:ext cx="3536032" cy="476250"/>
          </a:xfrm>
        </p:spPr>
        <p:txBody>
          <a:bodyPr/>
          <a:lstStyle/>
          <a:p>
            <a:pPr>
              <a:defRPr/>
            </a:pPr>
            <a:r>
              <a:rPr lang="pl-PL" smtClean="0"/>
              <a:t>MPS, 3.4.2018</a:t>
            </a:r>
            <a:endParaRPr lang="sl-SI" dirty="0"/>
          </a:p>
        </p:txBody>
      </p:sp>
      <p:pic>
        <p:nvPicPr>
          <p:cNvPr id="23559" name="Picture 2" descr="Rezultat iskanja slik za computer chess ratings VS HUM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622425"/>
            <a:ext cx="7150100"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3299EC0-4DA8-49B4-88E9-88F5845A100D}" type="slidenum">
              <a:rPr lang="en-US" smtClean="0"/>
              <a:pPr>
                <a:defRPr/>
              </a:pPr>
              <a:t>9</a:t>
            </a:fld>
            <a:endParaRPr lang="en-US"/>
          </a:p>
        </p:txBody>
      </p:sp>
      <p:pic>
        <p:nvPicPr>
          <p:cNvPr id="3" name="Picture 2"/>
          <p:cNvPicPr>
            <a:picLocks noChangeAspect="1"/>
          </p:cNvPicPr>
          <p:nvPr/>
        </p:nvPicPr>
        <p:blipFill>
          <a:blip r:embed="rId4"/>
          <a:stretch>
            <a:fillRect/>
          </a:stretch>
        </p:blipFill>
        <p:spPr>
          <a:xfrm>
            <a:off x="0" y="6213798"/>
            <a:ext cx="1231499" cy="67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BRANCHTO" val="262"/>
  <p:tag name="HOTSPOTTYPE" val="DefinedInNavigator"/>
  <p:tag name="DEFINEDINNAVIGATOR" val="True"/>
</p:tagLst>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2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3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Ocean</Template>
  <TotalTime>24748</TotalTime>
  <Words>1941</Words>
  <Application>Microsoft Office PowerPoint</Application>
  <PresentationFormat>On-screen Show (4:3)</PresentationFormat>
  <Paragraphs>570</Paragraphs>
  <Slides>55</Slides>
  <Notes>18</Notes>
  <HiddenSlides>1</HiddenSlides>
  <MMClips>0</MMClips>
  <ScaleCrop>false</ScaleCrop>
  <HeadingPairs>
    <vt:vector size="8" baseType="variant">
      <vt:variant>
        <vt:lpstr>Fonts Used</vt:lpstr>
      </vt:variant>
      <vt:variant>
        <vt:i4>8</vt:i4>
      </vt:variant>
      <vt:variant>
        <vt:lpstr>Theme</vt:lpstr>
      </vt:variant>
      <vt:variant>
        <vt:i4>24</vt:i4>
      </vt:variant>
      <vt:variant>
        <vt:lpstr>Embedded OLE Servers</vt:lpstr>
      </vt:variant>
      <vt:variant>
        <vt:i4>1</vt:i4>
      </vt:variant>
      <vt:variant>
        <vt:lpstr>Slide Titles</vt:lpstr>
      </vt:variant>
      <vt:variant>
        <vt:i4>55</vt:i4>
      </vt:variant>
    </vt:vector>
  </HeadingPairs>
  <TitlesOfParts>
    <vt:vector size="88" baseType="lpstr">
      <vt:lpstr>Arial</vt:lpstr>
      <vt:lpstr>Arial</vt:lpstr>
      <vt:lpstr>Calibri</vt:lpstr>
      <vt:lpstr>Calibri Light</vt:lpstr>
      <vt:lpstr>Segoe UI</vt:lpstr>
      <vt:lpstr>Tahoma</vt:lpstr>
      <vt:lpstr>Times New Roman</vt:lpstr>
      <vt:lpstr>Wingdings</vt:lpstr>
      <vt:lpstr>Ocean</vt:lpstr>
      <vt:lpstr>3_Ocean</vt:lpstr>
      <vt:lpstr>4_Ocean</vt:lpstr>
      <vt:lpstr>6_Ocean</vt:lpstr>
      <vt:lpstr>2_Ocean</vt:lpstr>
      <vt:lpstr>7_Ocean</vt:lpstr>
      <vt:lpstr>1_Office Theme</vt:lpstr>
      <vt:lpstr>4_Office Theme</vt:lpstr>
      <vt:lpstr>5_Office Theme</vt:lpstr>
      <vt:lpstr>6_Office Theme</vt:lpstr>
      <vt:lpstr>10_Ocean</vt:lpstr>
      <vt:lpstr>16_Office Theme</vt:lpstr>
      <vt:lpstr>5_Ocean</vt:lpstr>
      <vt:lpstr>9_Office Theme</vt:lpstr>
      <vt:lpstr>11_Ocean</vt:lpstr>
      <vt:lpstr>1_Ocean</vt:lpstr>
      <vt:lpstr>8_Ocean</vt:lpstr>
      <vt:lpstr>9_Ocean</vt:lpstr>
      <vt:lpstr>12_Office Theme</vt:lpstr>
      <vt:lpstr>13_Office Theme</vt:lpstr>
      <vt:lpstr>12_Ocean</vt:lpstr>
      <vt:lpstr>7_Office Theme</vt:lpstr>
      <vt:lpstr>10_Office Theme</vt:lpstr>
      <vt:lpstr>13_Ocean</vt:lpstr>
      <vt:lpstr>Chart</vt:lpstr>
      <vt:lpstr>     Superinteligenca, bodočnost človeštva, AI, poslovna UI, kognitivna znanost </vt:lpstr>
      <vt:lpstr>PREDSTAVITEV</vt:lpstr>
      <vt:lpstr>Tekmovanja</vt:lpstr>
      <vt:lpstr>Osnove / znanost / stroka</vt:lpstr>
      <vt:lpstr>PowerPoint Presentation</vt:lpstr>
      <vt:lpstr>PowerPoint Presentation</vt:lpstr>
      <vt:lpstr>PowerPoint Presentation</vt:lpstr>
      <vt:lpstr>PowerPoint Presentation</vt:lpstr>
      <vt:lpstr>Superinteligenca v šahu (umetna, globalna inteligenca)</vt:lpstr>
      <vt:lpstr>Trije koraki superinteligence</vt:lpstr>
      <vt:lpstr>PowerPoint Presentation</vt:lpstr>
      <vt:lpstr>PowerPoint Presentation</vt:lpstr>
      <vt:lpstr>Superintelligenca</vt:lpstr>
      <vt:lpstr>Razvoj človeka</vt:lpstr>
      <vt:lpstr>Razvoj človeštva</vt:lpstr>
      <vt:lpstr>Superintelligenca</vt:lpstr>
      <vt:lpstr>          AI sedaj</vt:lpstr>
      <vt:lpstr>AlphaZero 4h učenja </vt:lpstr>
      <vt:lpstr>     VPLIV UI / AI</vt:lpstr>
      <vt:lpstr>     VPLIV UI / AI</vt:lpstr>
      <vt:lpstr>     VPLIV UI / AI</vt:lpstr>
      <vt:lpstr>     VPLIV UI / AI</vt:lpstr>
      <vt:lpstr>     VPLIV UI / AI</vt:lpstr>
      <vt:lpstr>„AI ENDANGERS HUMAN EXISTENCE“  </vt:lpstr>
      <vt:lpstr>PowerPoint Presentation</vt:lpstr>
      <vt:lpstr>PowerPoint Presentation</vt:lpstr>
      <vt:lpstr>Fermijev paradoks / civilizacije </vt:lpstr>
      <vt:lpstr>PowerPoint Presentation</vt:lpstr>
      <vt:lpstr>Bodočnost človeštva  Demografija - izumiranje</vt:lpstr>
      <vt:lpstr>Slovenija</vt:lpstr>
      <vt:lpstr>Demografija – Evropejci izumiramo</vt:lpstr>
      <vt:lpstr>Svetovna populacija </vt:lpstr>
      <vt:lpstr>Mišja utopija  </vt:lpstr>
      <vt:lpstr>Superintelligence</vt:lpstr>
      <vt:lpstr>Nedavno izumrli ljudje            </vt:lpstr>
      <vt:lpstr>IZUMIRANJE ŽIVALI </vt:lpstr>
      <vt:lpstr>Mit: jeziki niso ogroženi  </vt:lpstr>
      <vt:lpstr>Osnove predmeta Poslovna inteligenca  Business intelligence</vt:lpstr>
      <vt:lpstr>PowerPoint Presentation</vt:lpstr>
      <vt:lpstr>Svetovni gospodarski trendi</vt:lpstr>
      <vt:lpstr>Svetovni gospodarski trendi</vt:lpstr>
      <vt:lpstr>Svetovni trendi in Slovenija  </vt:lpstr>
      <vt:lpstr>Prodaja podjetij - osnovni kriterij</vt:lpstr>
      <vt:lpstr>Sprememba po prodaji</vt:lpstr>
      <vt:lpstr>Prodaja podjetij   </vt:lpstr>
      <vt:lpstr>Prodaja po realni ceni?  Helios? Samoizpolnjujoča prerokba </vt:lpstr>
      <vt:lpstr>Osnovne teze   </vt:lpstr>
      <vt:lpstr>Poglobljeno: Pareto fronta</vt:lpstr>
      <vt:lpstr>Zaključki</vt:lpstr>
      <vt:lpstr>Zaključki</vt:lpstr>
      <vt:lpstr>Kaj bo v bodočnosti?                </vt:lpstr>
      <vt:lpstr>             Nesluten razvoj je pred nami!    </vt:lpstr>
      <vt:lpstr>             Nesluten razvoj je pred nami!     Množicam neznane nevarnosti!     </vt:lpstr>
      <vt:lpstr>                  Nesluten razvoj je pred nami!     Množicam neznane nevarnosti!  Superinteligenca je rešitelj!    </vt:lpstr>
      <vt:lpstr>      Hvala</vt:lpstr>
    </vt:vector>
  </TitlesOfParts>
  <Company>Gams Family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Slovenijo v informacijsko družbo</dc:title>
  <dc:creator>Gams</dc:creator>
  <cp:lastModifiedBy>matjaz.gams@ijs.si</cp:lastModifiedBy>
  <cp:revision>442</cp:revision>
  <dcterms:created xsi:type="dcterms:W3CDTF">2000-03-19T21:32:30Z</dcterms:created>
  <dcterms:modified xsi:type="dcterms:W3CDTF">2018-04-03T08:04:35Z</dcterms:modified>
</cp:coreProperties>
</file>