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22" r:id="rId3"/>
    <p:sldMasterId id="2147483734" r:id="rId4"/>
    <p:sldMasterId id="2147483746" r:id="rId5"/>
    <p:sldMasterId id="2147483782" r:id="rId6"/>
    <p:sldMasterId id="2147483833" r:id="rId7"/>
    <p:sldMasterId id="2147483846" r:id="rId8"/>
    <p:sldMasterId id="2147483861" r:id="rId9"/>
    <p:sldMasterId id="2147483887" r:id="rId10"/>
    <p:sldMasterId id="2147483912" r:id="rId11"/>
    <p:sldMasterId id="2147483940" r:id="rId12"/>
    <p:sldMasterId id="2147483952" r:id="rId13"/>
    <p:sldMasterId id="2147483964" r:id="rId14"/>
  </p:sldMasterIdLst>
  <p:notesMasterIdLst>
    <p:notesMasterId r:id="rId51"/>
  </p:notesMasterIdLst>
  <p:sldIdLst>
    <p:sldId id="256" r:id="rId15"/>
    <p:sldId id="278" r:id="rId16"/>
    <p:sldId id="351" r:id="rId17"/>
    <p:sldId id="352" r:id="rId18"/>
    <p:sldId id="339" r:id="rId19"/>
    <p:sldId id="342" r:id="rId20"/>
    <p:sldId id="343" r:id="rId21"/>
    <p:sldId id="344" r:id="rId22"/>
    <p:sldId id="345" r:id="rId23"/>
    <p:sldId id="346" r:id="rId24"/>
    <p:sldId id="347" r:id="rId25"/>
    <p:sldId id="348" r:id="rId26"/>
    <p:sldId id="349" r:id="rId27"/>
    <p:sldId id="332" r:id="rId28"/>
    <p:sldId id="350" r:id="rId29"/>
    <p:sldId id="311" r:id="rId30"/>
    <p:sldId id="310" r:id="rId31"/>
    <p:sldId id="314" r:id="rId32"/>
    <p:sldId id="315" r:id="rId33"/>
    <p:sldId id="269" r:id="rId34"/>
    <p:sldId id="280" r:id="rId35"/>
    <p:sldId id="338" r:id="rId36"/>
    <p:sldId id="289" r:id="rId37"/>
    <p:sldId id="336" r:id="rId38"/>
    <p:sldId id="321" r:id="rId39"/>
    <p:sldId id="294" r:id="rId40"/>
    <p:sldId id="316" r:id="rId41"/>
    <p:sldId id="317" r:id="rId42"/>
    <p:sldId id="324" r:id="rId43"/>
    <p:sldId id="322" r:id="rId44"/>
    <p:sldId id="293" r:id="rId45"/>
    <p:sldId id="281" r:id="rId46"/>
    <p:sldId id="279" r:id="rId47"/>
    <p:sldId id="283" r:id="rId48"/>
    <p:sldId id="277" r:id="rId49"/>
    <p:sldId id="341" r:id="rId5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85" autoAdjust="0"/>
  </p:normalViewPr>
  <p:slideViewPr>
    <p:cSldViewPr>
      <p:cViewPr varScale="1">
        <p:scale>
          <a:sx n="120" d="100"/>
          <a:sy n="120" d="100"/>
        </p:scale>
        <p:origin x="43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F26D-3A1A-46DF-84AC-3CA20C5EB330}" type="datetimeFigureOut">
              <a:rPr lang="en-US" smtClean="0"/>
              <a:t>11/17/2022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59C3-8C0C-42AB-B94D-E639377026BC}" type="slidenum">
              <a:rPr lang="en-US" smtClean="0"/>
              <a:t>‹#›</a:t>
            </a:fld>
            <a:endParaRPr lang="en-US"/>
          </a:p>
        </p:txBody>
      </p:sp>
    </p:spTree>
    <p:extLst>
      <p:ext uri="{BB962C8B-B14F-4D97-AF65-F5344CB8AC3E}">
        <p14:creationId xmlns:p14="http://schemas.microsoft.com/office/powerpoint/2010/main" val="276613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159C3-8C0C-42AB-B94D-E639377026BC}" type="slidenum">
              <a:rPr lang="en-US" smtClean="0"/>
              <a:t>1</a:t>
            </a:fld>
            <a:endParaRPr lang="en-US"/>
          </a:p>
        </p:txBody>
      </p:sp>
    </p:spTree>
    <p:extLst>
      <p:ext uri="{BB962C8B-B14F-4D97-AF65-F5344CB8AC3E}">
        <p14:creationId xmlns:p14="http://schemas.microsoft.com/office/powerpoint/2010/main" val="17862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muholovka</a:t>
            </a:r>
          </a:p>
        </p:txBody>
      </p:sp>
      <p:sp>
        <p:nvSpPr>
          <p:cNvPr id="4" name="Slide Number Placeholder 3"/>
          <p:cNvSpPr>
            <a:spLocks noGrp="1"/>
          </p:cNvSpPr>
          <p:nvPr>
            <p:ph type="sldNum" sz="quarter" idx="10"/>
          </p:nvPr>
        </p:nvSpPr>
        <p:spPr/>
        <p:txBody>
          <a:bodyPr/>
          <a:lstStyle/>
          <a:p>
            <a:fld id="{8B8159C3-8C0C-42AB-B94D-E639377026BC}" type="slidenum">
              <a:rPr lang="en-US" smtClean="0"/>
              <a:t>21</a:t>
            </a:fld>
            <a:endParaRPr lang="en-US"/>
          </a:p>
        </p:txBody>
      </p:sp>
    </p:spTree>
    <p:extLst>
      <p:ext uri="{BB962C8B-B14F-4D97-AF65-F5344CB8AC3E}">
        <p14:creationId xmlns:p14="http://schemas.microsoft.com/office/powerpoint/2010/main" val="32982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atin typeface="Arial" pitchFamily="34" charset="0"/>
            </a:endParaRPr>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07/16/96</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Tree>
    <p:extLst>
      <p:ext uri="{BB962C8B-B14F-4D97-AF65-F5344CB8AC3E}">
        <p14:creationId xmlns:p14="http://schemas.microsoft.com/office/powerpoint/2010/main" val="212801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07/16/96</a:t>
            </a:r>
          </a:p>
        </p:txBody>
      </p:sp>
      <p:sp>
        <p:nvSpPr>
          <p:cNvPr id="235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235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426690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4" name="Rectangle 52"/>
          <p:cNvSpPr>
            <a:spLocks noGrp="1" noChangeArrowheads="1"/>
          </p:cNvSpPr>
          <p:nvPr>
            <p:ph type="sldNum" sz="quarter" idx="11"/>
          </p:nvPr>
        </p:nvSpPr>
        <p:spPr/>
        <p:txBody>
          <a:bodyPr/>
          <a:lstStyle>
            <a:lvl1pPr>
              <a:defRPr/>
            </a:lvl1pPr>
          </a:lstStyle>
          <a:p>
            <a:pPr>
              <a:defRPr/>
            </a:pPr>
            <a:fld id="{2DC0EC40-6FC6-4C2A-9AFA-0CD7736B13E6}" type="slidenum">
              <a:rPr lang="en-US"/>
              <a:pPr>
                <a:defRPr/>
              </a:pPr>
              <a:t>‹#›</a:t>
            </a:fld>
            <a:endParaRPr lang="en-US"/>
          </a:p>
        </p:txBody>
      </p:sp>
    </p:spTree>
    <p:extLst>
      <p:ext uri="{BB962C8B-B14F-4D97-AF65-F5344CB8AC3E}">
        <p14:creationId xmlns:p14="http://schemas.microsoft.com/office/powerpoint/2010/main" val="1083884768"/>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3" name="Rectangle 52"/>
          <p:cNvSpPr>
            <a:spLocks noGrp="1" noChangeArrowheads="1"/>
          </p:cNvSpPr>
          <p:nvPr>
            <p:ph type="sldNum" sz="quarter" idx="11"/>
          </p:nvPr>
        </p:nvSpPr>
        <p:spPr/>
        <p:txBody>
          <a:bodyPr/>
          <a:lstStyle>
            <a:lvl1pPr>
              <a:defRPr/>
            </a:lvl1pPr>
          </a:lstStyle>
          <a:p>
            <a:pPr>
              <a:defRPr/>
            </a:pPr>
            <a:fld id="{45E34D81-B291-4B9E-8608-48AAD953004B}" type="slidenum">
              <a:rPr lang="en-US"/>
              <a:pPr>
                <a:defRPr/>
              </a:pPr>
              <a:t>‹#›</a:t>
            </a:fld>
            <a:endParaRPr lang="en-US"/>
          </a:p>
        </p:txBody>
      </p:sp>
    </p:spTree>
    <p:extLst>
      <p:ext uri="{BB962C8B-B14F-4D97-AF65-F5344CB8AC3E}">
        <p14:creationId xmlns:p14="http://schemas.microsoft.com/office/powerpoint/2010/main" val="3655997503"/>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6" name="Rectangle 52"/>
          <p:cNvSpPr>
            <a:spLocks noGrp="1" noChangeArrowheads="1"/>
          </p:cNvSpPr>
          <p:nvPr>
            <p:ph type="sldNum" sz="quarter" idx="11"/>
          </p:nvPr>
        </p:nvSpPr>
        <p:spPr/>
        <p:txBody>
          <a:bodyPr/>
          <a:lstStyle>
            <a:lvl1pPr>
              <a:defRPr/>
            </a:lvl1pPr>
          </a:lstStyle>
          <a:p>
            <a:pPr>
              <a:defRPr/>
            </a:pPr>
            <a:fld id="{7600A9C6-DF2F-49E1-AEE7-097D48574547}" type="slidenum">
              <a:rPr lang="en-US"/>
              <a:pPr>
                <a:defRPr/>
              </a:pPr>
              <a:t>‹#›</a:t>
            </a:fld>
            <a:endParaRPr lang="en-US"/>
          </a:p>
        </p:txBody>
      </p:sp>
    </p:spTree>
    <p:extLst>
      <p:ext uri="{BB962C8B-B14F-4D97-AF65-F5344CB8AC3E}">
        <p14:creationId xmlns:p14="http://schemas.microsoft.com/office/powerpoint/2010/main" val="1724323352"/>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6" name="Rectangle 52"/>
          <p:cNvSpPr>
            <a:spLocks noGrp="1" noChangeArrowheads="1"/>
          </p:cNvSpPr>
          <p:nvPr>
            <p:ph type="sldNum" sz="quarter" idx="11"/>
          </p:nvPr>
        </p:nvSpPr>
        <p:spPr/>
        <p:txBody>
          <a:bodyPr/>
          <a:lstStyle>
            <a:lvl1pPr>
              <a:defRPr/>
            </a:lvl1pPr>
          </a:lstStyle>
          <a:p>
            <a:pPr>
              <a:defRPr/>
            </a:pPr>
            <a:fld id="{B217642C-C01F-4774-BE8B-05A648614BB1}" type="slidenum">
              <a:rPr lang="en-US"/>
              <a:pPr>
                <a:defRPr/>
              </a:pPr>
              <a:t>‹#›</a:t>
            </a:fld>
            <a:endParaRPr lang="en-US"/>
          </a:p>
        </p:txBody>
      </p:sp>
    </p:spTree>
    <p:extLst>
      <p:ext uri="{BB962C8B-B14F-4D97-AF65-F5344CB8AC3E}">
        <p14:creationId xmlns:p14="http://schemas.microsoft.com/office/powerpoint/2010/main" val="3290945112"/>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5" name="Rectangle 52"/>
          <p:cNvSpPr>
            <a:spLocks noGrp="1" noChangeArrowheads="1"/>
          </p:cNvSpPr>
          <p:nvPr>
            <p:ph type="sldNum" sz="quarter" idx="11"/>
          </p:nvPr>
        </p:nvSpPr>
        <p:spPr/>
        <p:txBody>
          <a:bodyPr/>
          <a:lstStyle>
            <a:lvl1pPr>
              <a:defRPr/>
            </a:lvl1pPr>
          </a:lstStyle>
          <a:p>
            <a:pPr>
              <a:defRPr/>
            </a:pPr>
            <a:fld id="{A0BB8C36-555D-4FD3-9E4B-2231C6E09D46}" type="slidenum">
              <a:rPr lang="en-US"/>
              <a:pPr>
                <a:defRPr/>
              </a:pPr>
              <a:t>‹#›</a:t>
            </a:fld>
            <a:endParaRPr lang="en-US"/>
          </a:p>
        </p:txBody>
      </p:sp>
    </p:spTree>
    <p:extLst>
      <p:ext uri="{BB962C8B-B14F-4D97-AF65-F5344CB8AC3E}">
        <p14:creationId xmlns:p14="http://schemas.microsoft.com/office/powerpoint/2010/main" val="2466537838"/>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5" name="Rectangle 52"/>
          <p:cNvSpPr>
            <a:spLocks noGrp="1" noChangeArrowheads="1"/>
          </p:cNvSpPr>
          <p:nvPr>
            <p:ph type="sldNum" sz="quarter" idx="11"/>
          </p:nvPr>
        </p:nvSpPr>
        <p:spPr/>
        <p:txBody>
          <a:bodyPr/>
          <a:lstStyle>
            <a:lvl1pPr>
              <a:defRPr/>
            </a:lvl1pPr>
          </a:lstStyle>
          <a:p>
            <a:pPr>
              <a:defRPr/>
            </a:pPr>
            <a:fld id="{286438B0-E450-4BA9-8349-75A659877E3C}" type="slidenum">
              <a:rPr lang="en-US"/>
              <a:pPr>
                <a:defRPr/>
              </a:pPr>
              <a:t>‹#›</a:t>
            </a:fld>
            <a:endParaRPr lang="en-US"/>
          </a:p>
        </p:txBody>
      </p:sp>
    </p:spTree>
    <p:extLst>
      <p:ext uri="{BB962C8B-B14F-4D97-AF65-F5344CB8AC3E}">
        <p14:creationId xmlns:p14="http://schemas.microsoft.com/office/powerpoint/2010/main" val="3334647109"/>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a:t>Click to edit Master title style</a:t>
            </a:r>
          </a:p>
        </p:txBody>
      </p:sp>
      <p:sp>
        <p:nvSpPr>
          <p:cNvPr id="3" name="Content Placeholder 2"/>
          <p:cNvSpPr>
            <a:spLocks noGrp="1"/>
          </p:cNvSpPr>
          <p:nvPr>
            <p:ph sz="half" idx="1"/>
          </p:nvPr>
        </p:nvSpPr>
        <p:spPr>
          <a:xfrm>
            <a:off x="669925" y="2574925"/>
            <a:ext cx="4948238" cy="163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9925" y="4359275"/>
            <a:ext cx="4948238" cy="163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6" name="Rectangle 52"/>
          <p:cNvSpPr>
            <a:spLocks noGrp="1" noChangeArrowheads="1"/>
          </p:cNvSpPr>
          <p:nvPr>
            <p:ph type="sldNum" sz="quarter" idx="11"/>
          </p:nvPr>
        </p:nvSpPr>
        <p:spPr/>
        <p:txBody>
          <a:bodyPr/>
          <a:lstStyle>
            <a:lvl1pPr>
              <a:defRPr/>
            </a:lvl1pPr>
          </a:lstStyle>
          <a:p>
            <a:pPr>
              <a:defRPr/>
            </a:pPr>
            <a:fld id="{B64F789D-BCF3-4F5B-8CF0-82C2C32E8860}" type="slidenum">
              <a:rPr lang="en-US"/>
              <a:pPr>
                <a:defRPr/>
              </a:pPr>
              <a:t>‹#›</a:t>
            </a:fld>
            <a:endParaRPr lang="en-US"/>
          </a:p>
        </p:txBody>
      </p:sp>
    </p:spTree>
    <p:extLst>
      <p:ext uri="{BB962C8B-B14F-4D97-AF65-F5344CB8AC3E}">
        <p14:creationId xmlns:p14="http://schemas.microsoft.com/office/powerpoint/2010/main" val="4092007217"/>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sl-SI">
                <a:solidFill>
                  <a:srgbClr val="FFFFFF"/>
                </a:solidFill>
              </a:rPr>
              <a:t>MPS, 10.11.2020</a:t>
            </a:r>
          </a:p>
        </p:txBody>
      </p:sp>
      <p:sp>
        <p:nvSpPr>
          <p:cNvPr id="6" name="Rectangle 6"/>
          <p:cNvSpPr>
            <a:spLocks noGrp="1" noChangeArrowheads="1"/>
          </p:cNvSpPr>
          <p:nvPr>
            <p:ph type="sldNum" sz="quarter" idx="11"/>
          </p:nvPr>
        </p:nvSpPr>
        <p:spPr/>
        <p:txBody>
          <a:bodyPr/>
          <a:lstStyle>
            <a:lvl1pPr>
              <a:defRPr/>
            </a:lvl1pPr>
          </a:lstStyle>
          <a:p>
            <a:pPr>
              <a:defRPr/>
            </a:pPr>
            <a:fld id="{9FA2489E-EE77-4A1B-B068-B44C74FCA439}"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66999801"/>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FA40B057-10F6-4439-9C16-7B623B8352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169467"/>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61B836DD-A333-4339-809A-D83C6C9585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9435849"/>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3CF8610B-FC9D-4AC7-9675-5B4B88AE99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1008338"/>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9" name="Rectangle 6"/>
          <p:cNvSpPr>
            <a:spLocks noGrp="1" noChangeArrowheads="1"/>
          </p:cNvSpPr>
          <p:nvPr>
            <p:ph type="sldNum" sz="quarter" idx="12"/>
          </p:nvPr>
        </p:nvSpPr>
        <p:spPr>
          <a:ln/>
        </p:spPr>
        <p:txBody>
          <a:bodyPr/>
          <a:lstStyle>
            <a:lvl1pPr>
              <a:defRPr/>
            </a:lvl1pPr>
          </a:lstStyle>
          <a:p>
            <a:pPr>
              <a:defRPr/>
            </a:pPr>
            <a:fld id="{7F2BE0F3-8201-4B63-AA0D-F650BDCDC6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2568573"/>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5" name="Rectangle 6"/>
          <p:cNvSpPr>
            <a:spLocks noGrp="1" noChangeArrowheads="1"/>
          </p:cNvSpPr>
          <p:nvPr>
            <p:ph type="sldNum" sz="quarter" idx="12"/>
          </p:nvPr>
        </p:nvSpPr>
        <p:spPr>
          <a:ln/>
        </p:spPr>
        <p:txBody>
          <a:bodyPr/>
          <a:lstStyle>
            <a:lvl1pPr>
              <a:defRPr/>
            </a:lvl1pPr>
          </a:lstStyle>
          <a:p>
            <a:pPr>
              <a:defRPr/>
            </a:pPr>
            <a:fld id="{5B2F93C9-4155-4C4F-943B-DADF3ECA3C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2878100"/>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4" name="Rectangle 6"/>
          <p:cNvSpPr>
            <a:spLocks noGrp="1" noChangeArrowheads="1"/>
          </p:cNvSpPr>
          <p:nvPr>
            <p:ph type="sldNum" sz="quarter" idx="12"/>
          </p:nvPr>
        </p:nvSpPr>
        <p:spPr>
          <a:ln/>
        </p:spPr>
        <p:txBody>
          <a:bodyPr/>
          <a:lstStyle>
            <a:lvl1pPr>
              <a:defRPr/>
            </a:lvl1pPr>
          </a:lstStyle>
          <a:p>
            <a:pPr>
              <a:defRPr/>
            </a:pPr>
            <a:fld id="{4B9D86EB-230D-47FB-BAE2-D5BF008A0B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6027905"/>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8EA94F01-758D-42C9-B813-D433D16CEA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5879211"/>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07F3761C-6459-430C-B2C5-D6D8E520D0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7316988"/>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C5495CDC-07C4-44D7-85E5-B6DBF47518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8969078"/>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481CFAFA-BACE-4F6F-B3C7-B4188BD148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9880991"/>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hart Placeholder 2"/>
          <p:cNvSpPr>
            <a:spLocks noGrp="1"/>
          </p:cNvSpPr>
          <p:nvPr>
            <p:ph type="chart"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FDB07307-75D5-4B29-85F9-BD29421A43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6833410"/>
      </p:ext>
    </p:extLst>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t>MPS, 10.11.2020</a:t>
            </a:r>
          </a:p>
        </p:txBody>
      </p:sp>
      <p:sp>
        <p:nvSpPr>
          <p:cNvPr id="6" name="Rectangle 6"/>
          <p:cNvSpPr>
            <a:spLocks noGrp="1" noChangeArrowheads="1"/>
          </p:cNvSpPr>
          <p:nvPr>
            <p:ph type="sldNum" sz="quarter" idx="11"/>
          </p:nvPr>
        </p:nvSpPr>
        <p:spPr/>
        <p:txBody>
          <a:bodyPr/>
          <a:lstStyle>
            <a:lvl1pPr>
              <a:defRPr/>
            </a:lvl1pPr>
          </a:lstStyle>
          <a:p>
            <a:pPr>
              <a:defRPr/>
            </a:pPr>
            <a:fld id="{14BC3C78-47C8-42C3-8C50-36F107041DA5}"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8424999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sl-SI">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1"/>
          </p:nvPr>
        </p:nvSpPr>
        <p:spPr/>
        <p:txBody>
          <a:bodyPr/>
          <a:lstStyle>
            <a:lvl1pPr>
              <a:defRPr/>
            </a:lvl1pPr>
          </a:lstStyle>
          <a:p>
            <a:pPr>
              <a:defRPr/>
            </a:pPr>
            <a:fld id="{90503575-3061-49A8-B89B-4687F001BCE0}"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6322696"/>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E99A6787-344B-4BE8-A213-4444D57D7144}" type="slidenum">
              <a:rPr lang="en-US"/>
              <a:pPr>
                <a:defRPr/>
              </a:pPr>
              <a:t>‹#›</a:t>
            </a:fld>
            <a:endParaRPr lang="en-US"/>
          </a:p>
        </p:txBody>
      </p:sp>
    </p:spTree>
    <p:extLst>
      <p:ext uri="{BB962C8B-B14F-4D97-AF65-F5344CB8AC3E}">
        <p14:creationId xmlns:p14="http://schemas.microsoft.com/office/powerpoint/2010/main" val="1325074878"/>
      </p:ext>
    </p:extLst>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311B2532-02F5-4D2D-80FB-261D68D1D8A0}" type="slidenum">
              <a:rPr lang="en-US"/>
              <a:pPr>
                <a:defRPr/>
              </a:pPr>
              <a:t>‹#›</a:t>
            </a:fld>
            <a:endParaRPr lang="en-US"/>
          </a:p>
        </p:txBody>
      </p:sp>
    </p:spTree>
    <p:extLst>
      <p:ext uri="{BB962C8B-B14F-4D97-AF65-F5344CB8AC3E}">
        <p14:creationId xmlns:p14="http://schemas.microsoft.com/office/powerpoint/2010/main" val="670065219"/>
      </p:ext>
    </p:extLst>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282F8C35-5D60-4CA5-86B3-0A5B8B7BDD82}" type="slidenum">
              <a:rPr lang="en-US"/>
              <a:pPr>
                <a:defRPr/>
              </a:pPr>
              <a:t>‹#›</a:t>
            </a:fld>
            <a:endParaRPr lang="en-US"/>
          </a:p>
        </p:txBody>
      </p:sp>
    </p:spTree>
    <p:extLst>
      <p:ext uri="{BB962C8B-B14F-4D97-AF65-F5344CB8AC3E}">
        <p14:creationId xmlns:p14="http://schemas.microsoft.com/office/powerpoint/2010/main" val="2301919854"/>
      </p:ext>
    </p:extLst>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9" name="Rectangle 6"/>
          <p:cNvSpPr>
            <a:spLocks noGrp="1" noChangeArrowheads="1"/>
          </p:cNvSpPr>
          <p:nvPr>
            <p:ph type="sldNum" sz="quarter" idx="12"/>
          </p:nvPr>
        </p:nvSpPr>
        <p:spPr>
          <a:ln/>
        </p:spPr>
        <p:txBody>
          <a:bodyPr/>
          <a:lstStyle>
            <a:lvl1pPr>
              <a:defRPr/>
            </a:lvl1pPr>
          </a:lstStyle>
          <a:p>
            <a:pPr>
              <a:defRPr/>
            </a:pPr>
            <a:fld id="{345E6184-498B-4894-A600-C60528A811D4}" type="slidenum">
              <a:rPr lang="en-US"/>
              <a:pPr>
                <a:defRPr/>
              </a:pPr>
              <a:t>‹#›</a:t>
            </a:fld>
            <a:endParaRPr lang="en-US"/>
          </a:p>
        </p:txBody>
      </p:sp>
    </p:spTree>
    <p:extLst>
      <p:ext uri="{BB962C8B-B14F-4D97-AF65-F5344CB8AC3E}">
        <p14:creationId xmlns:p14="http://schemas.microsoft.com/office/powerpoint/2010/main" val="3729623959"/>
      </p:ext>
    </p:extLst>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5" name="Rectangle 6"/>
          <p:cNvSpPr>
            <a:spLocks noGrp="1" noChangeArrowheads="1"/>
          </p:cNvSpPr>
          <p:nvPr>
            <p:ph type="sldNum" sz="quarter" idx="12"/>
          </p:nvPr>
        </p:nvSpPr>
        <p:spPr>
          <a:ln/>
        </p:spPr>
        <p:txBody>
          <a:bodyPr/>
          <a:lstStyle>
            <a:lvl1pPr>
              <a:defRPr/>
            </a:lvl1pPr>
          </a:lstStyle>
          <a:p>
            <a:pPr>
              <a:defRPr/>
            </a:pPr>
            <a:fld id="{15DE0DA2-1393-4FF5-B178-C81278C5F6E7}" type="slidenum">
              <a:rPr lang="en-US"/>
              <a:pPr>
                <a:defRPr/>
              </a:pPr>
              <a:t>‹#›</a:t>
            </a:fld>
            <a:endParaRPr lang="en-US"/>
          </a:p>
        </p:txBody>
      </p:sp>
    </p:spTree>
    <p:extLst>
      <p:ext uri="{BB962C8B-B14F-4D97-AF65-F5344CB8AC3E}">
        <p14:creationId xmlns:p14="http://schemas.microsoft.com/office/powerpoint/2010/main" val="4005695596"/>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4" name="Rectangle 6"/>
          <p:cNvSpPr>
            <a:spLocks noGrp="1" noChangeArrowheads="1"/>
          </p:cNvSpPr>
          <p:nvPr>
            <p:ph type="sldNum" sz="quarter" idx="12"/>
          </p:nvPr>
        </p:nvSpPr>
        <p:spPr>
          <a:ln/>
        </p:spPr>
        <p:txBody>
          <a:bodyPr/>
          <a:lstStyle>
            <a:lvl1pPr>
              <a:defRPr/>
            </a:lvl1pPr>
          </a:lstStyle>
          <a:p>
            <a:pPr>
              <a:defRPr/>
            </a:pPr>
            <a:fld id="{5F806FEC-4EB6-4F7A-977D-2FD38A3F554B}" type="slidenum">
              <a:rPr lang="en-US"/>
              <a:pPr>
                <a:defRPr/>
              </a:pPr>
              <a:t>‹#›</a:t>
            </a:fld>
            <a:endParaRPr lang="en-US"/>
          </a:p>
        </p:txBody>
      </p:sp>
    </p:spTree>
    <p:extLst>
      <p:ext uri="{BB962C8B-B14F-4D97-AF65-F5344CB8AC3E}">
        <p14:creationId xmlns:p14="http://schemas.microsoft.com/office/powerpoint/2010/main" val="501569641"/>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CF656938-91B3-49EB-9E73-4C4FCB42E9FA}" type="slidenum">
              <a:rPr lang="en-US"/>
              <a:pPr>
                <a:defRPr/>
              </a:pPr>
              <a:t>‹#›</a:t>
            </a:fld>
            <a:endParaRPr lang="en-US"/>
          </a:p>
        </p:txBody>
      </p:sp>
    </p:spTree>
    <p:extLst>
      <p:ext uri="{BB962C8B-B14F-4D97-AF65-F5344CB8AC3E}">
        <p14:creationId xmlns:p14="http://schemas.microsoft.com/office/powerpoint/2010/main" val="2252173490"/>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DD6FF0CE-7499-462F-B60E-CA273315EFEF}" type="slidenum">
              <a:rPr lang="en-US"/>
              <a:pPr>
                <a:defRPr/>
              </a:pPr>
              <a:t>‹#›</a:t>
            </a:fld>
            <a:endParaRPr lang="en-US"/>
          </a:p>
        </p:txBody>
      </p:sp>
    </p:spTree>
    <p:extLst>
      <p:ext uri="{BB962C8B-B14F-4D97-AF65-F5344CB8AC3E}">
        <p14:creationId xmlns:p14="http://schemas.microsoft.com/office/powerpoint/2010/main" val="1288407353"/>
      </p:ext>
    </p:extLst>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6765DA13-0C41-4754-BC62-DFFDCE96F1DC}" type="slidenum">
              <a:rPr lang="en-US"/>
              <a:pPr>
                <a:defRPr/>
              </a:pPr>
              <a:t>‹#›</a:t>
            </a:fld>
            <a:endParaRPr lang="en-US"/>
          </a:p>
        </p:txBody>
      </p:sp>
    </p:spTree>
    <p:extLst>
      <p:ext uri="{BB962C8B-B14F-4D97-AF65-F5344CB8AC3E}">
        <p14:creationId xmlns:p14="http://schemas.microsoft.com/office/powerpoint/2010/main" val="4151083732"/>
      </p:ext>
    </p:extLst>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BA0623AF-A9D6-4B89-9960-15A0ECF31BA4}" type="slidenum">
              <a:rPr lang="en-US"/>
              <a:pPr>
                <a:defRPr/>
              </a:pPr>
              <a:t>‹#›</a:t>
            </a:fld>
            <a:endParaRPr lang="en-US"/>
          </a:p>
        </p:txBody>
      </p:sp>
    </p:spTree>
    <p:extLst>
      <p:ext uri="{BB962C8B-B14F-4D97-AF65-F5344CB8AC3E}">
        <p14:creationId xmlns:p14="http://schemas.microsoft.com/office/powerpoint/2010/main" val="1778421304"/>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7BF068B8-08D6-41D3-A085-8248D100D1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2998805"/>
      </p:ext>
    </p:extLst>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E57B14F9-37A8-49FA-AA6F-04D4286A1AB0}" type="slidenum">
              <a:rPr lang="en-US"/>
              <a:pPr>
                <a:defRPr/>
              </a:pPr>
              <a:t>‹#›</a:t>
            </a:fld>
            <a:endParaRPr lang="en-US"/>
          </a:p>
        </p:txBody>
      </p:sp>
    </p:spTree>
    <p:extLst>
      <p:ext uri="{BB962C8B-B14F-4D97-AF65-F5344CB8AC3E}">
        <p14:creationId xmlns:p14="http://schemas.microsoft.com/office/powerpoint/2010/main" val="1935627078"/>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hart Placeholder 2"/>
          <p:cNvSpPr>
            <a:spLocks noGrp="1"/>
          </p:cNvSpPr>
          <p:nvPr>
            <p:ph type="chart"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sl-SI"/>
              <a:t>MPS, 10.11.2020</a:t>
            </a:r>
          </a:p>
        </p:txBody>
      </p:sp>
      <p:sp>
        <p:nvSpPr>
          <p:cNvPr id="6" name="Rectangle 6"/>
          <p:cNvSpPr>
            <a:spLocks noGrp="1" noChangeArrowheads="1"/>
          </p:cNvSpPr>
          <p:nvPr>
            <p:ph type="sldNum" sz="quarter" idx="12"/>
          </p:nvPr>
        </p:nvSpPr>
        <p:spPr/>
        <p:txBody>
          <a:bodyPr/>
          <a:lstStyle>
            <a:lvl1pPr>
              <a:defRPr/>
            </a:lvl1pPr>
          </a:lstStyle>
          <a:p>
            <a:pPr>
              <a:defRPr/>
            </a:pPr>
            <a:fld id="{5F411183-E07C-43B1-97B0-E7E1A5FC24C7}" type="slidenum">
              <a:rPr lang="en-US"/>
              <a:pPr>
                <a:defRPr/>
              </a:pPr>
              <a:t>‹#›</a:t>
            </a:fld>
            <a:endParaRPr lang="en-US"/>
          </a:p>
        </p:txBody>
      </p:sp>
    </p:spTree>
    <p:extLst>
      <p:ext uri="{BB962C8B-B14F-4D97-AF65-F5344CB8AC3E}">
        <p14:creationId xmlns:p14="http://schemas.microsoft.com/office/powerpoint/2010/main" val="27033436"/>
      </p:ext>
    </p:extLst>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304800" y="1158875"/>
            <a:ext cx="6248400" cy="1431925"/>
          </a:xfrm>
        </p:spPr>
        <p:txBody>
          <a:bodyPr/>
          <a:lstStyle>
            <a:lvl1pPr>
              <a:defRPr/>
            </a:lvl1pPr>
          </a:lstStyle>
          <a:p>
            <a:r>
              <a:rPr lang="en-GB"/>
              <a:t>Click to edit Master title style</a:t>
            </a:r>
          </a:p>
        </p:txBody>
      </p:sp>
      <p:sp>
        <p:nvSpPr>
          <p:cNvPr id="6246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GB"/>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9E6A6F-5252-4334-911E-905BD0D40854}"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xfrm>
            <a:off x="2108200" y="6248400"/>
            <a:ext cx="29972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xfrm>
            <a:off x="5486400" y="6248400"/>
            <a:ext cx="1371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D444D2-442C-43B9-A8BF-17D690BBE65E}"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769681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104DBC3-5940-408B-8ABD-F4C1170E21F4}"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F55B60-51BC-4912-BA7A-A6050D756815}"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78654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371171D-6672-4A97-B1E8-EC77BA33EAD7}"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4170B2-B7F0-4F26-A940-73B264526BED}"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552157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C13725-3AFA-4309-B301-8A5B87EB14CB}"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7451A5-82B4-4F9B-8048-BDE6860D4FBB}"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067791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3C4D71-EAA3-4EC5-9FCB-E7A1CEDBDE7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765B2C-480F-4751-9ACE-4FDA6B3D5E36}"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499157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37B1B0-098C-4DCF-AEA7-4F2440253C6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D6F86-EA08-445E-A5A7-99B17A3BC5EA}"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06156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07F5AC-1BF9-4EFE-B304-3FD4DAA606E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09F489-AED2-4BB7-AD32-66AF2AEFB1E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423722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14E7BD-CE7D-4D4F-AAC7-B5FFE90B297F}"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1D7AB7-35AD-4C48-8A63-430B80B15372}"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962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E6E06C26-4C22-4118-844A-63FDB34C62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9720020"/>
      </p:ext>
    </p:extLst>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9F887B-911B-40B7-8BE6-388AAF67081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DE4192-A5CF-413C-983E-436D05D62703}"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219988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BE3C61B-29AF-421A-B421-64029483D264}"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3E7ED6-3E28-427F-BE93-94426E0ECEC5}"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810129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39282D2-C59E-49B9-8E8A-698EA18E5E6A}"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905DC-B182-4F76-A646-7DBA705067D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930557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304800" y="1158875"/>
            <a:ext cx="6248400" cy="1431925"/>
          </a:xfrm>
        </p:spPr>
        <p:txBody>
          <a:bodyPr/>
          <a:lstStyle>
            <a:lvl1pPr>
              <a:defRPr/>
            </a:lvl1pPr>
          </a:lstStyle>
          <a:p>
            <a:r>
              <a:rPr lang="en-GB"/>
              <a:t>Click to edit Master title style</a:t>
            </a:r>
          </a:p>
        </p:txBody>
      </p:sp>
      <p:sp>
        <p:nvSpPr>
          <p:cNvPr id="6246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GB"/>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1AE92E5-8CA3-46A5-A99C-FBB1D6CB579B}"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xfrm>
            <a:off x="2108200" y="6248400"/>
            <a:ext cx="29972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xfrm>
            <a:off x="5486400" y="6248400"/>
            <a:ext cx="1371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512568-1B97-48F4-829E-0ABFD826543F}"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291075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512A56-53FC-4DDA-BA51-F1036F2916A5}"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D371BA-E831-469F-9A05-C9BC0749AA11}"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910961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83ACDAB-796E-4370-A602-C975E7F52B58}"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39716D-8992-42AE-B494-5F3531F949BD}"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353488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5EDD7F6-E798-4AC5-ADC6-971B8164CD17}"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9054CE-10F7-4EE8-BC83-8FB0C54CBEE6}"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971999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FB1D0B-6C0E-4151-B1F4-C93C309A141B}"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EB0121-3839-4180-8C65-ED8257E7D1E9}"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213622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7B0DE83-4C30-4B9A-B06F-62FC56ED6045}"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7BAE18-7370-4602-A211-36DA1EE6A94D}"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11823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2884965-9B0E-41A1-905A-925C6A266C86}"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C2B970-5005-4E90-842D-17227B24DE3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5514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AED9E228-A940-4AAC-B5BB-969F9E72F4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0648040"/>
      </p:ext>
    </p:extLst>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345746-B9BC-4614-A445-8CDD57D3829A}"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F2F017-8841-4380-840A-CF1EAE79AA6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11318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C52DF-16FE-4B1C-B3A4-56927EF38AE4}"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439C1F-791E-462D-BC56-A68EE9D9EF6A}"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020006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025AF99-BD7F-4CB3-897D-B657FB4A03E3}"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573924-40EA-429D-B648-058F8D4C6B90}"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691288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5AE8660-F654-4474-A48B-217312BFEC46}"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6C5B6C-5788-4C0D-8020-EA399FA8C07C}"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672456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304800" y="1158875"/>
            <a:ext cx="6248400" cy="1431925"/>
          </a:xfrm>
        </p:spPr>
        <p:txBody>
          <a:bodyPr/>
          <a:lstStyle>
            <a:lvl1pPr>
              <a:defRPr/>
            </a:lvl1pPr>
          </a:lstStyle>
          <a:p>
            <a:r>
              <a:rPr lang="en-GB"/>
              <a:t>Click to edit Master title style</a:t>
            </a:r>
          </a:p>
        </p:txBody>
      </p:sp>
      <p:sp>
        <p:nvSpPr>
          <p:cNvPr id="6246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GB"/>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9E6A6F-5252-4334-911E-905BD0D40854}"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xfrm>
            <a:off x="2108200" y="6248400"/>
            <a:ext cx="29972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xfrm>
            <a:off x="5486400" y="6248400"/>
            <a:ext cx="1371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D444D2-442C-43B9-A8BF-17D690BBE65E}"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1527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104DBC3-5940-408B-8ABD-F4C1170E21F4}"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F55B60-51BC-4912-BA7A-A6050D756815}"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722696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371171D-6672-4A97-B1E8-EC77BA33EAD7}"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4170B2-B7F0-4F26-A940-73B264526BED}"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187538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C13725-3AFA-4309-B301-8A5B87EB14CB}"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7451A5-82B4-4F9B-8048-BDE6860D4FBB}"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691192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3C4D71-EAA3-4EC5-9FCB-E7A1CEDBDE7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765B2C-480F-4751-9ACE-4FDA6B3D5E36}"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561091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37B1B0-098C-4DCF-AEA7-4F2440253C6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D6F86-EA08-445E-A5A7-99B17A3BC5EA}"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309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9" name="Rectangle 6"/>
          <p:cNvSpPr>
            <a:spLocks noGrp="1" noChangeArrowheads="1"/>
          </p:cNvSpPr>
          <p:nvPr>
            <p:ph type="sldNum" sz="quarter" idx="12"/>
          </p:nvPr>
        </p:nvSpPr>
        <p:spPr>
          <a:ln/>
        </p:spPr>
        <p:txBody>
          <a:bodyPr/>
          <a:lstStyle>
            <a:lvl1pPr>
              <a:defRPr/>
            </a:lvl1pPr>
          </a:lstStyle>
          <a:p>
            <a:pPr>
              <a:defRPr/>
            </a:pPr>
            <a:fld id="{D1095F59-07E2-444B-BBF0-19AB18EED3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7220211"/>
      </p:ext>
    </p:extLst>
  </p:cSld>
  <p:clrMapOvr>
    <a:masterClrMapping/>
  </p:clrMapOvr>
  <p:transition spd="med">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07F5AC-1BF9-4EFE-B304-3FD4DAA606E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09F489-AED2-4BB7-AD32-66AF2AEFB1E7}"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943850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14E7BD-CE7D-4D4F-AAC7-B5FFE90B297F}"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1D7AB7-35AD-4C48-8A63-430B80B15372}"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127464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9F887B-911B-40B7-8BE6-388AAF67081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DE4192-A5CF-413C-983E-436D05D62703}"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176172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BE3C61B-29AF-421A-B421-64029483D264}"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3E7ED6-3E28-427F-BE93-94426E0ECEC5}"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26777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39282D2-C59E-49B9-8E8A-698EA18E5E6A}"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905DC-B182-4F76-A646-7DBA705067D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1032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5" name="Rectangle 6"/>
          <p:cNvSpPr>
            <a:spLocks noGrp="1" noChangeArrowheads="1"/>
          </p:cNvSpPr>
          <p:nvPr>
            <p:ph type="sldNum" sz="quarter" idx="12"/>
          </p:nvPr>
        </p:nvSpPr>
        <p:spPr>
          <a:ln/>
        </p:spPr>
        <p:txBody>
          <a:bodyPr/>
          <a:lstStyle>
            <a:lvl1pPr>
              <a:defRPr/>
            </a:lvl1pPr>
          </a:lstStyle>
          <a:p>
            <a:pPr>
              <a:defRPr/>
            </a:pPr>
            <a:fld id="{50E9D9C3-8A1C-4951-88B7-E3F84A181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1676143"/>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4" name="Rectangle 6"/>
          <p:cNvSpPr>
            <a:spLocks noGrp="1" noChangeArrowheads="1"/>
          </p:cNvSpPr>
          <p:nvPr>
            <p:ph type="sldNum" sz="quarter" idx="12"/>
          </p:nvPr>
        </p:nvSpPr>
        <p:spPr>
          <a:ln/>
        </p:spPr>
        <p:txBody>
          <a:bodyPr/>
          <a:lstStyle>
            <a:lvl1pPr>
              <a:defRPr/>
            </a:lvl1pPr>
          </a:lstStyle>
          <a:p>
            <a:pPr>
              <a:defRPr/>
            </a:pPr>
            <a:fld id="{DC9C0055-986B-4D05-82F3-300760E757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411709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AAE73FFA-7099-4F78-8301-0189CE138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612907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92E35E4F-D2E7-453C-A2D7-B89C344131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1202375"/>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4965007B-5095-49F0-B4E2-5A45E32833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2353860"/>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AA6DDCDD-BF63-4CA9-8434-20024D7EEC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197987"/>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8DC08C0D-942A-492C-A627-E0C5EC812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4342596"/>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334678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837261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20888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MPS, 10.11.2020</a:t>
            </a: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33991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a:solidFill>
                  <a:prstClr val="black">
                    <a:tint val="75000"/>
                  </a:prstClr>
                </a:solidFill>
              </a:rPr>
              <a:t>MPS, 10.11.2020</a:t>
            </a:r>
          </a:p>
        </p:txBody>
      </p:sp>
      <p:sp>
        <p:nvSpPr>
          <p:cNvPr id="9" name="Ograda številke diapozitiva 8"/>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647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a:solidFill>
                  <a:prstClr val="black">
                    <a:tint val="75000"/>
                  </a:prstClr>
                </a:solidFill>
              </a:rPr>
              <a:t>MPS, 10.11.2020</a:t>
            </a:r>
          </a:p>
        </p:txBody>
      </p:sp>
      <p:sp>
        <p:nvSpPr>
          <p:cNvPr id="5" name="Ograda številke diapozitiva 4"/>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3201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a:solidFill>
                  <a:prstClr val="black">
                    <a:tint val="75000"/>
                  </a:prstClr>
                </a:solidFill>
              </a:rPr>
              <a:t>MPS, 10.11.2020</a:t>
            </a:r>
          </a:p>
        </p:txBody>
      </p:sp>
      <p:sp>
        <p:nvSpPr>
          <p:cNvPr id="4" name="Ograda številke diapozitiva 3"/>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768187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MPS, 10.11.2020</a:t>
            </a: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685722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MPS, 10.11.2020</a:t>
            </a: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3837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038978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MPS, 10.11.2020</a:t>
            </a: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428807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a:solidFill>
                  <a:srgbClr val="000000"/>
                </a:solidFill>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a:solidFill>
                  <a:srgbClr val="000000"/>
                </a:solidFill>
              </a:rPr>
              <a:t>MPS, 10.11.2020</a:t>
            </a: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1480309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621496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347114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039164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943549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a:t>MPS, 10.11.2020</a:t>
            </a:r>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25948882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6127944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21881922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65297557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307237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4692189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a:solidFill>
                  <a:srgbClr val="000000"/>
                </a:solidFill>
                <a:ea typeface="ヒラギノ角ゴ Pro W3" charset="-128"/>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a:solidFill>
                  <a:srgbClr val="000000"/>
                </a:solidFill>
              </a:rPr>
              <a:t>MPS, 10.11.2020</a:t>
            </a: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9481553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6806319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236914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7898768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endParaRPr lang="sl-SI"/>
          </a:p>
        </p:txBody>
      </p:sp>
      <p:sp>
        <p:nvSpPr>
          <p:cNvPr id="8" name="Ograda noge 7"/>
          <p:cNvSpPr>
            <a:spLocks noGrp="1"/>
          </p:cNvSpPr>
          <p:nvPr>
            <p:ph type="ftr" sz="quarter" idx="11"/>
          </p:nvPr>
        </p:nvSpPr>
        <p:spPr/>
        <p:txBody>
          <a:bodyPr/>
          <a:lstStyle/>
          <a:p>
            <a:r>
              <a:rPr lang="sl-SI"/>
              <a:t>MPS, 10.11.2020</a:t>
            </a:r>
          </a:p>
        </p:txBody>
      </p:sp>
      <p:sp>
        <p:nvSpPr>
          <p:cNvPr id="9" name="Ograda številke diapozitiva 8"/>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2614511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92099267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179689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064326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2995880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1008565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a:solidFill>
                  <a:srgbClr val="000000"/>
                </a:solidFill>
              </a:rPr>
              <a:t>MPS, 10.11.2020</a:t>
            </a: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5879319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a:solidFill>
                  <a:srgbClr val="2D2525"/>
                </a:solidFill>
              </a:endParaRPr>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Rectangle 5"/>
          <p:cNvSpPr>
            <a:spLocks noGrp="1" noChangeArrowheads="1"/>
          </p:cNvSpPr>
          <p:nvPr>
            <p:ph type="ctrTitle" sz="quarter"/>
          </p:nvPr>
        </p:nvSpPr>
        <p:spPr>
          <a:xfrm>
            <a:off x="152400" y="990600"/>
            <a:ext cx="7543800" cy="1143000"/>
          </a:xfrm>
        </p:spPr>
        <p:txBody>
          <a:bodyPr/>
          <a:lstStyle>
            <a:lvl1pPr>
              <a:defRPr/>
            </a:lvl1pPr>
          </a:lstStyle>
          <a:p>
            <a:r>
              <a:rPr lang="en-US"/>
              <a:t>Click to edit Master title style</a:t>
            </a:r>
          </a:p>
        </p:txBody>
      </p:sp>
      <p:sp>
        <p:nvSpPr>
          <p:cNvPr id="25606"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a:xfrm>
            <a:off x="2438400" y="6248400"/>
            <a:ext cx="3200400" cy="457200"/>
          </a:xfrm>
        </p:spPr>
        <p:txBody>
          <a:bodyPr/>
          <a:lstStyle>
            <a:lvl1pPr eaLnBrk="0" hangingPunct="0">
              <a:defRPr>
                <a:latin typeface="Tahoma" pitchFamily="34" charset="0"/>
              </a:defRPr>
            </a:lvl1pPr>
          </a:lstStyle>
          <a:p>
            <a:pPr>
              <a:defRPr/>
            </a:pPr>
            <a:r>
              <a:rPr lang="en-US"/>
              <a:t>MPS, 10.11.2020</a:t>
            </a:r>
          </a:p>
        </p:txBody>
      </p:sp>
      <p:sp>
        <p:nvSpPr>
          <p:cNvPr id="9" name="Rectangle 9"/>
          <p:cNvSpPr>
            <a:spLocks noGrp="1" noChangeArrowheads="1"/>
          </p:cNvSpPr>
          <p:nvPr>
            <p:ph type="sldNum" sz="quarter" idx="12"/>
          </p:nvPr>
        </p:nvSpPr>
        <p:spPr>
          <a:xfrm>
            <a:off x="6019800" y="6248400"/>
            <a:ext cx="1600200" cy="457200"/>
          </a:xfrm>
        </p:spPr>
        <p:txBody>
          <a:bodyPr/>
          <a:lstStyle>
            <a:lvl1pPr eaLnBrk="0" hangingPunct="0">
              <a:defRPr>
                <a:latin typeface="Tahoma" pitchFamily="34" charset="0"/>
              </a:defRPr>
            </a:lvl1pPr>
          </a:lstStyle>
          <a:p>
            <a:pPr>
              <a:defRPr/>
            </a:pPr>
            <a:fld id="{56E8BE26-988B-4C90-B195-B6FB6310BC31}" type="slidenum">
              <a:rPr lang="en-US"/>
              <a:pPr>
                <a:defRPr/>
              </a:pPr>
              <a:t>‹#›</a:t>
            </a:fld>
            <a:endParaRPr lang="en-US"/>
          </a:p>
        </p:txBody>
      </p:sp>
    </p:spTree>
    <p:extLst>
      <p:ext uri="{BB962C8B-B14F-4D97-AF65-F5344CB8AC3E}">
        <p14:creationId xmlns:p14="http://schemas.microsoft.com/office/powerpoint/2010/main" val="2726036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62776A97-E879-4E1B-AF4F-0E17B8EA5C43}" type="slidenum">
              <a:rPr lang="en-US"/>
              <a:pPr>
                <a:defRPr/>
              </a:pPr>
              <a:t>‹#›</a:t>
            </a:fld>
            <a:endParaRPr lang="en-US"/>
          </a:p>
        </p:txBody>
      </p:sp>
    </p:spTree>
    <p:extLst>
      <p:ext uri="{BB962C8B-B14F-4D97-AF65-F5344CB8AC3E}">
        <p14:creationId xmlns:p14="http://schemas.microsoft.com/office/powerpoint/2010/main" val="2924909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BD0D5B1C-583E-4D95-A9FC-80CBD4CF5DFA}" type="slidenum">
              <a:rPr lang="en-US"/>
              <a:pPr>
                <a:defRPr/>
              </a:pPr>
              <a:t>‹#›</a:t>
            </a:fld>
            <a:endParaRPr lang="en-US"/>
          </a:p>
        </p:txBody>
      </p:sp>
    </p:spTree>
    <p:extLst>
      <p:ext uri="{BB962C8B-B14F-4D97-AF65-F5344CB8AC3E}">
        <p14:creationId xmlns:p14="http://schemas.microsoft.com/office/powerpoint/2010/main" val="136282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r>
              <a:rPr lang="sl-SI"/>
              <a:t>MPS, 10.11.2020</a:t>
            </a:r>
          </a:p>
        </p:txBody>
      </p:sp>
      <p:sp>
        <p:nvSpPr>
          <p:cNvPr id="5" name="Ograda številke diapozitiva 4"/>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8CA5E8EF-4A1B-405E-8E5A-D9466E2FF3E2}" type="slidenum">
              <a:rPr lang="en-US"/>
              <a:pPr>
                <a:defRPr/>
              </a:pPr>
              <a:t>‹#›</a:t>
            </a:fld>
            <a:endParaRPr lang="en-US"/>
          </a:p>
        </p:txBody>
      </p:sp>
    </p:spTree>
    <p:extLst>
      <p:ext uri="{BB962C8B-B14F-4D97-AF65-F5344CB8AC3E}">
        <p14:creationId xmlns:p14="http://schemas.microsoft.com/office/powerpoint/2010/main" val="41456052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9"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A5BC3E7B-B25B-4B7B-BB8E-7B7E91411AB3}" type="slidenum">
              <a:rPr lang="en-US"/>
              <a:pPr>
                <a:defRPr/>
              </a:pPr>
              <a:t>‹#›</a:t>
            </a:fld>
            <a:endParaRPr lang="en-US"/>
          </a:p>
        </p:txBody>
      </p:sp>
    </p:spTree>
    <p:extLst>
      <p:ext uri="{BB962C8B-B14F-4D97-AF65-F5344CB8AC3E}">
        <p14:creationId xmlns:p14="http://schemas.microsoft.com/office/powerpoint/2010/main" val="3636830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5"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1708FAE-F024-43BF-A160-7CB5D275FCBF}" type="slidenum">
              <a:rPr lang="en-US"/>
              <a:pPr>
                <a:defRPr/>
              </a:pPr>
              <a:t>‹#›</a:t>
            </a:fld>
            <a:endParaRPr lang="en-US"/>
          </a:p>
        </p:txBody>
      </p:sp>
    </p:spTree>
    <p:extLst>
      <p:ext uri="{BB962C8B-B14F-4D97-AF65-F5344CB8AC3E}">
        <p14:creationId xmlns:p14="http://schemas.microsoft.com/office/powerpoint/2010/main" val="3709611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4"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0B3677BE-3043-4D4C-B91C-5AB51790165A}" type="slidenum">
              <a:rPr lang="en-US"/>
              <a:pPr>
                <a:defRPr/>
              </a:pPr>
              <a:t>‹#›</a:t>
            </a:fld>
            <a:endParaRPr lang="en-US"/>
          </a:p>
        </p:txBody>
      </p:sp>
    </p:spTree>
    <p:extLst>
      <p:ext uri="{BB962C8B-B14F-4D97-AF65-F5344CB8AC3E}">
        <p14:creationId xmlns:p14="http://schemas.microsoft.com/office/powerpoint/2010/main" val="2186904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394BF0FB-D9E9-4BF1-B4BA-DDBBE2116EEC}" type="slidenum">
              <a:rPr lang="en-US"/>
              <a:pPr>
                <a:defRPr/>
              </a:pPr>
              <a:t>‹#›</a:t>
            </a:fld>
            <a:endParaRPr lang="en-US"/>
          </a:p>
        </p:txBody>
      </p:sp>
    </p:spTree>
    <p:extLst>
      <p:ext uri="{BB962C8B-B14F-4D97-AF65-F5344CB8AC3E}">
        <p14:creationId xmlns:p14="http://schemas.microsoft.com/office/powerpoint/2010/main" val="750075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965A33A-84B6-4CBB-99C1-B543ABFFB3F7}" type="slidenum">
              <a:rPr lang="en-US"/>
              <a:pPr>
                <a:defRPr/>
              </a:pPr>
              <a:t>‹#›</a:t>
            </a:fld>
            <a:endParaRPr lang="en-US"/>
          </a:p>
        </p:txBody>
      </p:sp>
    </p:spTree>
    <p:extLst>
      <p:ext uri="{BB962C8B-B14F-4D97-AF65-F5344CB8AC3E}">
        <p14:creationId xmlns:p14="http://schemas.microsoft.com/office/powerpoint/2010/main" val="1849067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47DB6F89-3AF1-40E9-B96A-352382A655C6}" type="slidenum">
              <a:rPr lang="en-US"/>
              <a:pPr>
                <a:defRPr/>
              </a:pPr>
              <a:t>‹#›</a:t>
            </a:fld>
            <a:endParaRPr lang="en-US"/>
          </a:p>
        </p:txBody>
      </p:sp>
    </p:spTree>
    <p:extLst>
      <p:ext uri="{BB962C8B-B14F-4D97-AF65-F5344CB8AC3E}">
        <p14:creationId xmlns:p14="http://schemas.microsoft.com/office/powerpoint/2010/main" val="4205383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1649630A-C7AD-462E-AB78-91F66F277299}" type="slidenum">
              <a:rPr lang="en-US"/>
              <a:pPr>
                <a:defRPr/>
              </a:pPr>
              <a:t>‹#›</a:t>
            </a:fld>
            <a:endParaRPr lang="en-US"/>
          </a:p>
        </p:txBody>
      </p:sp>
    </p:spTree>
    <p:extLst>
      <p:ext uri="{BB962C8B-B14F-4D97-AF65-F5344CB8AC3E}">
        <p14:creationId xmlns:p14="http://schemas.microsoft.com/office/powerpoint/2010/main" val="2523118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pitchFamily="34" charset="0"/>
              </a:defRPr>
            </a:lvl1pPr>
          </a:lstStyle>
          <a:p>
            <a:pPr>
              <a:defRPr/>
            </a:pPr>
            <a:r>
              <a:rPr lang="en-US"/>
              <a:t>MPS, 10.11.2020</a:t>
            </a:r>
          </a:p>
        </p:txBody>
      </p:sp>
      <p:sp>
        <p:nvSpPr>
          <p:cNvPr id="7" name="Slide Number Placeholder 6"/>
          <p:cNvSpPr>
            <a:spLocks noGrp="1"/>
          </p:cNvSpPr>
          <p:nvPr>
            <p:ph type="sldNum" sz="quarter" idx="12"/>
          </p:nvPr>
        </p:nvSpPr>
        <p:spPr/>
        <p:txBody>
          <a:bodyPr/>
          <a:lstStyle>
            <a:lvl1pPr eaLnBrk="0" hangingPunct="0">
              <a:defRPr>
                <a:latin typeface="Tahoma" pitchFamily="34" charset="0"/>
              </a:defRPr>
            </a:lvl1pPr>
          </a:lstStyle>
          <a:p>
            <a:pPr>
              <a:defRPr/>
            </a:pPr>
            <a:fld id="{47E37C3E-F74F-4041-B51C-3FE1E0212373}" type="slidenum">
              <a:rPr lang="en-US"/>
              <a:pPr>
                <a:defRPr/>
              </a:pPr>
              <a:t>‹#›</a:t>
            </a:fld>
            <a:endParaRPr lang="en-US"/>
          </a:p>
        </p:txBody>
      </p:sp>
    </p:spTree>
    <p:extLst>
      <p:ext uri="{BB962C8B-B14F-4D97-AF65-F5344CB8AC3E}">
        <p14:creationId xmlns:p14="http://schemas.microsoft.com/office/powerpoint/2010/main" val="22677907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1"/>
          </p:nvPr>
        </p:nvSpPr>
        <p:spPr/>
        <p:txBody>
          <a:bodyPr/>
          <a:lstStyle>
            <a:lvl1pPr>
              <a:defRPr/>
            </a:lvl1pPr>
          </a:lstStyle>
          <a:p>
            <a:pPr>
              <a:defRPr/>
            </a:pPr>
            <a:fld id="{B2595042-DFD3-445C-B7C0-F05325B478A2}"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4842480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r>
              <a:rPr lang="sl-SI"/>
              <a:t>MPS, 10.11.2020</a:t>
            </a:r>
          </a:p>
        </p:txBody>
      </p:sp>
      <p:sp>
        <p:nvSpPr>
          <p:cNvPr id="4" name="Ograda številke diapozitiva 3"/>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7A4A0A91-2DB9-412B-8A1E-C2E47D8E3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3463856"/>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AFFF52F8-8F5C-4A11-A64F-E82C04D7CB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3055127"/>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EBCF65F4-AB20-4FA7-BEA4-34733370B2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475396"/>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9" name="Rectangle 6"/>
          <p:cNvSpPr>
            <a:spLocks noGrp="1" noChangeArrowheads="1"/>
          </p:cNvSpPr>
          <p:nvPr>
            <p:ph type="sldNum" sz="quarter" idx="12"/>
          </p:nvPr>
        </p:nvSpPr>
        <p:spPr>
          <a:ln/>
        </p:spPr>
        <p:txBody>
          <a:bodyPr/>
          <a:lstStyle>
            <a:lvl1pPr>
              <a:defRPr/>
            </a:lvl1pPr>
          </a:lstStyle>
          <a:p>
            <a:pPr>
              <a:defRPr/>
            </a:pPr>
            <a:fld id="{A8DBC8A8-D3D9-4EB5-BEC4-07B4C5FD48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6822864"/>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5" name="Rectangle 6"/>
          <p:cNvSpPr>
            <a:spLocks noGrp="1" noChangeArrowheads="1"/>
          </p:cNvSpPr>
          <p:nvPr>
            <p:ph type="sldNum" sz="quarter" idx="12"/>
          </p:nvPr>
        </p:nvSpPr>
        <p:spPr>
          <a:ln/>
        </p:spPr>
        <p:txBody>
          <a:bodyPr/>
          <a:lstStyle>
            <a:lvl1pPr>
              <a:defRPr/>
            </a:lvl1pPr>
          </a:lstStyle>
          <a:p>
            <a:pPr>
              <a:defRPr/>
            </a:pPr>
            <a:fld id="{A1AA676F-A6E6-4929-A3F5-DAEEBA8ACE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1405474"/>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4" name="Rectangle 6"/>
          <p:cNvSpPr>
            <a:spLocks noGrp="1" noChangeArrowheads="1"/>
          </p:cNvSpPr>
          <p:nvPr>
            <p:ph type="sldNum" sz="quarter" idx="12"/>
          </p:nvPr>
        </p:nvSpPr>
        <p:spPr>
          <a:ln/>
        </p:spPr>
        <p:txBody>
          <a:bodyPr/>
          <a:lstStyle>
            <a:lvl1pPr>
              <a:defRPr/>
            </a:lvl1pPr>
          </a:lstStyle>
          <a:p>
            <a:pPr>
              <a:defRPr/>
            </a:pPr>
            <a:fld id="{34245057-34FD-42D1-9026-C10C6B0819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1426194"/>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70E75961-EB01-4B2E-9CB3-B52CFDB346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680495"/>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7" name="Rectangle 6"/>
          <p:cNvSpPr>
            <a:spLocks noGrp="1" noChangeArrowheads="1"/>
          </p:cNvSpPr>
          <p:nvPr>
            <p:ph type="sldNum" sz="quarter" idx="12"/>
          </p:nvPr>
        </p:nvSpPr>
        <p:spPr>
          <a:ln/>
        </p:spPr>
        <p:txBody>
          <a:bodyPr/>
          <a:lstStyle>
            <a:lvl1pPr>
              <a:defRPr/>
            </a:lvl1pPr>
          </a:lstStyle>
          <a:p>
            <a:pPr>
              <a:defRPr/>
            </a:pPr>
            <a:fld id="{605F6B79-DB2B-4B3B-B91C-72A95DA16B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9115402"/>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628C0322-693E-45B3-B209-EF533E42AC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858"/>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071D25F4-C7D4-4856-B777-7155C2EDB0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899820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a:t>MPS, 10.11.2020</a:t>
            </a:r>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hart Placeholder 2"/>
          <p:cNvSpPr>
            <a:spLocks noGrp="1"/>
          </p:cNvSpPr>
          <p:nvPr>
            <p:ph type="chart"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MPS, 10.11.2020</a:t>
            </a:r>
          </a:p>
        </p:txBody>
      </p:sp>
      <p:sp>
        <p:nvSpPr>
          <p:cNvPr id="6" name="Rectangle 6"/>
          <p:cNvSpPr>
            <a:spLocks noGrp="1" noChangeArrowheads="1"/>
          </p:cNvSpPr>
          <p:nvPr>
            <p:ph type="sldNum" sz="quarter" idx="12"/>
          </p:nvPr>
        </p:nvSpPr>
        <p:spPr>
          <a:ln/>
        </p:spPr>
        <p:txBody>
          <a:bodyPr/>
          <a:lstStyle>
            <a:lvl1pPr>
              <a:defRPr/>
            </a:lvl1pPr>
          </a:lstStyle>
          <a:p>
            <a:pPr>
              <a:defRPr/>
            </a:pPr>
            <a:fld id="{28A59586-8484-4906-A645-72237BE819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0959595"/>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6" name="Rectangle 17"/>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7" name="Rectangle 18"/>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8" name="Rectangle 19"/>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0" name="Rectangle 21"/>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sp>
        <p:nvSpPr>
          <p:cNvPr id="22" name="Freeform 50"/>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4" name="Arc 42"/>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kumimoji="1" sz="1200">
                <a:solidFill>
                  <a:schemeClr val="tx1"/>
                </a:solidFill>
                <a:latin typeface="Arial" charset="0"/>
              </a:defRPr>
            </a:lvl1pPr>
          </a:lstStyle>
          <a:p>
            <a:pPr eaLnBrk="0" fontAlgn="base" hangingPunct="0">
              <a:spcAft>
                <a:spcPct val="0"/>
              </a:spcAft>
              <a:defRPr/>
            </a:pPr>
            <a:endParaRPr lang="en-US">
              <a:solidFill>
                <a:srgbClr val="FFFFFF"/>
              </a:solidFill>
            </a:endParaRPr>
          </a:p>
        </p:txBody>
      </p:sp>
      <p:sp>
        <p:nvSpPr>
          <p:cNvPr id="26" name="Rectangle 31"/>
          <p:cNvSpPr>
            <a:spLocks noGrp="1" noChangeArrowheads="1"/>
          </p:cNvSpPr>
          <p:nvPr>
            <p:ph type="ftr" sz="quarter" idx="11"/>
          </p:nvPr>
        </p:nvSpPr>
        <p:spPr>
          <a:xfrm>
            <a:off x="685800" y="5638800"/>
            <a:ext cx="3908425" cy="304800"/>
          </a:xfrm>
        </p:spPr>
        <p:txBody>
          <a:bodyPr/>
          <a:lstStyle>
            <a:lvl1pPr algn="r">
              <a:defRPr sz="1200"/>
            </a:lvl1pPr>
          </a:lstStyle>
          <a:p>
            <a:pPr>
              <a:defRPr/>
            </a:pPr>
            <a:r>
              <a:rPr lang="en-US">
                <a:solidFill>
                  <a:srgbClr val="FFFFFF"/>
                </a:solidFill>
              </a:rPr>
              <a:t>MPS, 10.11.2020</a:t>
            </a: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kumimoji="1" sz="1400">
                <a:solidFill>
                  <a:schemeClr val="tx1"/>
                </a:solidFill>
                <a:latin typeface="Arial" charset="0"/>
              </a:defRPr>
            </a:lvl2pPr>
          </a:lstStyle>
          <a:p>
            <a:pPr lvl="1">
              <a:defRPr/>
            </a:pPr>
            <a:fld id="{DD71E562-AE5C-4C16-A442-7DC739071CF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95868663"/>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5" name="Rectangle 52"/>
          <p:cNvSpPr>
            <a:spLocks noGrp="1" noChangeArrowheads="1"/>
          </p:cNvSpPr>
          <p:nvPr>
            <p:ph type="sldNum" sz="quarter" idx="11"/>
          </p:nvPr>
        </p:nvSpPr>
        <p:spPr>
          <a:ln/>
        </p:spPr>
        <p:txBody>
          <a:bodyPr/>
          <a:lstStyle>
            <a:lvl1pPr>
              <a:defRPr/>
            </a:lvl1pPr>
          </a:lstStyle>
          <a:p>
            <a:pPr>
              <a:defRPr/>
            </a:pPr>
            <a:fld id="{6A73F488-F7A9-44B8-927B-13AF1860D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9043017"/>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5" name="Rectangle 52"/>
          <p:cNvSpPr>
            <a:spLocks noGrp="1" noChangeArrowheads="1"/>
          </p:cNvSpPr>
          <p:nvPr>
            <p:ph type="sldNum" sz="quarter" idx="11"/>
          </p:nvPr>
        </p:nvSpPr>
        <p:spPr>
          <a:ln/>
        </p:spPr>
        <p:txBody>
          <a:bodyPr/>
          <a:lstStyle>
            <a:lvl1pPr>
              <a:defRPr/>
            </a:lvl1pPr>
          </a:lstStyle>
          <a:p>
            <a:pPr>
              <a:defRPr/>
            </a:pPr>
            <a:fld id="{6AE33FCC-C0C9-4861-B627-0C1180D5E1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8402832"/>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6" name="Rectangle 52"/>
          <p:cNvSpPr>
            <a:spLocks noGrp="1" noChangeArrowheads="1"/>
          </p:cNvSpPr>
          <p:nvPr>
            <p:ph type="sldNum" sz="quarter" idx="11"/>
          </p:nvPr>
        </p:nvSpPr>
        <p:spPr>
          <a:ln/>
        </p:spPr>
        <p:txBody>
          <a:bodyPr/>
          <a:lstStyle>
            <a:lvl1pPr>
              <a:defRPr/>
            </a:lvl1pPr>
          </a:lstStyle>
          <a:p>
            <a:pPr>
              <a:defRPr/>
            </a:pPr>
            <a:fld id="{17CFFA80-3004-45B4-B200-5B9900373F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7750725"/>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8" name="Rectangle 52"/>
          <p:cNvSpPr>
            <a:spLocks noGrp="1" noChangeArrowheads="1"/>
          </p:cNvSpPr>
          <p:nvPr>
            <p:ph type="sldNum" sz="quarter" idx="11"/>
          </p:nvPr>
        </p:nvSpPr>
        <p:spPr>
          <a:ln/>
        </p:spPr>
        <p:txBody>
          <a:bodyPr/>
          <a:lstStyle>
            <a:lvl1pPr>
              <a:defRPr/>
            </a:lvl1pPr>
          </a:lstStyle>
          <a:p>
            <a:pPr>
              <a:defRPr/>
            </a:pPr>
            <a:fld id="{96CBD66A-BA30-4C84-86C0-D2512C9B7A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8806631"/>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4" name="Rectangle 52"/>
          <p:cNvSpPr>
            <a:spLocks noGrp="1" noChangeArrowheads="1"/>
          </p:cNvSpPr>
          <p:nvPr>
            <p:ph type="sldNum" sz="quarter" idx="11"/>
          </p:nvPr>
        </p:nvSpPr>
        <p:spPr>
          <a:ln/>
        </p:spPr>
        <p:txBody>
          <a:bodyPr/>
          <a:lstStyle>
            <a:lvl1pPr>
              <a:defRPr/>
            </a:lvl1pPr>
          </a:lstStyle>
          <a:p>
            <a:pPr>
              <a:defRPr/>
            </a:pPr>
            <a:fld id="{E47F5EA2-13F4-4050-A4BC-CCB5F169B4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7461564"/>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3" name="Rectangle 52"/>
          <p:cNvSpPr>
            <a:spLocks noGrp="1" noChangeArrowheads="1"/>
          </p:cNvSpPr>
          <p:nvPr>
            <p:ph type="sldNum" sz="quarter" idx="11"/>
          </p:nvPr>
        </p:nvSpPr>
        <p:spPr>
          <a:ln/>
        </p:spPr>
        <p:txBody>
          <a:bodyPr/>
          <a:lstStyle>
            <a:lvl1pPr>
              <a:defRPr/>
            </a:lvl1pPr>
          </a:lstStyle>
          <a:p>
            <a:pPr>
              <a:defRPr/>
            </a:pPr>
            <a:fld id="{7426BE6B-F9FF-48B5-BEF5-8E7E29BE98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5310896"/>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6" name="Rectangle 52"/>
          <p:cNvSpPr>
            <a:spLocks noGrp="1" noChangeArrowheads="1"/>
          </p:cNvSpPr>
          <p:nvPr>
            <p:ph type="sldNum" sz="quarter" idx="11"/>
          </p:nvPr>
        </p:nvSpPr>
        <p:spPr>
          <a:ln/>
        </p:spPr>
        <p:txBody>
          <a:bodyPr/>
          <a:lstStyle>
            <a:lvl1pPr>
              <a:defRPr/>
            </a:lvl1pPr>
          </a:lstStyle>
          <a:p>
            <a:pPr>
              <a:defRPr/>
            </a:pPr>
            <a:fld id="{52305476-3085-4C29-AFE6-68C25152B4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3138709"/>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6" name="Rectangle 52"/>
          <p:cNvSpPr>
            <a:spLocks noGrp="1" noChangeArrowheads="1"/>
          </p:cNvSpPr>
          <p:nvPr>
            <p:ph type="sldNum" sz="quarter" idx="11"/>
          </p:nvPr>
        </p:nvSpPr>
        <p:spPr>
          <a:ln/>
        </p:spPr>
        <p:txBody>
          <a:bodyPr/>
          <a:lstStyle>
            <a:lvl1pPr>
              <a:defRPr/>
            </a:lvl1pPr>
          </a:lstStyle>
          <a:p>
            <a:pPr>
              <a:defRPr/>
            </a:pPr>
            <a:fld id="{A4BC5A16-B504-417F-BC05-8F85947577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4431157"/>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a:t>MPS, 10.11.2020</a:t>
            </a:r>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5" name="Rectangle 52"/>
          <p:cNvSpPr>
            <a:spLocks noGrp="1" noChangeArrowheads="1"/>
          </p:cNvSpPr>
          <p:nvPr>
            <p:ph type="sldNum" sz="quarter" idx="11"/>
          </p:nvPr>
        </p:nvSpPr>
        <p:spPr>
          <a:ln/>
        </p:spPr>
        <p:txBody>
          <a:bodyPr/>
          <a:lstStyle>
            <a:lvl1pPr>
              <a:defRPr/>
            </a:lvl1pPr>
          </a:lstStyle>
          <a:p>
            <a:pPr>
              <a:defRPr/>
            </a:pPr>
            <a:fld id="{8B451387-BB93-405D-9861-D169DB529A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6551630"/>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5" name="Rectangle 52"/>
          <p:cNvSpPr>
            <a:spLocks noGrp="1" noChangeArrowheads="1"/>
          </p:cNvSpPr>
          <p:nvPr>
            <p:ph type="sldNum" sz="quarter" idx="11"/>
          </p:nvPr>
        </p:nvSpPr>
        <p:spPr>
          <a:ln/>
        </p:spPr>
        <p:txBody>
          <a:bodyPr/>
          <a:lstStyle>
            <a:lvl1pPr>
              <a:defRPr/>
            </a:lvl1pPr>
          </a:lstStyle>
          <a:p>
            <a:pPr>
              <a:defRPr/>
            </a:pPr>
            <a:fld id="{8521D957-D339-432F-9AB4-F49BF8168F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2654192"/>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a:t>Click to edit Master title style</a:t>
            </a:r>
          </a:p>
        </p:txBody>
      </p:sp>
      <p:sp>
        <p:nvSpPr>
          <p:cNvPr id="3" name="Text Placeholder 2"/>
          <p:cNvSpPr>
            <a:spLocks noGrp="1"/>
          </p:cNvSpPr>
          <p:nvPr>
            <p:ph type="body" sz="half" idx="1"/>
          </p:nvPr>
        </p:nvSpPr>
        <p:spPr>
          <a:xfrm>
            <a:off x="669925" y="2574925"/>
            <a:ext cx="2397125"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3219450" y="2574925"/>
            <a:ext cx="2398713" cy="3416300"/>
          </a:xfrm>
        </p:spPr>
        <p:txBody>
          <a:bodyPr/>
          <a:lstStyle/>
          <a:p>
            <a:pPr lvl="0"/>
            <a:endParaRPr lang="en-US" noProof="0"/>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6" name="Rectangle 52"/>
          <p:cNvSpPr>
            <a:spLocks noGrp="1" noChangeArrowheads="1"/>
          </p:cNvSpPr>
          <p:nvPr>
            <p:ph type="sldNum" sz="quarter" idx="11"/>
          </p:nvPr>
        </p:nvSpPr>
        <p:spPr>
          <a:ln/>
        </p:spPr>
        <p:txBody>
          <a:bodyPr/>
          <a:lstStyle>
            <a:lvl1pPr>
              <a:defRPr/>
            </a:lvl1pPr>
          </a:lstStyle>
          <a:p>
            <a:pPr>
              <a:defRPr/>
            </a:pPr>
            <a:fld id="{B170D932-E6D1-40FC-9FF9-9EF24B0D47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4928266"/>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a:t>Click to edit Master title style</a:t>
            </a:r>
          </a:p>
        </p:txBody>
      </p:sp>
      <p:sp>
        <p:nvSpPr>
          <p:cNvPr id="3" name="Content Placeholder 2"/>
          <p:cNvSpPr>
            <a:spLocks noGrp="1"/>
          </p:cNvSpPr>
          <p:nvPr>
            <p:ph sz="half" idx="1"/>
          </p:nvPr>
        </p:nvSpPr>
        <p:spPr>
          <a:xfrm>
            <a:off x="669925" y="2574925"/>
            <a:ext cx="4948238" cy="163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9925" y="4359275"/>
            <a:ext cx="4948238" cy="163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6" name="Rectangle 52"/>
          <p:cNvSpPr>
            <a:spLocks noGrp="1" noChangeArrowheads="1"/>
          </p:cNvSpPr>
          <p:nvPr>
            <p:ph type="sldNum" sz="quarter" idx="11"/>
          </p:nvPr>
        </p:nvSpPr>
        <p:spPr>
          <a:ln/>
        </p:spPr>
        <p:txBody>
          <a:bodyPr/>
          <a:lstStyle>
            <a:lvl1pPr>
              <a:defRPr/>
            </a:lvl1pPr>
          </a:lstStyle>
          <a:p>
            <a:pPr>
              <a:defRPr/>
            </a:pPr>
            <a:fld id="{63A7827C-41BA-4EEB-841E-C86C296920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2824036"/>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a:t>Click to edit Master title style</a:t>
            </a:r>
          </a:p>
        </p:txBody>
      </p:sp>
      <p:sp>
        <p:nvSpPr>
          <p:cNvPr id="3" name="ClipArt Placeholder 2"/>
          <p:cNvSpPr>
            <a:spLocks noGrp="1"/>
          </p:cNvSpPr>
          <p:nvPr>
            <p:ph type="clipArt" sz="half" idx="1"/>
          </p:nvPr>
        </p:nvSpPr>
        <p:spPr>
          <a:xfrm>
            <a:off x="669925" y="2574925"/>
            <a:ext cx="2397125" cy="3416300"/>
          </a:xfrm>
        </p:spPr>
        <p:txBody>
          <a:bodyPr/>
          <a:lstStyle/>
          <a:p>
            <a:pPr lvl="0"/>
            <a:endParaRPr lang="en-US" noProof="0"/>
          </a:p>
        </p:txBody>
      </p:sp>
      <p:sp>
        <p:nvSpPr>
          <p:cNvPr id="4" name="Text Placeholder 3"/>
          <p:cNvSpPr>
            <a:spLocks noGrp="1"/>
          </p:cNvSpPr>
          <p:nvPr>
            <p:ph type="body" sz="half" idx="2"/>
          </p:nvPr>
        </p:nvSpPr>
        <p:spPr>
          <a:xfrm>
            <a:off x="3219450" y="2574925"/>
            <a:ext cx="2398713"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a:ln/>
        </p:spPr>
        <p:txBody>
          <a:bodyPr/>
          <a:lstStyle>
            <a:lvl1pPr>
              <a:defRPr/>
            </a:lvl1pPr>
          </a:lstStyle>
          <a:p>
            <a:pPr>
              <a:defRPr/>
            </a:pPr>
            <a:r>
              <a:rPr lang="en-US">
                <a:solidFill>
                  <a:srgbClr val="FFFFFF"/>
                </a:solidFill>
              </a:rPr>
              <a:t>MPS, 10.11.2020</a:t>
            </a:r>
          </a:p>
        </p:txBody>
      </p:sp>
      <p:sp>
        <p:nvSpPr>
          <p:cNvPr id="6" name="Rectangle 52"/>
          <p:cNvSpPr>
            <a:spLocks noGrp="1" noChangeArrowheads="1"/>
          </p:cNvSpPr>
          <p:nvPr>
            <p:ph type="sldNum" sz="quarter" idx="11"/>
          </p:nvPr>
        </p:nvSpPr>
        <p:spPr>
          <a:ln/>
        </p:spPr>
        <p:txBody>
          <a:bodyPr/>
          <a:lstStyle>
            <a:lvl1pPr>
              <a:defRPr/>
            </a:lvl1pPr>
          </a:lstStyle>
          <a:p>
            <a:pPr>
              <a:defRPr/>
            </a:pPr>
            <a:fld id="{59FA85F8-A20D-4911-BBE2-8E995CFB56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1761781"/>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Tahoma" pitchFamily="34" charset="0"/>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6" name="Rectangle 17"/>
            <p:cNvSpPr>
              <a:spLocks noChangeArrowheads="1"/>
            </p:cNvSpPr>
            <p:nvPr/>
          </p:nvSpPr>
          <p:spPr bwMode="auto">
            <a:xfrm>
              <a:off x="4307" y="-6"/>
              <a:ext cx="48" cy="65"/>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7" name="Rectangle 18"/>
            <p:cNvSpPr>
              <a:spLocks noChangeArrowheads="1"/>
            </p:cNvSpPr>
            <p:nvPr/>
          </p:nvSpPr>
          <p:spPr bwMode="auto">
            <a:xfrm>
              <a:off x="4499" y="-5"/>
              <a:ext cx="16" cy="256"/>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8" name="Rectangle 19"/>
            <p:cNvSpPr>
              <a:spLocks noChangeArrowheads="1"/>
            </p:cNvSpPr>
            <p:nvPr/>
          </p:nvSpPr>
          <p:spPr bwMode="auto">
            <a:xfrm>
              <a:off x="4307" y="300"/>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20" name="Rectangle 21"/>
            <p:cNvSpPr>
              <a:spLocks noChangeArrowheads="1"/>
            </p:cNvSpPr>
            <p:nvPr/>
          </p:nvSpPr>
          <p:spPr bwMode="auto">
            <a:xfrm>
              <a:off x="4499" y="492"/>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CC"/>
                </a:solidFill>
              </a:endParaRPr>
            </a:p>
          </p:txBody>
        </p:sp>
      </p:grpSp>
      <p:sp>
        <p:nvSpPr>
          <p:cNvPr id="22" name="Freeform 50"/>
          <p:cNvSpPr>
            <a:spLocks/>
          </p:cNvSpPr>
          <p:nvPr/>
        </p:nvSpPr>
        <p:spPr bwMode="auto">
          <a:xfrm>
            <a:off x="187325" y="404813"/>
            <a:ext cx="7489825" cy="5541962"/>
          </a:xfrm>
          <a:custGeom>
            <a:avLst/>
            <a:gdLst>
              <a:gd name="T0" fmla="*/ 2147483647 w 4718"/>
              <a:gd name="T1" fmla="*/ 2147483647 h 3491"/>
              <a:gd name="T2" fmla="*/ 2147483647 w 4718"/>
              <a:gd name="T3" fmla="*/ 0 h 3491"/>
              <a:gd name="T4" fmla="*/ 0 w 4718"/>
              <a:gd name="T5" fmla="*/ 0 h 3491"/>
              <a:gd name="T6" fmla="*/ 0 60000 65536"/>
              <a:gd name="T7" fmla="*/ 0 60000 65536"/>
              <a:gd name="T8" fmla="*/ 0 60000 65536"/>
            </a:gdLst>
            <a:ahLst/>
            <a:cxnLst>
              <a:cxn ang="T6">
                <a:pos x="T0" y="T1"/>
              </a:cxn>
              <a:cxn ang="T7">
                <a:pos x="T2" y="T3"/>
              </a:cxn>
              <a:cxn ang="T8">
                <a:pos x="T4" y="T5"/>
              </a:cxn>
            </a:cxnLst>
            <a:rect l="0" t="0" r="r" b="b"/>
            <a:pathLst>
              <a:path w="4718" h="3491">
                <a:moveTo>
                  <a:pt x="4718" y="3491"/>
                </a:moveTo>
                <a:lnTo>
                  <a:pt x="4718" y="0"/>
                </a:lnTo>
                <a:lnTo>
                  <a:pt x="0" y="0"/>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4" name="Arc 42"/>
          <p:cNvSpPr>
            <a:spLocks/>
          </p:cNvSpPr>
          <p:nvPr/>
        </p:nvSpPr>
        <p:spPr bwMode="auto">
          <a:xfrm flipH="1">
            <a:off x="5867400" y="3175"/>
            <a:ext cx="3429000" cy="6851650"/>
          </a:xfrm>
          <a:custGeom>
            <a:avLst/>
            <a:gdLst>
              <a:gd name="T0" fmla="*/ 2147483647 w 21600"/>
              <a:gd name="T1" fmla="*/ 0 h 43161"/>
              <a:gd name="T2" fmla="*/ 2147483647 w 21600"/>
              <a:gd name="T3" fmla="*/ 2147483647 h 43161"/>
              <a:gd name="T4" fmla="*/ 0 w 21600"/>
              <a:gd name="T5" fmla="*/ 2147483647 h 43161"/>
              <a:gd name="T6" fmla="*/ 0 60000 65536"/>
              <a:gd name="T7" fmla="*/ 0 60000 65536"/>
              <a:gd name="T8" fmla="*/ 0 60000 65536"/>
            </a:gdLst>
            <a:ahLst/>
            <a:cxnLst>
              <a:cxn ang="T6">
                <a:pos x="T0" y="T1"/>
              </a:cxn>
              <a:cxn ang="T7">
                <a:pos x="T2" y="T3"/>
              </a:cxn>
              <a:cxn ang="T8">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lnTo>
                  <a:pt x="1002"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kumimoji="1" sz="1200" b="0">
                <a:solidFill>
                  <a:srgbClr val="FFFFFF"/>
                </a:solidFill>
                <a:latin typeface="Arial" charset="0"/>
              </a:defRPr>
            </a:lvl1pPr>
          </a:lstStyle>
          <a:p>
            <a:pPr eaLnBrk="0" fontAlgn="base" hangingPunct="0">
              <a:spcAft>
                <a:spcPct val="0"/>
              </a:spcAft>
              <a:defRPr/>
            </a:pPr>
            <a:endParaRPr lang="en-US"/>
          </a:p>
        </p:txBody>
      </p:sp>
      <p:sp>
        <p:nvSpPr>
          <p:cNvPr id="26" name="Rectangle 31"/>
          <p:cNvSpPr>
            <a:spLocks noGrp="1" noChangeArrowheads="1"/>
          </p:cNvSpPr>
          <p:nvPr>
            <p:ph type="ftr" sz="quarter" idx="11"/>
          </p:nvPr>
        </p:nvSpPr>
        <p:spPr>
          <a:xfrm>
            <a:off x="685800" y="5638800"/>
            <a:ext cx="3908425" cy="304800"/>
          </a:xfrm>
        </p:spPr>
        <p:txBody>
          <a:bodyPr/>
          <a:lstStyle>
            <a:lvl1pPr algn="r">
              <a:defRPr kumimoji="0" sz="1200"/>
            </a:lvl1pPr>
          </a:lstStyle>
          <a:p>
            <a:pPr>
              <a:defRPr/>
            </a:pPr>
            <a:r>
              <a:rPr lang="en-US"/>
              <a:t>MPS, 10.11.2020</a:t>
            </a: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sz="1400" b="0">
                <a:solidFill>
                  <a:srgbClr val="FFFFFF"/>
                </a:solidFill>
                <a:latin typeface="Arial" charset="0"/>
              </a:defRPr>
            </a:lvl2pPr>
          </a:lstStyle>
          <a:p>
            <a:pPr lvl="1">
              <a:defRPr/>
            </a:pPr>
            <a:fld id="{8529713B-2988-4B30-98F8-A0E0662FFA1D}" type="slidenum">
              <a:rPr lang="en-US"/>
              <a:pPr lvl="1">
                <a:defRPr/>
              </a:pPr>
              <a:t>‹#›</a:t>
            </a:fld>
            <a:endParaRPr lang="en-US"/>
          </a:p>
        </p:txBody>
      </p:sp>
    </p:spTree>
    <p:extLst>
      <p:ext uri="{BB962C8B-B14F-4D97-AF65-F5344CB8AC3E}">
        <p14:creationId xmlns:p14="http://schemas.microsoft.com/office/powerpoint/2010/main" val="1938621115"/>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5" name="Rectangle 52"/>
          <p:cNvSpPr>
            <a:spLocks noGrp="1" noChangeArrowheads="1"/>
          </p:cNvSpPr>
          <p:nvPr>
            <p:ph type="sldNum" sz="quarter" idx="11"/>
          </p:nvPr>
        </p:nvSpPr>
        <p:spPr/>
        <p:txBody>
          <a:bodyPr/>
          <a:lstStyle>
            <a:lvl1pPr>
              <a:defRPr/>
            </a:lvl1pPr>
          </a:lstStyle>
          <a:p>
            <a:pPr>
              <a:defRPr/>
            </a:pPr>
            <a:fld id="{783D8E4F-FB1F-4996-8970-72BB67BD86B4}" type="slidenum">
              <a:rPr lang="en-US"/>
              <a:pPr>
                <a:defRPr/>
              </a:pPr>
              <a:t>‹#›</a:t>
            </a:fld>
            <a:endParaRPr lang="en-US"/>
          </a:p>
        </p:txBody>
      </p:sp>
    </p:spTree>
    <p:extLst>
      <p:ext uri="{BB962C8B-B14F-4D97-AF65-F5344CB8AC3E}">
        <p14:creationId xmlns:p14="http://schemas.microsoft.com/office/powerpoint/2010/main" val="2604876861"/>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5" name="Rectangle 52"/>
          <p:cNvSpPr>
            <a:spLocks noGrp="1" noChangeArrowheads="1"/>
          </p:cNvSpPr>
          <p:nvPr>
            <p:ph type="sldNum" sz="quarter" idx="11"/>
          </p:nvPr>
        </p:nvSpPr>
        <p:spPr/>
        <p:txBody>
          <a:bodyPr/>
          <a:lstStyle>
            <a:lvl1pPr>
              <a:defRPr/>
            </a:lvl1pPr>
          </a:lstStyle>
          <a:p>
            <a:pPr>
              <a:defRPr/>
            </a:pPr>
            <a:fld id="{ED687237-B792-4EB8-9753-4A81AD8C6D04}" type="slidenum">
              <a:rPr lang="en-US"/>
              <a:pPr>
                <a:defRPr/>
              </a:pPr>
              <a:t>‹#›</a:t>
            </a:fld>
            <a:endParaRPr lang="en-US"/>
          </a:p>
        </p:txBody>
      </p:sp>
    </p:spTree>
    <p:extLst>
      <p:ext uri="{BB962C8B-B14F-4D97-AF65-F5344CB8AC3E}">
        <p14:creationId xmlns:p14="http://schemas.microsoft.com/office/powerpoint/2010/main" val="3500178761"/>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6" name="Rectangle 52"/>
          <p:cNvSpPr>
            <a:spLocks noGrp="1" noChangeArrowheads="1"/>
          </p:cNvSpPr>
          <p:nvPr>
            <p:ph type="sldNum" sz="quarter" idx="11"/>
          </p:nvPr>
        </p:nvSpPr>
        <p:spPr/>
        <p:txBody>
          <a:bodyPr/>
          <a:lstStyle>
            <a:lvl1pPr>
              <a:defRPr/>
            </a:lvl1pPr>
          </a:lstStyle>
          <a:p>
            <a:pPr>
              <a:defRPr/>
            </a:pPr>
            <a:fld id="{1A99B73E-D282-4770-ACB8-66B989977E1A}" type="slidenum">
              <a:rPr lang="en-US"/>
              <a:pPr>
                <a:defRPr/>
              </a:pPr>
              <a:t>‹#›</a:t>
            </a:fld>
            <a:endParaRPr lang="en-US"/>
          </a:p>
        </p:txBody>
      </p:sp>
    </p:spTree>
    <p:extLst>
      <p:ext uri="{BB962C8B-B14F-4D97-AF65-F5344CB8AC3E}">
        <p14:creationId xmlns:p14="http://schemas.microsoft.com/office/powerpoint/2010/main" val="422790154"/>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6"/>
          <p:cNvSpPr>
            <a:spLocks noGrp="1" noChangeArrowheads="1"/>
          </p:cNvSpPr>
          <p:nvPr>
            <p:ph type="ftr" sz="quarter" idx="10"/>
          </p:nvPr>
        </p:nvSpPr>
        <p:spPr/>
        <p:txBody>
          <a:bodyPr/>
          <a:lstStyle>
            <a:lvl1pPr>
              <a:defRPr kumimoji="0"/>
            </a:lvl1pPr>
          </a:lstStyle>
          <a:p>
            <a:pPr>
              <a:defRPr/>
            </a:pPr>
            <a:r>
              <a:rPr lang="en-US"/>
              <a:t>MPS, 10.11.2020</a:t>
            </a:r>
          </a:p>
        </p:txBody>
      </p:sp>
      <p:sp>
        <p:nvSpPr>
          <p:cNvPr id="8" name="Rectangle 52"/>
          <p:cNvSpPr>
            <a:spLocks noGrp="1" noChangeArrowheads="1"/>
          </p:cNvSpPr>
          <p:nvPr>
            <p:ph type="sldNum" sz="quarter" idx="11"/>
          </p:nvPr>
        </p:nvSpPr>
        <p:spPr/>
        <p:txBody>
          <a:bodyPr/>
          <a:lstStyle>
            <a:lvl1pPr>
              <a:defRPr/>
            </a:lvl1pPr>
          </a:lstStyle>
          <a:p>
            <a:pPr>
              <a:defRPr/>
            </a:pPr>
            <a:fld id="{AE9E25D8-74F9-47B6-9BA6-C76618C52A20}" type="slidenum">
              <a:rPr lang="en-US"/>
              <a:pPr>
                <a:defRPr/>
              </a:pPr>
              <a:t>‹#›</a:t>
            </a:fld>
            <a:endParaRPr lang="en-US"/>
          </a:p>
        </p:txBody>
      </p:sp>
    </p:spTree>
    <p:extLst>
      <p:ext uri="{BB962C8B-B14F-4D97-AF65-F5344CB8AC3E}">
        <p14:creationId xmlns:p14="http://schemas.microsoft.com/office/powerpoint/2010/main" val="3789920838"/>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3.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3.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3.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37.xml"/><Relationship Id="rId21" Type="http://schemas.openxmlformats.org/officeDocument/2006/relationships/image" Target="../media/image7.png"/><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4.png"/><Relationship Id="rId2" Type="http://schemas.openxmlformats.org/officeDocument/2006/relationships/slideLayout" Target="../slideLayouts/slideLayout36.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48.xml"/><Relationship Id="rId21" Type="http://schemas.openxmlformats.org/officeDocument/2006/relationships/image" Target="../media/image7.png"/><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4.png"/><Relationship Id="rId2" Type="http://schemas.openxmlformats.org/officeDocument/2006/relationships/slideLayout" Target="../slideLayouts/slideLayout47.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55.xml"/><Relationship Id="rId19" Type="http://schemas.openxmlformats.org/officeDocument/2006/relationships/image" Target="../media/image5.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t>MPS, 10.11.2020</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sl-SI">
                <a:solidFill>
                  <a:srgbClr val="FFFFFF"/>
                </a:solidFill>
              </a:rPr>
              <a:t>MPS, 10.11.2020</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FA0797B9-1A68-4DB5-A97F-E1A7F44A7D8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40240875"/>
      </p:ext>
    </p:extLst>
  </p:cSld>
  <p:clrMap bg1="dk2" tx1="lt1" bg2="dk1"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spd="med">
    <p:wipe dir="r"/>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r>
              <a:rPr lang="en-US"/>
              <a:t>MPS, 10.11.2020</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58B104C1-D907-4495-8221-B8AE3F1C546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14366064"/>
      </p:ext>
    </p:extLst>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ransition spd="med">
    <p:wipe dir="r"/>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28" name="Rectangle 4"/>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45" name="Rectangle 5"/>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C4AE2E-FC19-4885-80E9-F036A306B6A9}"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6" name="Rectangle 6"/>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7" name="Rectangle 7"/>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D70BB2-B13D-4D06-9001-257845F4503E}"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8067867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052" name="Rectangle 4"/>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45" name="Rectangle 5"/>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CE73104-B28B-411F-B2E4-E2EBEA0A07E1}"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6" name="Rectangle 6"/>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7" name="Rectangle 7"/>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457460-3463-4E5A-9CCA-8E8980BE84F6}"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004433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28" name="Rectangle 4"/>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45" name="Rectangle 5"/>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C4AE2E-FC19-4885-80E9-F036A306B6A9}" type="datetime1">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6" name="Rectangle 6"/>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7" name="Rectangle 7"/>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D70BB2-B13D-4D06-9001-257845F4503E}"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91214996"/>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a:solidFill>
                  <a:srgbClr val="FFFFFF"/>
                </a:solidFill>
              </a:rPr>
              <a:t>MPS, 10.11.2020</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B4FB935B-2A21-4385-B7D1-070D4AF5CF19}"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6701412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wipe dir="r"/>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solidFill>
                  <a:prstClr val="black">
                    <a:tint val="75000"/>
                  </a:prstClr>
                </a:solidFill>
              </a:rPr>
              <a:t>MPS, 10.11.2020</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27648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a:solidFill>
                  <a:srgbClr val="000000"/>
                </a:solidFill>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a:solidFill>
                  <a:srgbClr val="000000"/>
                </a:solidFill>
              </a:rPr>
              <a:t>MPS, 10.11.2020</a:t>
            </a: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Textmasterformate durch Klicken bearbeiten</a:t>
            </a:r>
          </a:p>
          <a:p>
            <a:pPr lvl="1"/>
            <a:r>
              <a:rPr lang="en-GB"/>
              <a:t>Zweite Ebene</a:t>
            </a:r>
          </a:p>
          <a:p>
            <a:pPr lvl="2"/>
            <a:r>
              <a:rPr lang="en-GB"/>
              <a:t>Dritte Ebene</a:t>
            </a:r>
          </a:p>
          <a:p>
            <a:pPr lvl="3"/>
            <a:r>
              <a:rPr lang="en-GB"/>
              <a:t>Vierte Ebene</a:t>
            </a:r>
          </a:p>
          <a:p>
            <a:pPr lvl="4"/>
            <a:r>
              <a:rPr lang="en-GB"/>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72316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ea typeface="ヒラギノ角ゴ Pro W3" charset="-128"/>
              </a:rPr>
              <a:pPr fontAlgn="base">
                <a:spcBef>
                  <a:spcPct val="0"/>
                </a:spcBef>
                <a:spcAft>
                  <a:spcPct val="0"/>
                </a:spcAft>
                <a:defRPr/>
              </a:pPr>
              <a:t>‹#›</a:t>
            </a:fld>
            <a:endParaRPr lang="en-GB">
              <a:solidFill>
                <a:srgbClr val="000000"/>
              </a:solidFill>
              <a:ea typeface="ヒラギノ角ゴ Pro W3" charset="-128"/>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a:solidFill>
                  <a:srgbClr val="000000"/>
                </a:solidFill>
                <a:ea typeface="ヒラギノ角ゴ Pro W3" charset="-128"/>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a:solidFill>
                  <a:srgbClr val="000000"/>
                </a:solidFill>
              </a:rPr>
              <a:t>MPS, 10.11.2020</a:t>
            </a: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a typeface="ヒラギノ角ゴ Pro W3" charset="-128"/>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Textmasterformate durch Klicken bearbeiten</a:t>
            </a:r>
          </a:p>
          <a:p>
            <a:pPr lvl="1"/>
            <a:r>
              <a:rPr lang="en-GB"/>
              <a:t>Zweite Ebene</a:t>
            </a:r>
          </a:p>
          <a:p>
            <a:pPr lvl="2"/>
            <a:r>
              <a:rPr lang="en-GB"/>
              <a:t>Dritte Ebene</a:t>
            </a:r>
          </a:p>
          <a:p>
            <a:pPr lvl="3"/>
            <a:r>
              <a:rPr lang="en-GB"/>
              <a:t>Vierte Ebene</a:t>
            </a:r>
          </a:p>
          <a:p>
            <a:pPr lvl="4"/>
            <a:r>
              <a:rPr lang="en-GB"/>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04600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7419975" y="0"/>
            <a:ext cx="1730375" cy="6858000"/>
            <a:chOff x="4667" y="0"/>
            <a:chExt cx="1090" cy="4320"/>
          </a:xfrm>
        </p:grpSpPr>
        <p:sp>
          <p:nvSpPr>
            <p:cNvPr id="8200"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a:solidFill>
                  <a:srgbClr val="2D2525"/>
                </a:solidFill>
              </a:endParaRPr>
            </a:p>
          </p:txBody>
        </p:sp>
        <p:pic>
          <p:nvPicPr>
            <p:cNvPr id="8201" name="Picture 4" descr="C:\abitbetter\MS-039\graphics\hokusai2.GIF"/>
            <p:cNvPicPr>
              <a:picLocks noChangeAspect="1" noChangeArrowheads="1"/>
            </p:cNvPicPr>
            <p:nvPr/>
          </p:nvPicPr>
          <p:blipFill>
            <a:blip r:embed="rId14">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Rectangle 5"/>
          <p:cNvSpPr>
            <a:spLocks noGrp="1" noChangeArrowheads="1"/>
          </p:cNvSpPr>
          <p:nvPr>
            <p:ph type="title"/>
          </p:nvPr>
        </p:nvSpPr>
        <p:spPr bwMode="auto">
          <a:xfrm>
            <a:off x="228600" y="6096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6" name="Rectangle 6"/>
          <p:cNvSpPr>
            <a:spLocks noGrp="1" noChangeArrowheads="1"/>
          </p:cNvSpPr>
          <p:nvPr>
            <p:ph type="body" idx="1"/>
          </p:nvPr>
        </p:nvSpPr>
        <p:spPr bwMode="auto">
          <a:xfrm>
            <a:off x="2286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3" name="Rectangle 7"/>
          <p:cNvSpPr>
            <a:spLocks noGrp="1" noChangeArrowheads="1"/>
          </p:cNvSpPr>
          <p:nvPr>
            <p:ph type="dt" sz="half" idx="2"/>
          </p:nvPr>
        </p:nvSpPr>
        <p:spPr bwMode="auto">
          <a:xfrm>
            <a:off x="228600" y="6248400"/>
            <a:ext cx="1828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2D2525"/>
                </a:solidFill>
                <a:latin typeface="Times New Roman" pitchFamily="18" charset="0"/>
              </a:defRPr>
            </a:lvl1pPr>
          </a:lstStyle>
          <a:p>
            <a:pPr fontAlgn="base">
              <a:spcBef>
                <a:spcPct val="0"/>
              </a:spcBef>
              <a:spcAft>
                <a:spcPct val="0"/>
              </a:spcAft>
              <a:defRPr/>
            </a:pPr>
            <a:endParaRPr lang="en-US"/>
          </a:p>
        </p:txBody>
      </p:sp>
      <p:sp>
        <p:nvSpPr>
          <p:cNvPr id="24584" name="Rectangle 8"/>
          <p:cNvSpPr>
            <a:spLocks noGrp="1" noChangeArrowheads="1"/>
          </p:cNvSpPr>
          <p:nvPr>
            <p:ph type="ftr" sz="quarter" idx="3"/>
          </p:nvPr>
        </p:nvSpPr>
        <p:spPr bwMode="auto">
          <a:xfrm>
            <a:off x="25146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2D2525"/>
                </a:solidFill>
                <a:latin typeface="Times New Roman" pitchFamily="18" charset="0"/>
              </a:defRPr>
            </a:lvl1pPr>
          </a:lstStyle>
          <a:p>
            <a:pPr fontAlgn="base">
              <a:spcBef>
                <a:spcPct val="0"/>
              </a:spcBef>
              <a:spcAft>
                <a:spcPct val="0"/>
              </a:spcAft>
              <a:defRPr/>
            </a:pPr>
            <a:r>
              <a:rPr lang="en-US"/>
              <a:t>MPS, 10.11.2020</a:t>
            </a:r>
          </a:p>
        </p:txBody>
      </p:sp>
      <p:sp>
        <p:nvSpPr>
          <p:cNvPr id="24585" name="Rectangle 9"/>
          <p:cNvSpPr>
            <a:spLocks noGrp="1" noChangeArrowheads="1"/>
          </p:cNvSpPr>
          <p:nvPr>
            <p:ph type="sldNum" sz="quarter" idx="4"/>
          </p:nvPr>
        </p:nvSpPr>
        <p:spPr bwMode="auto">
          <a:xfrm>
            <a:off x="60960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2D2525"/>
                </a:solidFill>
                <a:latin typeface="Times New Roman" pitchFamily="18" charset="0"/>
              </a:defRPr>
            </a:lvl1pPr>
          </a:lstStyle>
          <a:p>
            <a:pPr fontAlgn="base">
              <a:spcBef>
                <a:spcPct val="0"/>
              </a:spcBef>
              <a:spcAft>
                <a:spcPct val="0"/>
              </a:spcAft>
              <a:defRPr/>
            </a:pPr>
            <a:fld id="{E037DACF-B73D-460C-8A50-ED241448CDA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3799297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a:solidFill>
                  <a:srgbClr val="FFFFFF"/>
                </a:solidFill>
              </a:rPr>
              <a:t>MPS, 10.11.2020</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580C778D-4E8C-4396-AF8F-98B4EAA9EBE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112720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ransition spd="med">
    <p:wipe dir="r"/>
  </p:transition>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8197"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8198"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kumimoji="1" sz="1400">
                <a:solidFill>
                  <a:schemeClr val="tx1"/>
                </a:solidFill>
                <a:latin typeface="Arial" charset="0"/>
              </a:defRPr>
            </a:lvl1pPr>
          </a:lstStyle>
          <a:p>
            <a:pPr eaLnBrk="0" fontAlgn="base" hangingPunct="0">
              <a:spcAft>
                <a:spcPct val="0"/>
              </a:spcAft>
              <a:defRPr/>
            </a:pPr>
            <a:r>
              <a:rPr lang="en-US">
                <a:solidFill>
                  <a:srgbClr val="FFFFFF"/>
                </a:solidFill>
              </a:rPr>
              <a:t>MPS, 10.11.2020</a:t>
            </a: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solidFill>
                  <a:schemeClr val="tx1"/>
                </a:solidFill>
                <a:latin typeface="Times New Roman" pitchFamily="18" charset="0"/>
              </a:defRPr>
            </a:lvl1pPr>
          </a:lstStyle>
          <a:p>
            <a:pPr eaLnBrk="0" fontAlgn="base" hangingPunct="0">
              <a:spcAft>
                <a:spcPct val="0"/>
              </a:spcAft>
              <a:defRPr/>
            </a:pPr>
            <a:fld id="{AE31B456-38EF-4E0E-B71C-702BB4EDBFD7}" type="slidenum">
              <a:rPr lang="en-US">
                <a:solidFill>
                  <a:srgbClr val="FFFFFF"/>
                </a:solidFill>
              </a:rPr>
              <a:pPr eaLnBrk="0" fontAlgn="base" hangingPunct="0">
                <a:spcAft>
                  <a:spcPct val="0"/>
                </a:spcAft>
                <a:defRPr/>
              </a:pPr>
              <a:t>‹#›</a:t>
            </a:fld>
            <a:endParaRPr lang="en-US">
              <a:solidFill>
                <a:srgbClr val="FFFFFF"/>
              </a:solidFill>
            </a:endParaRPr>
          </a:p>
        </p:txBody>
      </p:sp>
      <p:sp>
        <p:nvSpPr>
          <p:cNvPr id="1079" name="Arc 55"/>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2" name="Arc 68"/>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3"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4" name="Line 70"/>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5" name="Line 71"/>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Tree>
    <p:extLst>
      <p:ext uri="{BB962C8B-B14F-4D97-AF65-F5344CB8AC3E}">
        <p14:creationId xmlns:p14="http://schemas.microsoft.com/office/powerpoint/2010/main" val="2530803998"/>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053"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054"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kumimoji="1" sz="1400" b="0">
                <a:solidFill>
                  <a:srgbClr val="FFFFFF"/>
                </a:solidFill>
                <a:latin typeface="Arial" charset="0"/>
              </a:defRPr>
            </a:lvl1pPr>
          </a:lstStyle>
          <a:p>
            <a:pPr eaLnBrk="0" fontAlgn="base" hangingPunct="0">
              <a:spcAft>
                <a:spcPct val="0"/>
              </a:spcAft>
              <a:defRPr/>
            </a:pPr>
            <a:r>
              <a:rPr lang="en-US"/>
              <a:t>MPS, 10.11.2020</a:t>
            </a: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kumimoji="0" sz="1400" b="0">
                <a:solidFill>
                  <a:srgbClr val="FFFFFF"/>
                </a:solidFill>
                <a:latin typeface="Times New Roman" pitchFamily="18" charset="0"/>
              </a:defRPr>
            </a:lvl1pPr>
          </a:lstStyle>
          <a:p>
            <a:pPr eaLnBrk="0" fontAlgn="base" hangingPunct="0">
              <a:spcAft>
                <a:spcPct val="0"/>
              </a:spcAft>
              <a:defRPr/>
            </a:pPr>
            <a:fld id="{E62B933A-3EC1-4CE8-9417-5AB84A7EC31E}" type="slidenum">
              <a:rPr lang="en-US"/>
              <a:pPr eaLnBrk="0" fontAlgn="base" hangingPunct="0">
                <a:spcAft>
                  <a:spcPct val="0"/>
                </a:spcAft>
                <a:defRPr/>
              </a:pPr>
              <a:t>‹#›</a:t>
            </a:fld>
            <a:endParaRPr lang="en-US"/>
          </a:p>
        </p:txBody>
      </p:sp>
      <p:sp>
        <p:nvSpPr>
          <p:cNvPr id="2057" name="Arc 55"/>
          <p:cNvSpPr>
            <a:spLocks/>
          </p:cNvSpPr>
          <p:nvPr/>
        </p:nvSpPr>
        <p:spPr bwMode="auto">
          <a:xfrm flipH="1">
            <a:off x="5719763" y="3175"/>
            <a:ext cx="3429000" cy="6851650"/>
          </a:xfrm>
          <a:custGeom>
            <a:avLst/>
            <a:gdLst>
              <a:gd name="T0" fmla="*/ 2147483647 w 21600"/>
              <a:gd name="T1" fmla="*/ 0 h 43161"/>
              <a:gd name="T2" fmla="*/ 2147483647 w 21600"/>
              <a:gd name="T3" fmla="*/ 2147483647 h 43161"/>
              <a:gd name="T4" fmla="*/ 0 w 21600"/>
              <a:gd name="T5" fmla="*/ 2147483647 h 43161"/>
              <a:gd name="T6" fmla="*/ 0 60000 65536"/>
              <a:gd name="T7" fmla="*/ 0 60000 65536"/>
              <a:gd name="T8" fmla="*/ 0 60000 65536"/>
            </a:gdLst>
            <a:ahLst/>
            <a:cxnLst>
              <a:cxn ang="T6">
                <a:pos x="T0" y="T1"/>
              </a:cxn>
              <a:cxn ang="T7">
                <a:pos x="T2" y="T3"/>
              </a:cxn>
              <a:cxn ang="T8">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lnTo>
                  <a:pt x="1002"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058" name="Arc 68"/>
          <p:cNvSpPr>
            <a:spLocks/>
          </p:cNvSpPr>
          <p:nvPr/>
        </p:nvSpPr>
        <p:spPr bwMode="auto">
          <a:xfrm flipV="1">
            <a:off x="6932613" y="-838200"/>
            <a:ext cx="2211387" cy="2362200"/>
          </a:xfrm>
          <a:custGeom>
            <a:avLst/>
            <a:gdLst>
              <a:gd name="T0" fmla="*/ 0 w 20223"/>
              <a:gd name="T1" fmla="*/ 2147483647 h 21599"/>
              <a:gd name="T2" fmla="*/ 2147483647 w 20223"/>
              <a:gd name="T3" fmla="*/ 0 h 21599"/>
              <a:gd name="T4" fmla="*/ 2147483647 w 20223"/>
              <a:gd name="T5" fmla="*/ 2147483647 h 21599"/>
              <a:gd name="T6" fmla="*/ 0 60000 65536"/>
              <a:gd name="T7" fmla="*/ 0 60000 65536"/>
              <a:gd name="T8" fmla="*/ 0 60000 65536"/>
            </a:gdLst>
            <a:ahLst/>
            <a:cxnLst>
              <a:cxn ang="T6">
                <a:pos x="T0" y="T1"/>
              </a:cxn>
              <a:cxn ang="T7">
                <a:pos x="T2" y="T3"/>
              </a:cxn>
              <a:cxn ang="T8">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lnTo>
                  <a:pt x="0" y="14009"/>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059"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060" name="Line 70"/>
          <p:cNvSpPr>
            <a:spLocks noChangeShapeType="1"/>
          </p:cNvSpPr>
          <p:nvPr/>
        </p:nvSpPr>
        <p:spPr bwMode="auto">
          <a:xfrm>
            <a:off x="7243763" y="-12700"/>
            <a:ext cx="1587" cy="68119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
        <p:nvSpPr>
          <p:cNvPr id="2061" name="Line 71"/>
          <p:cNvSpPr>
            <a:spLocks noChangeShapeType="1"/>
          </p:cNvSpPr>
          <p:nvPr/>
        </p:nvSpPr>
        <p:spPr bwMode="auto">
          <a:xfrm>
            <a:off x="0" y="5969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FFFFFF"/>
              </a:solidFill>
              <a:latin typeface="Tahoma" pitchFamily="34" charset="0"/>
            </a:endParaRPr>
          </a:p>
        </p:txBody>
      </p:sp>
    </p:spTree>
    <p:extLst>
      <p:ext uri="{BB962C8B-B14F-4D97-AF65-F5344CB8AC3E}">
        <p14:creationId xmlns:p14="http://schemas.microsoft.com/office/powerpoint/2010/main" val="2220024067"/>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Emotional_intelligence" TargetMode="External"/><Relationship Id="rId3" Type="http://schemas.openxmlformats.org/officeDocument/2006/relationships/hyperlink" Target="http://en.wikipedia.org/wiki/Understanding" TargetMode="External"/><Relationship Id="rId7" Type="http://schemas.openxmlformats.org/officeDocument/2006/relationships/hyperlink" Target="http://en.wikipedia.org/wiki/Plan" TargetMode="External"/><Relationship Id="rId2" Type="http://schemas.openxmlformats.org/officeDocument/2006/relationships/hyperlink" Target="http://en.wikipedia.org/wiki/Abstraction" TargetMode="External"/><Relationship Id="rId1" Type="http://schemas.openxmlformats.org/officeDocument/2006/relationships/slideLayout" Target="../slideLayouts/slideLayout6.xml"/><Relationship Id="rId6" Type="http://schemas.openxmlformats.org/officeDocument/2006/relationships/hyperlink" Target="http://en.wikipedia.org/wiki/Learning" TargetMode="External"/><Relationship Id="rId11" Type="http://schemas.openxmlformats.org/officeDocument/2006/relationships/hyperlink" Target="http://en.wikipedia.org/wiki/Hypothesis" TargetMode="External"/><Relationship Id="rId5" Type="http://schemas.openxmlformats.org/officeDocument/2006/relationships/hyperlink" Target="http://en.wikipedia.org/wiki/Reason" TargetMode="External"/><Relationship Id="rId10" Type="http://schemas.openxmlformats.org/officeDocument/2006/relationships/hyperlink" Target="http://en.wikipedia.org/wiki/Artificial_intelligence" TargetMode="External"/><Relationship Id="rId4" Type="http://schemas.openxmlformats.org/officeDocument/2006/relationships/hyperlink" Target="http://en.wikipedia.org/wiki/Communication" TargetMode="External"/><Relationship Id="rId9" Type="http://schemas.openxmlformats.org/officeDocument/2006/relationships/hyperlink" Target="http://en.wikipedia.org/wiki/Problem_solv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Computer_science" TargetMode="External"/><Relationship Id="rId7" Type="http://schemas.openxmlformats.org/officeDocument/2006/relationships/image" Target="../media/image22.png"/><Relationship Id="rId2" Type="http://schemas.openxmlformats.org/officeDocument/2006/relationships/hyperlink" Target="http://en.wikipedia.org/wiki/Intelligence" TargetMode="External"/><Relationship Id="rId1" Type="http://schemas.openxmlformats.org/officeDocument/2006/relationships/slideLayout" Target="../slideLayouts/slideLayout6.xml"/><Relationship Id="rId6" Type="http://schemas.openxmlformats.org/officeDocument/2006/relationships/hyperlink" Target="http://en.wikipedia.org/wiki/John_McCarthy_(computer_scientist)" TargetMode="External"/><Relationship Id="rId5" Type="http://schemas.openxmlformats.org/officeDocument/2006/relationships/hyperlink" Target="http://en.wikipedia.org/wiki/Intelligent_agent" TargetMode="External"/><Relationship Id="rId4" Type="http://schemas.openxmlformats.org/officeDocument/2006/relationships/hyperlink" Target="http://en.wikipedia.org/wiki/Artificial_intelligenc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K6tiYvamMkCFUWdDgodFEQM0Q&amp;url=http://www.slate.com/articles/health_and_science/science/2015/09/homo_naledi_discovery_newfound_hominid_species_deliberately_disposed_of.html&amp;psig=AFQjCNFWllIzl9o1b6PXCmgvR-W-ppPR7g&amp;ust=1447892517146909" TargetMode="External"/><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9.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6.xml"/><Relationship Id="rId1" Type="http://schemas.openxmlformats.org/officeDocument/2006/relationships/vmlDrawing" Target="../drawings/vmlDrawing1.vml"/><Relationship Id="rId6" Type="http://schemas.openxmlformats.org/officeDocument/2006/relationships/image" Target="../media/image44.jpeg"/><Relationship Id="rId5" Type="http://schemas.openxmlformats.org/officeDocument/2006/relationships/image" Target="../media/image43.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Intelligence" TargetMode="External"/><Relationship Id="rId7" Type="http://schemas.openxmlformats.org/officeDocument/2006/relationships/image" Target="../media/image49.png"/><Relationship Id="rId2" Type="http://schemas.openxmlformats.org/officeDocument/2006/relationships/hyperlink" Target="http://en.wikipedia.org/wiki/Emotions" TargetMode="Externa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hyperlink" Target="http://en.wikipedia.org/wiki/Big_Five_personality_traits" TargetMode="External"/><Relationship Id="rId4" Type="http://schemas.openxmlformats.org/officeDocument/2006/relationships/hyperlink" Target="http://en.wikipedia.org/wiki/IQ"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7.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aima.cs.berkeley.edu/adoptions.html" TargetMode="External"/><Relationship Id="rId2" Type="http://schemas.openxmlformats.org/officeDocument/2006/relationships/hyperlink" Target="http://www.google.com/search?q=artificial+intelligence+textbook&amp;ie=UTF-8&amp;oe=UTF-8" TargetMode="External"/><Relationship Id="rId1" Type="http://schemas.openxmlformats.org/officeDocument/2006/relationships/slideLayout" Target="../slideLayouts/slideLayout13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ONNlv6osG4&amp;list=PL5cz44VCrscVrzSJ9ptlybpWyKdIypvPj"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3" Type="http://schemas.openxmlformats.org/officeDocument/2006/relationships/hyperlink" Target="https://aimacode.github.io/aima-exercises/intro-exercises/ex_1/"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404664"/>
            <a:ext cx="8064896" cy="3096344"/>
          </a:xfrm>
        </p:spPr>
        <p:txBody>
          <a:bodyPr>
            <a:normAutofit fontScale="90000"/>
          </a:bodyPr>
          <a:lstStyle/>
          <a:p>
            <a:r>
              <a:rPr lang="sl-SI" b="1" dirty="0">
                <a:solidFill>
                  <a:srgbClr val="0070C0"/>
                </a:solidFill>
                <a:effectLst>
                  <a:outerShdw blurRad="38100" dist="38100" dir="2700000" algn="tl">
                    <a:srgbClr val="000000">
                      <a:alpha val="43137"/>
                    </a:srgbClr>
                  </a:outerShdw>
                </a:effectLst>
              </a:rPr>
              <a:t>INTELLIGENT SYSTEMS AND AGENTS</a:t>
            </a:r>
            <a:br>
              <a:rPr lang="sl-SI" b="1" dirty="0">
                <a:solidFill>
                  <a:srgbClr val="0070C0"/>
                </a:solidFill>
                <a:effectLst>
                  <a:outerShdw blurRad="38100" dist="38100" dir="2700000" algn="tl">
                    <a:srgbClr val="000000">
                      <a:alpha val="43137"/>
                    </a:srgbClr>
                  </a:outerShdw>
                </a:effectLst>
              </a:rPr>
            </a:br>
            <a:r>
              <a:rPr lang="sl-SI" b="1" dirty="0">
                <a:solidFill>
                  <a:srgbClr val="0070C0"/>
                </a:solidFill>
                <a:effectLst>
                  <a:outerShdw blurRad="38100" dist="38100" dir="2700000" algn="tl">
                    <a:srgbClr val="000000">
                      <a:alpha val="43137"/>
                    </a:srgbClr>
                  </a:outerShdw>
                </a:effectLst>
              </a:rPr>
              <a:t> </a:t>
            </a:r>
            <a:br>
              <a:rPr lang="sl-SI" b="1" dirty="0">
                <a:solidFill>
                  <a:srgbClr val="0070C0"/>
                </a:solidFill>
                <a:effectLst>
                  <a:outerShdw blurRad="38100" dist="38100" dir="2700000" algn="tl">
                    <a:srgbClr val="000000">
                      <a:alpha val="43137"/>
                    </a:srgbClr>
                  </a:outerShdw>
                </a:effectLst>
              </a:rPr>
            </a:br>
            <a:r>
              <a:rPr lang="sl-SI" b="1" dirty="0">
                <a:solidFill>
                  <a:srgbClr val="0070C0"/>
                </a:solidFill>
                <a:effectLst>
                  <a:outerShdw blurRad="38100" dist="38100" dir="2700000" algn="tl">
                    <a:srgbClr val="000000">
                      <a:alpha val="43137"/>
                    </a:srgbClr>
                  </a:outerShdw>
                </a:effectLst>
              </a:rPr>
              <a:t>+  INTELLIGENCE </a:t>
            </a:r>
            <a:br>
              <a:rPr lang="sl-SI" b="1" dirty="0">
                <a:solidFill>
                  <a:srgbClr val="FF0000"/>
                </a:solidFill>
                <a:effectLst>
                  <a:outerShdw blurRad="38100" dist="38100" dir="2700000" algn="tl">
                    <a:srgbClr val="000000">
                      <a:alpha val="43137"/>
                    </a:srgbClr>
                  </a:outerShdw>
                </a:effectLst>
              </a:rPr>
            </a:br>
            <a:endParaRPr lang="sl-SI"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2480724" y="3789040"/>
            <a:ext cx="4104456" cy="677108"/>
          </a:xfrm>
          <a:prstGeom prst="rect">
            <a:avLst/>
          </a:prstGeom>
          <a:noFill/>
        </p:spPr>
        <p:txBody>
          <a:bodyPr wrap="square" rtlCol="0">
            <a:spAutoFit/>
          </a:bodyPr>
          <a:lstStyle/>
          <a:p>
            <a:pPr algn="ctr"/>
            <a:r>
              <a:rPr lang="sl-SI" sz="2000" dirty="0"/>
              <a:t>Prof. dr. Matjaž Gams</a:t>
            </a:r>
          </a:p>
          <a:p>
            <a:pPr algn="ctr"/>
            <a:r>
              <a:rPr lang="sl-SI" dirty="0"/>
              <a:t>MPŠ</a:t>
            </a:r>
            <a:endParaRPr lang="en-US" dirty="0"/>
          </a:p>
        </p:txBody>
      </p:sp>
      <p:sp>
        <p:nvSpPr>
          <p:cNvPr id="4" name="Footer Placeholder 3"/>
          <p:cNvSpPr>
            <a:spLocks noGrp="1"/>
          </p:cNvSpPr>
          <p:nvPr>
            <p:ph type="ftr" sz="quarter" idx="11"/>
          </p:nvPr>
        </p:nvSpPr>
        <p:spPr/>
        <p:txBody>
          <a:bodyPr/>
          <a:lstStyle/>
          <a:p>
            <a:r>
              <a:rPr lang="sl-SI"/>
              <a:t>MPS, 10.11.2020</a:t>
            </a:r>
            <a:endParaRPr lang="sl-SI" dirty="0"/>
          </a:p>
        </p:txBody>
      </p:sp>
      <p:sp>
        <p:nvSpPr>
          <p:cNvPr id="5" name="Slide Number Placeholder 4"/>
          <p:cNvSpPr>
            <a:spLocks noGrp="1"/>
          </p:cNvSpPr>
          <p:nvPr>
            <p:ph type="sldNum" sz="quarter" idx="12"/>
          </p:nvPr>
        </p:nvSpPr>
        <p:spPr/>
        <p:txBody>
          <a:bodyPr/>
          <a:lstStyle/>
          <a:p>
            <a:fld id="{D429F3E1-4728-4D57-9988-2E30C75E5021}" type="slidenum">
              <a:rPr lang="sl-SI" smtClean="0"/>
              <a:pPr/>
              <a:t>1</a:t>
            </a:fld>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FA6D26F-0EC2-4CDF-A658-302F48DC8482}" type="datetime1">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1"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2292" name="Rectangle 3"/>
          <p:cNvSpPr>
            <a:spLocks noGrp="1" noChangeArrowheads="1"/>
          </p:cNvSpPr>
          <p:nvPr>
            <p:ph type="body" idx="1"/>
          </p:nvPr>
        </p:nvSpPr>
        <p:spPr>
          <a:xfrm>
            <a:off x="428625" y="1071563"/>
            <a:ext cx="7115175" cy="5024437"/>
          </a:xfrm>
        </p:spPr>
        <p:txBody>
          <a:bodyPr/>
          <a:lstStyle/>
          <a:p>
            <a:pPr eaLnBrk="1" hangingPunct="1">
              <a:lnSpc>
                <a:spcPct val="90000"/>
              </a:lnSpc>
              <a:buFont typeface="Wingdings" panose="05000000000000000000" pitchFamily="2" charset="2"/>
              <a:buNone/>
            </a:pPr>
            <a:br>
              <a:rPr lang="en-US" altLang="en-US" sz="2800"/>
            </a:br>
            <a:r>
              <a:rPr lang="en-US" altLang="en-US" sz="2000" b="1"/>
              <a:t> </a:t>
            </a:r>
            <a:r>
              <a:rPr lang="en-US" altLang="en-US" sz="2400" b="1"/>
              <a:t>Part IV Planning </a:t>
            </a:r>
            <a:br>
              <a:rPr lang="en-US" altLang="en-US" sz="2400"/>
            </a:br>
            <a:r>
              <a:rPr lang="en-US" altLang="en-US" sz="2400"/>
              <a:t>    11 Planning </a:t>
            </a:r>
            <a:br>
              <a:rPr lang="en-US" altLang="en-US" sz="2400"/>
            </a:br>
            <a:r>
              <a:rPr lang="en-US" altLang="en-US" sz="2400"/>
              <a:t>    12 Planning and Acting in the Real World</a:t>
            </a:r>
          </a:p>
          <a:p>
            <a:pPr eaLnBrk="1" hangingPunct="1">
              <a:lnSpc>
                <a:spcPct val="90000"/>
              </a:lnSpc>
              <a:buFont typeface="Wingdings" panose="05000000000000000000" pitchFamily="2" charset="2"/>
              <a:buNone/>
            </a:pPr>
            <a:r>
              <a:rPr lang="en-US" altLang="en-US" sz="2400"/>
              <a:t>    </a:t>
            </a:r>
            <a:r>
              <a:rPr lang="en-US" altLang="en-US" sz="2400" b="1"/>
              <a:t>Part V Uncertain Knowledge and Reasoning</a:t>
            </a:r>
            <a:r>
              <a:rPr lang="en-US" altLang="en-US" sz="2400"/>
              <a:t> </a:t>
            </a:r>
            <a:br>
              <a:rPr lang="en-US" altLang="en-US" sz="2400"/>
            </a:br>
            <a:r>
              <a:rPr lang="en-US" altLang="en-US" sz="2400"/>
              <a:t>    13 Uncertainty </a:t>
            </a:r>
            <a:br>
              <a:rPr lang="en-US" altLang="en-US" sz="2400"/>
            </a:br>
            <a:r>
              <a:rPr lang="en-US" altLang="en-US" sz="2400"/>
              <a:t>    14 Probabilistic Reasoning </a:t>
            </a:r>
            <a:br>
              <a:rPr lang="en-US" altLang="en-US" sz="2400"/>
            </a:br>
            <a:r>
              <a:rPr lang="en-US" altLang="en-US" sz="2400"/>
              <a:t>    15 Probabilistic Reasoning Over Time </a:t>
            </a:r>
            <a:br>
              <a:rPr lang="en-US" altLang="en-US" sz="2400"/>
            </a:br>
            <a:r>
              <a:rPr lang="en-US" altLang="en-US" sz="2400"/>
              <a:t>    16 Making Simple Decisions </a:t>
            </a:r>
            <a:br>
              <a:rPr lang="en-US" altLang="en-US" sz="2400"/>
            </a:br>
            <a:r>
              <a:rPr lang="en-US" altLang="en-US" sz="2400"/>
              <a:t>    17 Making Complex Decisions </a:t>
            </a:r>
            <a:br>
              <a:rPr lang="en-US" altLang="en-US" sz="2400"/>
            </a:br>
            <a:r>
              <a:rPr lang="en-US" altLang="en-US" sz="2400" b="1"/>
              <a:t>Part VI Learning</a:t>
            </a:r>
            <a:r>
              <a:rPr lang="en-US" altLang="en-US" sz="2400"/>
              <a:t> </a:t>
            </a:r>
            <a:br>
              <a:rPr lang="en-US" altLang="en-US" sz="2400"/>
            </a:br>
            <a:r>
              <a:rPr lang="en-US" altLang="en-US" sz="2400"/>
              <a:t>    18 Learning from Observations </a:t>
            </a:r>
            <a:br>
              <a:rPr lang="en-US" altLang="en-US" sz="2400"/>
            </a:br>
            <a:r>
              <a:rPr lang="en-US" altLang="en-US" sz="2400"/>
              <a:t>    19 Knowledge in Learning </a:t>
            </a:r>
            <a:br>
              <a:rPr lang="en-US" altLang="en-US" sz="2400"/>
            </a:br>
            <a:r>
              <a:rPr lang="en-US" altLang="en-US" sz="2400"/>
              <a:t>    20 Statistical Learning Methods </a:t>
            </a:r>
            <a:br>
              <a:rPr lang="en-US" altLang="en-US" sz="2400"/>
            </a:br>
            <a:r>
              <a:rPr lang="en-US" altLang="en-US" sz="2400"/>
              <a:t>    21 Reinforcement Learning </a:t>
            </a:r>
            <a:br>
              <a:rPr lang="en-US" altLang="en-US" sz="2400"/>
            </a:br>
            <a:br>
              <a:rPr lang="en-US" altLang="en-US" sz="2000"/>
            </a:br>
            <a:endParaRPr lang="en-GB" altLang="en-US" sz="2000"/>
          </a:p>
        </p:txBody>
      </p:sp>
      <p:sp>
        <p:nvSpPr>
          <p:cNvPr id="1229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1D3312-9BF4-448E-97CD-99A519EBADC5}"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8680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F875F94-1AE8-4702-98E5-5C932F269598}" type="datetime1">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3316" name="Rectangle 3"/>
          <p:cNvSpPr>
            <a:spLocks noGrp="1" noChangeArrowheads="1"/>
          </p:cNvSpPr>
          <p:nvPr>
            <p:ph type="body" idx="1"/>
          </p:nvPr>
        </p:nvSpPr>
        <p:spPr>
          <a:xfrm>
            <a:off x="428625" y="1071563"/>
            <a:ext cx="7115175" cy="5024437"/>
          </a:xfrm>
        </p:spPr>
        <p:txBody>
          <a:bodyPr/>
          <a:lstStyle/>
          <a:p>
            <a:pPr eaLnBrk="1" hangingPunct="1">
              <a:lnSpc>
                <a:spcPct val="90000"/>
              </a:lnSpc>
              <a:buFont typeface="Wingdings" panose="05000000000000000000" pitchFamily="2" charset="2"/>
              <a:buNone/>
            </a:pPr>
            <a:br>
              <a:rPr lang="en-US" altLang="en-US" sz="2400"/>
            </a:br>
            <a:r>
              <a:rPr lang="en-US" altLang="en-US" sz="2400" b="1"/>
              <a:t>Part VII Communicating, Perceiving, and Acting</a:t>
            </a:r>
            <a:r>
              <a:rPr lang="en-US" altLang="en-US" sz="2400"/>
              <a:t> </a:t>
            </a:r>
            <a:br>
              <a:rPr lang="en-US" altLang="en-US" sz="2400"/>
            </a:br>
            <a:r>
              <a:rPr lang="en-US" altLang="en-US" sz="2400"/>
              <a:t>    22 Communication </a:t>
            </a:r>
            <a:br>
              <a:rPr lang="en-US" altLang="en-US" sz="2400"/>
            </a:br>
            <a:r>
              <a:rPr lang="en-US" altLang="en-US" sz="2400"/>
              <a:t>    23 Probabilistic Language Processing </a:t>
            </a:r>
            <a:br>
              <a:rPr lang="en-US" altLang="en-US" sz="2400"/>
            </a:br>
            <a:r>
              <a:rPr lang="en-US" altLang="en-US" sz="2400"/>
              <a:t>    24 Perception </a:t>
            </a:r>
            <a:br>
              <a:rPr lang="en-US" altLang="en-US" sz="2400"/>
            </a:br>
            <a:r>
              <a:rPr lang="en-US" altLang="en-US" sz="2400"/>
              <a:t>    25 Robotics </a:t>
            </a:r>
            <a:br>
              <a:rPr lang="en-US" altLang="en-US" sz="2400"/>
            </a:br>
            <a:r>
              <a:rPr lang="en-US" altLang="en-US" sz="2400" b="1"/>
              <a:t>Part VIII Conclusions</a:t>
            </a:r>
            <a:r>
              <a:rPr lang="en-US" altLang="en-US" sz="2400"/>
              <a:t> </a:t>
            </a:r>
            <a:br>
              <a:rPr lang="en-US" altLang="en-US" sz="2400"/>
            </a:br>
            <a:r>
              <a:rPr lang="en-US" altLang="en-US" sz="2400"/>
              <a:t>    26 Philosophical Foundations </a:t>
            </a:r>
            <a:br>
              <a:rPr lang="en-US" altLang="en-US" sz="2400"/>
            </a:br>
            <a:r>
              <a:rPr lang="en-US" altLang="en-US" sz="2400"/>
              <a:t>    27 AI: Present and Future </a:t>
            </a:r>
          </a:p>
          <a:p>
            <a:pPr eaLnBrk="1" hangingPunct="1">
              <a:lnSpc>
                <a:spcPct val="90000"/>
              </a:lnSpc>
              <a:buFont typeface="Wingdings" panose="05000000000000000000" pitchFamily="2" charset="2"/>
              <a:buNone/>
            </a:pPr>
            <a:endParaRPr lang="en-US" altLang="en-US" sz="2400"/>
          </a:p>
          <a:p>
            <a:pPr eaLnBrk="1" hangingPunct="1">
              <a:lnSpc>
                <a:spcPct val="90000"/>
              </a:lnSpc>
              <a:buFont typeface="Wingdings" panose="05000000000000000000" pitchFamily="2" charset="2"/>
              <a:buNone/>
            </a:pPr>
            <a:r>
              <a:rPr lang="en-US" altLang="en-US" sz="2400"/>
              <a:t>Data mining …</a:t>
            </a:r>
            <a:br>
              <a:rPr lang="en-US" altLang="en-US" sz="2400"/>
            </a:br>
            <a:r>
              <a:rPr lang="en-US" altLang="en-US" sz="2400"/>
              <a:t> </a:t>
            </a:r>
            <a:br>
              <a:rPr lang="en-US" altLang="en-US" sz="2800"/>
            </a:br>
            <a:endParaRPr lang="en-GB" altLang="en-US" sz="2800"/>
          </a:p>
        </p:txBody>
      </p:sp>
      <p:sp>
        <p:nvSpPr>
          <p:cNvPr id="1331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458CBA-53C4-489F-89DE-73173D6FA9CA}"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4632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23AADF0-B814-4FB0-BA0F-CC87C391F7D4}" type="datetime1">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39"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4340" name="Rectangle 3"/>
          <p:cNvSpPr>
            <a:spLocks noGrp="1" noChangeArrowheads="1"/>
          </p:cNvSpPr>
          <p:nvPr>
            <p:ph type="body" idx="1"/>
          </p:nvPr>
        </p:nvSpPr>
        <p:spPr>
          <a:xfrm>
            <a:off x="428625" y="1071563"/>
            <a:ext cx="7115175" cy="5024437"/>
          </a:xfrm>
        </p:spPr>
        <p:txBody>
          <a:bodyPr/>
          <a:lstStyle/>
          <a:p>
            <a:pPr eaLnBrk="1" hangingPunct="1">
              <a:lnSpc>
                <a:spcPct val="90000"/>
              </a:lnSpc>
              <a:buFont typeface="Wingdings" panose="05000000000000000000" pitchFamily="2" charset="2"/>
              <a:buNone/>
            </a:pPr>
            <a:r>
              <a:rPr lang="en-US" altLang="en-US" sz="2800" b="1"/>
              <a:t>    Part I Artificial Intelligence</a:t>
            </a:r>
            <a:r>
              <a:rPr lang="en-US" altLang="en-US" sz="2800"/>
              <a:t> </a:t>
            </a:r>
            <a:br>
              <a:rPr lang="en-US" altLang="en-US" sz="2800"/>
            </a:br>
            <a:r>
              <a:rPr lang="en-US" altLang="en-US" sz="2800"/>
              <a:t>     1 Introduction </a:t>
            </a:r>
            <a:br>
              <a:rPr lang="sl-SI" altLang="en-US" sz="2800"/>
            </a:br>
            <a:r>
              <a:rPr lang="sl-SI" altLang="en-US" sz="2800"/>
              <a:t>        Check exercises for all sections</a:t>
            </a:r>
            <a:br>
              <a:rPr lang="en-US" altLang="en-US" sz="2800"/>
            </a:br>
            <a:r>
              <a:rPr lang="en-US" altLang="en-US" sz="2800"/>
              <a:t>     2 Intelligent Agents </a:t>
            </a:r>
            <a:endParaRPr lang="sl-SI" altLang="en-US" sz="2800"/>
          </a:p>
          <a:p>
            <a:pPr eaLnBrk="1" hangingPunct="1">
              <a:lnSpc>
                <a:spcPct val="90000"/>
              </a:lnSpc>
              <a:buFont typeface="Wingdings" panose="05000000000000000000" pitchFamily="2" charset="2"/>
              <a:buNone/>
            </a:pPr>
            <a:r>
              <a:rPr lang="sl-SI" altLang="en-US" sz="2800"/>
              <a:t>            Types of agents – see </a:t>
            </a:r>
            <a:br>
              <a:rPr lang="sl-SI" altLang="en-US" sz="2800"/>
            </a:br>
            <a:r>
              <a:rPr lang="sl-SI" altLang="en-US" sz="2800"/>
              <a:t>         Wikipedia,  Roomba</a:t>
            </a:r>
          </a:p>
          <a:p>
            <a:pPr eaLnBrk="1" hangingPunct="1">
              <a:lnSpc>
                <a:spcPct val="90000"/>
              </a:lnSpc>
              <a:buFont typeface="Wingdings" panose="05000000000000000000" pitchFamily="2" charset="2"/>
              <a:buNone/>
            </a:pPr>
            <a:r>
              <a:rPr lang="sl-SI" altLang="en-US" sz="2400"/>
              <a:t>          </a:t>
            </a:r>
            <a:r>
              <a:rPr lang="en-US" altLang="en-US" sz="2400"/>
              <a:t>https://en.wikipedia.org/wiki/Intelligent_agent</a:t>
            </a:r>
            <a:br>
              <a:rPr lang="en-US" altLang="en-US" sz="2800"/>
            </a:br>
            <a:r>
              <a:rPr lang="en-US" altLang="en-US" sz="2800" b="1"/>
              <a:t>Part II Problem Solving</a:t>
            </a:r>
            <a:r>
              <a:rPr lang="en-US" altLang="en-US" sz="2800"/>
              <a:t> </a:t>
            </a:r>
            <a:br>
              <a:rPr lang="en-US" altLang="en-US" sz="2800"/>
            </a:br>
            <a:r>
              <a:rPr lang="en-US" altLang="en-US" sz="2800"/>
              <a:t>     3 Solving Problems by Searching</a:t>
            </a:r>
            <a:endParaRPr lang="sl-SI" altLang="en-US" sz="2800"/>
          </a:p>
          <a:p>
            <a:pPr eaLnBrk="1" hangingPunct="1">
              <a:lnSpc>
                <a:spcPct val="90000"/>
              </a:lnSpc>
              <a:buFont typeface="Wingdings" panose="05000000000000000000" pitchFamily="2" charset="2"/>
              <a:buNone/>
            </a:pPr>
            <a:r>
              <a:rPr lang="sl-SI" altLang="en-US" sz="2800"/>
              <a:t>             search problem, (Pac-man) </a:t>
            </a:r>
          </a:p>
          <a:p>
            <a:pPr eaLnBrk="1" hangingPunct="1">
              <a:lnSpc>
                <a:spcPct val="90000"/>
              </a:lnSpc>
              <a:buFont typeface="Wingdings" panose="05000000000000000000" pitchFamily="2" charset="2"/>
              <a:buNone/>
            </a:pPr>
            <a:r>
              <a:rPr lang="sl-SI" altLang="en-US" sz="2800"/>
              <a:t>    	    solution, state space, graph/tree</a:t>
            </a:r>
            <a:br>
              <a:rPr lang="sl-SI" altLang="en-US" sz="2800"/>
            </a:br>
            <a:r>
              <a:rPr lang="sl-SI" altLang="en-US" sz="2800"/>
              <a:t>	    depth-first, breadth-first</a:t>
            </a:r>
          </a:p>
          <a:p>
            <a:pPr eaLnBrk="1" hangingPunct="1">
              <a:lnSpc>
                <a:spcPct val="90000"/>
              </a:lnSpc>
              <a:buFont typeface="Wingdings" panose="05000000000000000000" pitchFamily="2" charset="2"/>
              <a:buNone/>
            </a:pPr>
            <a:r>
              <a:rPr lang="sl-SI" altLang="en-US" sz="2800"/>
              <a:t>	          uniform-cost search</a:t>
            </a:r>
            <a:endParaRPr lang="en-GB" altLang="en-US"/>
          </a:p>
        </p:txBody>
      </p:sp>
      <p:sp>
        <p:nvSpPr>
          <p:cNvPr id="1434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EFA9C6-75AB-4357-8901-2F8A312AC3BC}"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2112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EAEE634-F1E2-46CA-8E6A-8803EB9089A9}" type="datetime1">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3"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5364" name="Rectangle 3"/>
          <p:cNvSpPr>
            <a:spLocks noGrp="1" noChangeArrowheads="1"/>
          </p:cNvSpPr>
          <p:nvPr>
            <p:ph type="body" idx="1"/>
          </p:nvPr>
        </p:nvSpPr>
        <p:spPr>
          <a:xfrm>
            <a:off x="481013" y="1223963"/>
            <a:ext cx="7115175" cy="5024437"/>
          </a:xfrm>
        </p:spPr>
        <p:txBody>
          <a:bodyPr/>
          <a:lstStyle/>
          <a:p>
            <a:pPr eaLnBrk="1" hangingPunct="1">
              <a:lnSpc>
                <a:spcPct val="90000"/>
              </a:lnSpc>
              <a:buFont typeface="Wingdings" panose="05000000000000000000" pitchFamily="2" charset="2"/>
              <a:buNone/>
            </a:pPr>
            <a:r>
              <a:rPr lang="sl-SI" altLang="en-US" sz="2800"/>
              <a:t>   </a:t>
            </a:r>
            <a:r>
              <a:rPr lang="en-US" altLang="en-US" sz="2800"/>
              <a:t>     4 Informed Search and Exploration</a:t>
            </a:r>
            <a:br>
              <a:rPr lang="sl-SI" altLang="en-US" sz="2800"/>
            </a:br>
            <a:r>
              <a:rPr lang="sl-SI" altLang="en-US" sz="2800"/>
              <a:t>          heuristics (estimate to goal)</a:t>
            </a:r>
          </a:p>
          <a:p>
            <a:pPr eaLnBrk="1" hangingPunct="1">
              <a:lnSpc>
                <a:spcPct val="90000"/>
              </a:lnSpc>
              <a:buFont typeface="Wingdings" panose="05000000000000000000" pitchFamily="2" charset="2"/>
              <a:buNone/>
            </a:pPr>
            <a:r>
              <a:rPr lang="sl-SI" altLang="en-US" sz="2800"/>
              <a:t>		    greedy search (most promising)</a:t>
            </a:r>
          </a:p>
          <a:p>
            <a:pPr eaLnBrk="1" hangingPunct="1">
              <a:lnSpc>
                <a:spcPct val="90000"/>
              </a:lnSpc>
              <a:buFont typeface="Wingdings" panose="05000000000000000000" pitchFamily="2" charset="2"/>
              <a:buNone/>
            </a:pPr>
            <a:r>
              <a:rPr lang="sl-SI" altLang="en-US" sz="2800"/>
              <a:t>		    A*, f(n) = g(n) + h(n) </a:t>
            </a:r>
          </a:p>
          <a:p>
            <a:pPr eaLnBrk="1" hangingPunct="1">
              <a:lnSpc>
                <a:spcPct val="90000"/>
              </a:lnSpc>
              <a:buFont typeface="Wingdings" panose="05000000000000000000" pitchFamily="2" charset="2"/>
              <a:buNone/>
            </a:pPr>
            <a:r>
              <a:rPr lang="sl-SI" altLang="en-US" sz="2800"/>
              <a:t>		    h less than true, optimal</a:t>
            </a:r>
            <a:br>
              <a:rPr lang="sl-SI" altLang="en-US" sz="2800"/>
            </a:br>
            <a:r>
              <a:rPr lang="sl-SI" altLang="en-US" sz="2800"/>
              <a:t>	    bidirectional (if), common</a:t>
            </a:r>
            <a:br>
              <a:rPr lang="en-US" altLang="en-US" sz="2800"/>
            </a:br>
            <a:r>
              <a:rPr lang="en-US" altLang="en-US" sz="2800"/>
              <a:t>     5 Constraint Satisfaction Problems </a:t>
            </a:r>
            <a:br>
              <a:rPr lang="en-US" altLang="en-US" sz="2800"/>
            </a:br>
            <a:r>
              <a:rPr lang="en-US" altLang="en-US" sz="2800"/>
              <a:t>     6 Adversarial Search </a:t>
            </a:r>
            <a:br>
              <a:rPr lang="en-US" altLang="en-US" sz="2800"/>
            </a:br>
            <a:r>
              <a:rPr lang="en-US" altLang="en-US" sz="2800" b="1"/>
              <a:t>Part III Knowledge and Reasoning</a:t>
            </a:r>
            <a:r>
              <a:rPr lang="en-US" altLang="en-US" sz="2800"/>
              <a:t> </a:t>
            </a:r>
            <a:br>
              <a:rPr lang="en-US" altLang="en-US" sz="2800"/>
            </a:br>
            <a:r>
              <a:rPr lang="en-US" altLang="en-US" sz="2800"/>
              <a:t>     </a:t>
            </a:r>
            <a:r>
              <a:rPr lang="sl-SI" altLang="en-US" sz="2800"/>
              <a:t>….</a:t>
            </a:r>
            <a:br>
              <a:rPr lang="en-US" altLang="en-US"/>
            </a:br>
            <a:r>
              <a:rPr lang="en-US" altLang="en-US" sz="2400" b="1"/>
              <a:t> </a:t>
            </a:r>
            <a:br>
              <a:rPr lang="en-US" altLang="en-US"/>
            </a:br>
            <a:endParaRPr lang="en-GB" altLang="en-US"/>
          </a:p>
        </p:txBody>
      </p:sp>
      <p:sp>
        <p:nvSpPr>
          <p:cNvPr id="1536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66B673-A759-4AFD-A3BA-F03BB5D16C4C}"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1695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a:solidFill>
                  <a:schemeClr val="bg2"/>
                </a:solidFill>
                <a:effectLst>
                  <a:outerShdw blurRad="38100" dist="38100" dir="2700000" algn="tl">
                    <a:srgbClr val="C0C0C0"/>
                  </a:outerShdw>
                </a:effectLst>
              </a:rPr>
              <a:t>SUPERINTELLIGENCE </a:t>
            </a:r>
            <a:endParaRPr lang="en-US" sz="3600" b="1" dirty="0">
              <a:solidFill>
                <a:schemeClr val="bg2"/>
              </a:solidFill>
              <a:effectLst>
                <a:outerShdw blurRad="38100" dist="38100" dir="2700000" algn="tl">
                  <a:srgbClr val="C0C0C0"/>
                </a:outerShdw>
              </a:effectLst>
            </a:endParaRPr>
          </a:p>
        </p:txBody>
      </p:sp>
      <p:sp>
        <p:nvSpPr>
          <p:cNvPr id="30723" name="Rectangle 3"/>
          <p:cNvSpPr>
            <a:spLocks noChangeArrowheads="1"/>
          </p:cNvSpPr>
          <p:nvPr/>
        </p:nvSpPr>
        <p:spPr bwMode="auto">
          <a:xfrm>
            <a:off x="-612775" y="1133475"/>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endParaRPr lang="sl-SI" sz="1800">
              <a:solidFill>
                <a:srgbClr val="FFFFFF"/>
              </a:solidFill>
            </a:endParaRP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88D58549-6185-43AD-9954-FF9ABE4CEB89}" type="slidenum">
              <a:rPr lang="en-US" smtClean="0">
                <a:solidFill>
                  <a:srgbClr val="FFFFFF"/>
                </a:solidFill>
                <a:effectLst>
                  <a:outerShdw blurRad="38100" dist="38100" dir="2700000" algn="tl">
                    <a:srgbClr val="C0C0C0"/>
                  </a:outerShdw>
                </a:effectLst>
                <a:latin typeface="Arial" panose="020B0604020202020204" pitchFamily="34" charset="0"/>
              </a:rPr>
              <a:pPr>
                <a:defRPr/>
              </a:pPr>
              <a:t>14</a:t>
            </a:fld>
            <a:endParaRPr lang="en-US">
              <a:solidFill>
                <a:srgbClr val="FFFFFF"/>
              </a:solidFill>
              <a:effectLst>
                <a:outerShdw blurRad="38100" dist="38100" dir="2700000" algn="tl">
                  <a:srgbClr val="C0C0C0"/>
                </a:outerShdw>
              </a:effectLst>
              <a:latin typeface="Arial" panose="020B0604020202020204" pitchFamily="34" charset="0"/>
            </a:endParaRPr>
          </a:p>
        </p:txBody>
      </p:sp>
      <p:sp>
        <p:nvSpPr>
          <p:cNvPr id="70662" name="Rectangle 2"/>
          <p:cNvSpPr>
            <a:spLocks noChangeArrowheads="1"/>
          </p:cNvSpPr>
          <p:nvPr/>
        </p:nvSpPr>
        <p:spPr bwMode="auto">
          <a:xfrm>
            <a:off x="900113" y="1136650"/>
            <a:ext cx="763111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342900" indent="-342900" eaLnBrk="0" fontAlgn="base" hangingPunct="0">
              <a:spcBef>
                <a:spcPct val="0"/>
              </a:spcBef>
              <a:spcAft>
                <a:spcPct val="0"/>
              </a:spcAft>
              <a:buClrTx/>
              <a:buSzTx/>
              <a:defRPr/>
            </a:pPr>
            <a:r>
              <a:rPr lang="en-US" sz="2400" dirty="0">
                <a:solidFill>
                  <a:srgbClr val="161616"/>
                </a:solidFill>
                <a:latin typeface="Times New Roman" panose="02020603050405020304" pitchFamily="18" charset="0"/>
                <a:cs typeface="Times New Roman" panose="02020603050405020304" pitchFamily="18" charset="0"/>
              </a:rPr>
              <a:t>Bostrom, N. 2014. Superintelligence – Paths, Dangers, Strategies. Oxford University Press, Oxford, UK.</a:t>
            </a:r>
            <a:br>
              <a:rPr lang="sl-SI" sz="2400" dirty="0">
                <a:solidFill>
                  <a:srgbClr val="161616"/>
                </a:solidFill>
                <a:latin typeface="Times New Roman" panose="02020603050405020304" pitchFamily="18" charset="0"/>
                <a:cs typeface="Times New Roman" panose="02020603050405020304" pitchFamily="18" charset="0"/>
              </a:rPr>
            </a:br>
            <a:r>
              <a:rPr lang="sl-SI" sz="2400" dirty="0">
                <a:solidFill>
                  <a:srgbClr val="161616"/>
                </a:solidFill>
                <a:latin typeface="Times New Roman" panose="02020603050405020304" pitchFamily="18" charset="0"/>
                <a:cs typeface="Times New Roman" panose="02020603050405020304" pitchFamily="18" charset="0"/>
              </a:rPr>
              <a:t>(</a:t>
            </a:r>
            <a:r>
              <a:rPr lang="en-US" sz="2400" dirty="0">
                <a:solidFill>
                  <a:srgbClr val="161616"/>
                </a:solidFill>
                <a:latin typeface="Times New Roman" panose="02020603050405020304" pitchFamily="18" charset="0"/>
                <a:cs typeface="Times New Roman" panose="02020603050405020304" pitchFamily="18" charset="0"/>
              </a:rPr>
              <a:t>100 Global Thinker</a:t>
            </a:r>
            <a:r>
              <a:rPr lang="sl-SI" sz="2400" dirty="0">
                <a:solidFill>
                  <a:srgbClr val="161616"/>
                </a:solidFill>
                <a:latin typeface="Times New Roman" panose="02020603050405020304" pitchFamily="18" charset="0"/>
                <a:cs typeface="Times New Roman" panose="02020603050405020304" pitchFamily="18" charset="0"/>
              </a:rPr>
              <a:t>s)</a:t>
            </a:r>
            <a:endParaRPr lang="en-US" sz="2400" dirty="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endParaRPr lang="sl-SI" sz="2400" dirty="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r>
              <a:rPr lang="sl-SI" sz="2400" dirty="0">
                <a:solidFill>
                  <a:srgbClr val="161616"/>
                </a:solidFill>
                <a:latin typeface="Times New Roman" panose="02020603050405020304" pitchFamily="18" charset="0"/>
                <a:cs typeface="Times New Roman" panose="02020603050405020304" pitchFamily="18" charset="0"/>
              </a:rPr>
              <a:t>Future </a:t>
            </a:r>
            <a:r>
              <a:rPr lang="sl-SI" sz="2400" dirty="0" err="1">
                <a:solidFill>
                  <a:srgbClr val="161616"/>
                </a:solidFill>
                <a:latin typeface="Times New Roman" panose="02020603050405020304" pitchFamily="18" charset="0"/>
                <a:cs typeface="Times New Roman" panose="02020603050405020304" pitchFamily="18" charset="0"/>
              </a:rPr>
              <a:t>of</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Life</a:t>
            </a:r>
            <a:r>
              <a:rPr lang="sl-SI" sz="2400" dirty="0">
                <a:solidFill>
                  <a:srgbClr val="161616"/>
                </a:solidFill>
                <a:latin typeface="Times New Roman" panose="02020603050405020304" pitchFamily="18" charset="0"/>
                <a:cs typeface="Times New Roman" panose="02020603050405020304" pitchFamily="18" charset="0"/>
              </a:rPr>
              <a:t> Institute: </a:t>
            </a:r>
            <a:br>
              <a:rPr lang="sl-SI" sz="2400" dirty="0">
                <a:solidFill>
                  <a:srgbClr val="161616"/>
                </a:solidFill>
                <a:latin typeface="Times New Roman" panose="02020603050405020304" pitchFamily="18" charset="0"/>
                <a:cs typeface="Times New Roman" panose="02020603050405020304" pitchFamily="18" charset="0"/>
              </a:rPr>
            </a:br>
            <a:r>
              <a:rPr lang="sl-SI" sz="2400" dirty="0">
                <a:solidFill>
                  <a:srgbClr val="161616"/>
                </a:solidFill>
                <a:latin typeface="Times New Roman" panose="02020603050405020304" pitchFamily="18" charset="0"/>
                <a:cs typeface="Times New Roman" panose="02020603050405020304" pitchFamily="18" charset="0"/>
              </a:rPr>
              <a:t>„</a:t>
            </a:r>
            <a:r>
              <a:rPr lang="en-US" sz="2400" dirty="0">
                <a:solidFill>
                  <a:srgbClr val="161616"/>
                </a:solidFill>
                <a:latin typeface="Times New Roman" panose="02020603050405020304" pitchFamily="18" charset="0"/>
                <a:cs typeface="Times New Roman" panose="02020603050405020304" pitchFamily="18" charset="0"/>
              </a:rPr>
              <a:t>Because of the great potential of AI, it is </a:t>
            </a:r>
            <a:br>
              <a:rPr lang="sl-SI" sz="2400" dirty="0">
                <a:solidFill>
                  <a:srgbClr val="161616"/>
                </a:solidFill>
                <a:latin typeface="Times New Roman" panose="02020603050405020304" pitchFamily="18" charset="0"/>
                <a:cs typeface="Times New Roman" panose="02020603050405020304" pitchFamily="18" charset="0"/>
              </a:rPr>
            </a:br>
            <a:r>
              <a:rPr lang="en-US" sz="2400" dirty="0">
                <a:solidFill>
                  <a:srgbClr val="161616"/>
                </a:solidFill>
                <a:latin typeface="Times New Roman" panose="02020603050405020304" pitchFamily="18" charset="0"/>
                <a:cs typeface="Times New Roman" panose="02020603050405020304" pitchFamily="18" charset="0"/>
              </a:rPr>
              <a:t>important to research how to reap its benefits </a:t>
            </a:r>
            <a:br>
              <a:rPr lang="sl-SI" sz="2400" dirty="0">
                <a:solidFill>
                  <a:srgbClr val="161616"/>
                </a:solidFill>
                <a:latin typeface="Times New Roman" panose="02020603050405020304" pitchFamily="18" charset="0"/>
                <a:cs typeface="Times New Roman" panose="02020603050405020304" pitchFamily="18" charset="0"/>
              </a:rPr>
            </a:br>
            <a:r>
              <a:rPr lang="en-US" sz="2400" dirty="0">
                <a:solidFill>
                  <a:srgbClr val="161616"/>
                </a:solidFill>
                <a:latin typeface="Times New Roman" panose="02020603050405020304" pitchFamily="18" charset="0"/>
                <a:cs typeface="Times New Roman" panose="02020603050405020304" pitchFamily="18" charset="0"/>
              </a:rPr>
              <a:t>while avoiding potential pitfalls</a:t>
            </a:r>
            <a:r>
              <a:rPr lang="sl-SI" sz="2400" dirty="0">
                <a:solidFill>
                  <a:srgbClr val="161616"/>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buClrTx/>
              <a:buSzTx/>
              <a:buFontTx/>
              <a:buNone/>
              <a:defRPr/>
            </a:pPr>
            <a:endParaRPr lang="sl-SI" sz="2400" dirty="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r>
              <a:rPr lang="sl-SI" sz="2400" dirty="0" err="1">
                <a:solidFill>
                  <a:srgbClr val="161616"/>
                </a:solidFill>
                <a:latin typeface="Times New Roman" panose="02020603050405020304" pitchFamily="18" charset="0"/>
                <a:cs typeface="Times New Roman" panose="02020603050405020304" pitchFamily="18" charset="0"/>
              </a:rPr>
              <a:t>Relations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when</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computers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surpass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humans</a:t>
            </a:r>
            <a:br>
              <a:rPr lang="sl-SI" sz="2400" dirty="0">
                <a:solidFill>
                  <a:srgbClr val="161616"/>
                </a:solidFill>
                <a:latin typeface="Times New Roman" panose="02020603050405020304" pitchFamily="18" charset="0"/>
                <a:cs typeface="Times New Roman" panose="02020603050405020304" pitchFamily="18" charset="0"/>
              </a:rPr>
            </a:br>
            <a:r>
              <a:rPr lang="sl-SI" sz="2400" dirty="0">
                <a:solidFill>
                  <a:srgbClr val="161616"/>
                </a:solidFill>
                <a:latin typeface="Times New Roman" panose="02020603050405020304" pitchFamily="18" charset="0"/>
                <a:cs typeface="Times New Roman" panose="02020603050405020304" pitchFamily="18" charset="0"/>
              </a:rPr>
              <a:t>3 </a:t>
            </a:r>
            <a:r>
              <a:rPr lang="sl-SI" sz="2400" dirty="0" err="1">
                <a:solidFill>
                  <a:srgbClr val="161616"/>
                </a:solidFill>
                <a:latin typeface="Times New Roman" panose="02020603050405020304" pitchFamily="18" charset="0"/>
                <a:cs typeface="Times New Roman" panose="02020603050405020304" pitchFamily="18" charset="0"/>
              </a:rPr>
              <a:t>forms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of</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superintelligence</a:t>
            </a:r>
            <a:r>
              <a:rPr lang="sl-SI" sz="2400" dirty="0">
                <a:solidFill>
                  <a:srgbClr val="161616"/>
                </a:solidFill>
                <a:latin typeface="Times New Roman" panose="02020603050405020304" pitchFamily="18" charset="0"/>
                <a:cs typeface="Times New Roman" panose="02020603050405020304" pitchFamily="18" charset="0"/>
              </a:rPr>
              <a:t>: </a:t>
            </a:r>
            <a:r>
              <a:rPr lang="sl-SI" sz="2400" b="1" dirty="0" err="1">
                <a:solidFill>
                  <a:srgbClr val="161616"/>
                </a:solidFill>
                <a:latin typeface="Times New Roman" panose="02020603050405020304" pitchFamily="18" charset="0"/>
                <a:cs typeface="Times New Roman" panose="02020603050405020304" pitchFamily="18" charset="0"/>
              </a:rPr>
              <a:t>speed</a:t>
            </a:r>
            <a:r>
              <a:rPr lang="sl-SI" sz="2400" b="1" dirty="0">
                <a:solidFill>
                  <a:srgbClr val="161616"/>
                </a:solidFill>
                <a:latin typeface="Times New Roman" panose="02020603050405020304" pitchFamily="18" charset="0"/>
                <a:cs typeface="Times New Roman" panose="02020603050405020304" pitchFamily="18" charset="0"/>
              </a:rPr>
              <a:t>, </a:t>
            </a:r>
            <a:r>
              <a:rPr lang="sl-SI" sz="2400" b="1" dirty="0" err="1">
                <a:solidFill>
                  <a:srgbClr val="161616"/>
                </a:solidFill>
                <a:latin typeface="Times New Roman" panose="02020603050405020304" pitchFamily="18" charset="0"/>
                <a:cs typeface="Times New Roman" panose="02020603050405020304" pitchFamily="18" charset="0"/>
              </a:rPr>
              <a:t>collective</a:t>
            </a:r>
            <a:r>
              <a:rPr lang="sl-SI" sz="2400" b="1" dirty="0">
                <a:solidFill>
                  <a:srgbClr val="161616"/>
                </a:solidFill>
                <a:latin typeface="Times New Roman" panose="02020603050405020304" pitchFamily="18" charset="0"/>
                <a:cs typeface="Times New Roman" panose="02020603050405020304" pitchFamily="18" charset="0"/>
              </a:rPr>
              <a:t>, </a:t>
            </a:r>
            <a:r>
              <a:rPr lang="sl-SI" sz="2400" b="1" dirty="0" err="1">
                <a:solidFill>
                  <a:srgbClr val="161616"/>
                </a:solidFill>
                <a:latin typeface="Times New Roman" panose="02020603050405020304" pitchFamily="18" charset="0"/>
                <a:cs typeface="Times New Roman" panose="02020603050405020304" pitchFamily="18" charset="0"/>
              </a:rPr>
              <a:t>quality</a:t>
            </a:r>
            <a:br>
              <a:rPr lang="sl-SI" sz="2400" b="1" dirty="0">
                <a:solidFill>
                  <a:srgbClr val="161616"/>
                </a:solidFill>
                <a:latin typeface="Times New Roman" panose="02020603050405020304" pitchFamily="18" charset="0"/>
                <a:cs typeface="Times New Roman" panose="02020603050405020304" pitchFamily="18" charset="0"/>
              </a:rPr>
            </a:br>
            <a:r>
              <a:rPr lang="sl-SI" sz="2400" dirty="0" err="1">
                <a:solidFill>
                  <a:srgbClr val="161616"/>
                </a:solidFill>
                <a:latin typeface="Times New Roman" panose="02020603050405020304" pitchFamily="18" charset="0"/>
                <a:cs typeface="Times New Roman" panose="02020603050405020304" pitchFamily="18" charset="0"/>
              </a:rPr>
              <a:t>Intelligence</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can</a:t>
            </a:r>
            <a:r>
              <a:rPr lang="sl-SI" sz="2400" dirty="0">
                <a:solidFill>
                  <a:srgbClr val="161616"/>
                </a:solidFill>
                <a:latin typeface="Times New Roman" panose="02020603050405020304" pitchFamily="18" charset="0"/>
                <a:cs typeface="Times New Roman" panose="02020603050405020304" pitchFamily="18" charset="0"/>
              </a:rPr>
              <a:t> not be </a:t>
            </a:r>
            <a:r>
              <a:rPr lang="sl-SI" sz="2400" dirty="0" err="1">
                <a:solidFill>
                  <a:srgbClr val="161616"/>
                </a:solidFill>
                <a:latin typeface="Times New Roman" panose="02020603050405020304" pitchFamily="18" charset="0"/>
                <a:cs typeface="Times New Roman" panose="02020603050405020304" pitchFamily="18" charset="0"/>
              </a:rPr>
              <a:t>controlled</a:t>
            </a:r>
            <a:r>
              <a:rPr lang="sl-SI" sz="2400" dirty="0">
                <a:solidFill>
                  <a:srgbClr val="161616"/>
                </a:solidFill>
                <a:latin typeface="Times New Roman" panose="02020603050405020304" pitchFamily="18" charset="0"/>
                <a:cs typeface="Times New Roman" panose="02020603050405020304" pitchFamily="18" charset="0"/>
              </a:rPr>
              <a:t> </a:t>
            </a:r>
            <a:br>
              <a:rPr lang="sl-SI" sz="2400" dirty="0">
                <a:solidFill>
                  <a:srgbClr val="161616"/>
                </a:solidFill>
                <a:latin typeface="Times New Roman" panose="02020603050405020304" pitchFamily="18" charset="0"/>
                <a:cs typeface="Times New Roman" panose="02020603050405020304" pitchFamily="18" charset="0"/>
              </a:rPr>
            </a:br>
            <a:r>
              <a:rPr lang="sl-SI" sz="2400" dirty="0" err="1">
                <a:solidFill>
                  <a:srgbClr val="161616"/>
                </a:solidFill>
                <a:latin typeface="Times New Roman" panose="02020603050405020304" pitchFamily="18" charset="0"/>
                <a:cs typeface="Times New Roman" panose="02020603050405020304" pitchFamily="18" charset="0"/>
              </a:rPr>
              <a:t>Depending</a:t>
            </a:r>
            <a:r>
              <a:rPr lang="sl-SI" sz="2400" dirty="0">
                <a:solidFill>
                  <a:srgbClr val="161616"/>
                </a:solidFill>
                <a:latin typeface="Times New Roman" panose="02020603050405020304" pitchFamily="18" charset="0"/>
                <a:cs typeface="Times New Roman" panose="02020603050405020304" pitchFamily="18" charset="0"/>
              </a:rPr>
              <a:t> on </a:t>
            </a:r>
            <a:r>
              <a:rPr lang="sl-SI" sz="2400" dirty="0" err="1">
                <a:solidFill>
                  <a:srgbClr val="161616"/>
                </a:solidFill>
                <a:latin typeface="Times New Roman" panose="02020603050405020304" pitchFamily="18" charset="0"/>
                <a:cs typeface="Times New Roman" panose="02020603050405020304" pitchFamily="18" charset="0"/>
              </a:rPr>
              <a:t>the</a:t>
            </a:r>
            <a:r>
              <a:rPr lang="sl-SI" sz="2400" dirty="0">
                <a:solidFill>
                  <a:srgbClr val="161616"/>
                </a:solidFill>
                <a:latin typeface="Times New Roman" panose="02020603050405020304" pitchFamily="18" charset="0"/>
                <a:cs typeface="Times New Roman" panose="02020603050405020304" pitchFamily="18" charset="0"/>
              </a:rPr>
              <a:t> form, AI </a:t>
            </a:r>
            <a:r>
              <a:rPr lang="sl-SI" sz="2400" dirty="0" err="1">
                <a:solidFill>
                  <a:srgbClr val="161616"/>
                </a:solidFill>
                <a:latin typeface="Times New Roman" panose="02020603050405020304" pitchFamily="18" charset="0"/>
                <a:cs typeface="Times New Roman" panose="02020603050405020304" pitchFamily="18" charset="0"/>
              </a:rPr>
              <a:t>will</a:t>
            </a:r>
            <a:r>
              <a:rPr lang="sl-SI" sz="2400" dirty="0">
                <a:solidFill>
                  <a:srgbClr val="161616"/>
                </a:solidFill>
                <a:latin typeface="Times New Roman" panose="02020603050405020304" pitchFamily="18" charset="0"/>
                <a:cs typeface="Times New Roman" panose="02020603050405020304" pitchFamily="18" charset="0"/>
              </a:rPr>
              <a:t> be more </a:t>
            </a:r>
            <a:r>
              <a:rPr lang="sl-SI" sz="2400" dirty="0" err="1">
                <a:solidFill>
                  <a:srgbClr val="161616"/>
                </a:solidFill>
                <a:latin typeface="Times New Roman" panose="02020603050405020304" pitchFamily="18" charset="0"/>
                <a:cs typeface="Times New Roman" panose="02020603050405020304" pitchFamily="18" charset="0"/>
              </a:rPr>
              <a:t>or</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less</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dangerous</a:t>
            </a:r>
            <a:br>
              <a:rPr lang="sl-SI" sz="2400" dirty="0">
                <a:solidFill>
                  <a:srgbClr val="161616"/>
                </a:solidFill>
                <a:latin typeface="Times New Roman" panose="02020603050405020304" pitchFamily="18" charset="0"/>
                <a:cs typeface="Times New Roman" panose="02020603050405020304" pitchFamily="18" charset="0"/>
              </a:rPr>
            </a:br>
            <a:r>
              <a:rPr lang="sl-SI" sz="2400" dirty="0">
                <a:solidFill>
                  <a:srgbClr val="161616"/>
                </a:solidFill>
                <a:latin typeface="Times New Roman" panose="02020603050405020304" pitchFamily="18" charset="0"/>
                <a:cs typeface="Times New Roman" panose="02020603050405020304" pitchFamily="18" charset="0"/>
              </a:rPr>
              <a:t>Most </a:t>
            </a:r>
            <a:r>
              <a:rPr lang="sl-SI" sz="2400" dirty="0" err="1">
                <a:solidFill>
                  <a:srgbClr val="161616"/>
                </a:solidFill>
                <a:latin typeface="Times New Roman" panose="02020603050405020304" pitchFamily="18" charset="0"/>
                <a:cs typeface="Times New Roman" panose="02020603050405020304" pitchFamily="18" charset="0"/>
              </a:rPr>
              <a:t>dangerous</a:t>
            </a:r>
            <a:r>
              <a:rPr lang="sl-SI" sz="2400" dirty="0">
                <a:solidFill>
                  <a:srgbClr val="161616"/>
                </a:solidFill>
                <a:latin typeface="Times New Roman" panose="02020603050405020304" pitchFamily="18" charset="0"/>
                <a:cs typeface="Times New Roman" panose="02020603050405020304" pitchFamily="18" charset="0"/>
              </a:rPr>
              <a:t>: 1 global, </a:t>
            </a:r>
            <a:r>
              <a:rPr lang="sl-SI" sz="2400" dirty="0" err="1">
                <a:solidFill>
                  <a:srgbClr val="161616"/>
                </a:solidFill>
                <a:latin typeface="Times New Roman" panose="02020603050405020304" pitchFamily="18" charset="0"/>
                <a:cs typeface="Times New Roman" panose="02020603050405020304" pitchFamily="18" charset="0"/>
              </a:rPr>
              <a:t>conflict</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with</a:t>
            </a:r>
            <a:r>
              <a:rPr lang="sl-SI" sz="2400" dirty="0">
                <a:solidFill>
                  <a:srgbClr val="161616"/>
                </a:solidFill>
                <a:latin typeface="Times New Roman" panose="02020603050405020304" pitchFamily="18" charset="0"/>
                <a:cs typeface="Times New Roman" panose="02020603050405020304" pitchFamily="18" charset="0"/>
              </a:rPr>
              <a:t> </a:t>
            </a:r>
            <a:r>
              <a:rPr lang="sl-SI" sz="2400" dirty="0" err="1">
                <a:solidFill>
                  <a:srgbClr val="161616"/>
                </a:solidFill>
                <a:latin typeface="Times New Roman" panose="02020603050405020304" pitchFamily="18" charset="0"/>
                <a:cs typeface="Times New Roman" panose="02020603050405020304" pitchFamily="18" charset="0"/>
              </a:rPr>
              <a:t>humans</a:t>
            </a:r>
            <a:endParaRPr lang="sl-SI" sz="2400" dirty="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sl-SI" sz="2400" dirty="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sl-SI" sz="2400" dirty="0">
              <a:solidFill>
                <a:srgbClr val="161616"/>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sl-SI">
                <a:solidFill>
                  <a:srgbClr val="FFFFFF"/>
                </a:solidFill>
              </a:rPr>
              <a:t>MPS, 10.11.2020</a:t>
            </a:r>
          </a:p>
        </p:txBody>
      </p:sp>
      <p:pic>
        <p:nvPicPr>
          <p:cNvPr id="307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920875"/>
            <a:ext cx="17335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76132"/>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099"/>
            <a:ext cx="8229600" cy="1027113"/>
          </a:xfrm>
        </p:spPr>
        <p:txBody>
          <a:bodyPr/>
          <a:lstStyle/>
          <a:p>
            <a:pPr algn="ctr">
              <a:defRPr/>
            </a:pPr>
            <a:r>
              <a:rPr lang="sl-SI" sz="3600" b="1" dirty="0">
                <a:solidFill>
                  <a:srgbClr val="FF0066"/>
                </a:solidFill>
                <a:effectLst>
                  <a:outerShdw blurRad="38100" dist="38100" dir="2700000" algn="tl">
                    <a:srgbClr val="C0C0C0"/>
                  </a:outerShdw>
                </a:effectLst>
              </a:rPr>
              <a:t>AI PROGRESS</a:t>
            </a:r>
            <a:br>
              <a:rPr lang="sl-SI" sz="3600" b="1" dirty="0">
                <a:solidFill>
                  <a:schemeClr val="bg2"/>
                </a:solidFill>
                <a:effectLst>
                  <a:outerShdw blurRad="38100" dist="38100" dir="2700000" algn="tl">
                    <a:srgbClr val="C0C0C0"/>
                  </a:outerShdw>
                </a:effectLst>
              </a:rPr>
            </a:br>
            <a:r>
              <a:rPr lang="en-US" sz="2400" kern="1200" dirty="0">
                <a:solidFill>
                  <a:srgbClr val="161616"/>
                </a:solidFill>
                <a:effectLst/>
                <a:latin typeface="Times New Roman" panose="02020603050405020304" pitchFamily="18" charset="0"/>
                <a:ea typeface="+mn-ea"/>
                <a:cs typeface="Times New Roman" panose="02020603050405020304" pitchFamily="18" charset="0"/>
              </a:rPr>
              <a:t>Generative Pre-trained Transformer 3 (GPT-3)</a:t>
            </a:r>
            <a:endParaRPr lang="en-US" sz="3600" b="1" dirty="0">
              <a:solidFill>
                <a:schemeClr val="bg2"/>
              </a:solidFill>
              <a:effectLst>
                <a:outerShdw blurRad="38100" dist="38100" dir="2700000" algn="tl">
                  <a:srgbClr val="C0C0C0"/>
                </a:outerShdw>
              </a:effectLst>
            </a:endParaRPr>
          </a:p>
        </p:txBody>
      </p:sp>
      <p:sp>
        <p:nvSpPr>
          <p:cNvPr id="31747"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endParaRPr lang="sl-SI" sz="1800">
              <a:solidFill>
                <a:srgbClr val="FFFFFF"/>
              </a:solidFill>
            </a:endParaRPr>
          </a:p>
        </p:txBody>
      </p:sp>
      <p:sp>
        <p:nvSpPr>
          <p:cNvPr id="31748" name="Text Box 4"/>
          <p:cNvSpPr txBox="1">
            <a:spLocks noChangeArrowheads="1"/>
          </p:cNvSpPr>
          <p:nvPr/>
        </p:nvSpPr>
        <p:spPr bwMode="auto">
          <a:xfrm>
            <a:off x="539750" y="1430228"/>
            <a:ext cx="833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r>
              <a:rPr lang="sl-SI">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A8BDFB2E-6A8A-4CFC-A30A-CE083212FB59}" type="slidenum">
              <a:rPr lang="en-US" smtClean="0">
                <a:solidFill>
                  <a:srgbClr val="FFFFFF"/>
                </a:solidFill>
                <a:effectLst>
                  <a:outerShdw blurRad="38100" dist="38100" dir="2700000" algn="tl">
                    <a:srgbClr val="C0C0C0"/>
                  </a:outerShdw>
                </a:effectLst>
                <a:latin typeface="Arial" panose="020B0604020202020204" pitchFamily="34" charset="0"/>
              </a:rPr>
              <a:pPr>
                <a:defRPr/>
              </a:pPr>
              <a:t>15</a:t>
            </a:fld>
            <a:endParaRPr lang="en-US">
              <a:solidFill>
                <a:srgbClr val="FFFFFF"/>
              </a:solidFill>
              <a:effectLst>
                <a:outerShdw blurRad="38100" dist="38100" dir="2700000" algn="tl">
                  <a:srgbClr val="C0C0C0"/>
                </a:outerShdw>
              </a:effectLst>
              <a:latin typeface="Arial" panose="020B0604020202020204" pitchFamily="34" charset="0"/>
            </a:endParaRPr>
          </a:p>
        </p:txBody>
      </p:sp>
      <p:sp>
        <p:nvSpPr>
          <p:cNvPr id="70662" name="Rectangle 2"/>
          <p:cNvSpPr>
            <a:spLocks noChangeArrowheads="1"/>
          </p:cNvSpPr>
          <p:nvPr/>
        </p:nvSpPr>
        <p:spPr bwMode="auto">
          <a:xfrm>
            <a:off x="962025" y="1556792"/>
            <a:ext cx="74866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defRPr/>
            </a:pPr>
            <a:r>
              <a:rPr lang="sl-SI" sz="2400" dirty="0" err="1">
                <a:solidFill>
                  <a:srgbClr val="161616"/>
                </a:solidFill>
                <a:latin typeface="Times New Roman" panose="02020603050405020304" pitchFamily="18" charset="0"/>
                <a:cs typeface="Times New Roman" panose="02020603050405020304" pitchFamily="18" charset="0"/>
              </a:rPr>
              <a:t>Wikipedia</a:t>
            </a:r>
            <a:r>
              <a:rPr lang="sl-SI" sz="2400" dirty="0">
                <a:solidFill>
                  <a:srgbClr val="161616"/>
                </a:solidFill>
                <a:latin typeface="Times New Roman" panose="02020603050405020304" pitchFamily="18" charset="0"/>
                <a:cs typeface="Times New Roman" panose="02020603050405020304" pitchFamily="18" charset="0"/>
              </a:rPr>
              <a:t>: A</a:t>
            </a:r>
            <a:r>
              <a:rPr lang="en-US" sz="2400" dirty="0">
                <a:solidFill>
                  <a:srgbClr val="161616"/>
                </a:solidFill>
                <a:latin typeface="Times New Roman" panose="02020603050405020304" pitchFamily="18" charset="0"/>
                <a:cs typeface="Times New Roman" panose="02020603050405020304" pitchFamily="18" charset="0"/>
              </a:rPr>
              <a:t>n autoregressive language model that uses deep learning to produce human-like text</a:t>
            </a:r>
            <a:r>
              <a:rPr lang="sl-SI" sz="2400" dirty="0">
                <a:solidFill>
                  <a:srgbClr val="161616"/>
                </a:solidFill>
                <a:latin typeface="Times New Roman" panose="02020603050405020304" pitchFamily="18" charset="0"/>
                <a:cs typeface="Times New Roman" panose="02020603050405020304" pitchFamily="18" charset="0"/>
              </a:rPr>
              <a:t>, </a:t>
            </a:r>
            <a:r>
              <a:rPr lang="en-US" sz="2400" dirty="0">
                <a:solidFill>
                  <a:srgbClr val="161616"/>
                </a:solidFill>
                <a:latin typeface="Times New Roman" panose="02020603050405020304" pitchFamily="18" charset="0"/>
                <a:cs typeface="Times New Roman" panose="02020603050405020304" pitchFamily="18" charset="0"/>
              </a:rPr>
              <a:t>created by </a:t>
            </a:r>
            <a:r>
              <a:rPr lang="en-US" sz="2400" dirty="0" err="1">
                <a:solidFill>
                  <a:srgbClr val="161616"/>
                </a:solidFill>
                <a:latin typeface="Times New Roman" panose="02020603050405020304" pitchFamily="18" charset="0"/>
                <a:cs typeface="Times New Roman" panose="02020603050405020304" pitchFamily="18" charset="0"/>
              </a:rPr>
              <a:t>OpenAI</a:t>
            </a:r>
            <a:r>
              <a:rPr lang="en-US" sz="2400" dirty="0">
                <a:solidFill>
                  <a:srgbClr val="161616"/>
                </a:solidFill>
                <a:latin typeface="Times New Roman" panose="02020603050405020304" pitchFamily="18" charset="0"/>
                <a:cs typeface="Times New Roman" panose="02020603050405020304" pitchFamily="18" charset="0"/>
              </a:rPr>
              <a:t>. GPT-3's full version has a capacity of 175 billion machine learning parameters. GPT-3, which was introduced in May 2020, and is in beta testing as of July 2020</a:t>
            </a:r>
            <a:r>
              <a:rPr lang="sl-SI" sz="2400" dirty="0">
                <a:solidFill>
                  <a:srgbClr val="161616"/>
                </a:solidFill>
                <a:latin typeface="Times New Roman" panose="02020603050405020304" pitchFamily="18" charset="0"/>
                <a:cs typeface="Times New Roman" panose="02020603050405020304" pitchFamily="18" charset="0"/>
              </a:rPr>
              <a:t>.</a:t>
            </a:r>
            <a:endParaRPr lang="en-US" sz="2400" dirty="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None/>
              <a:defRPr/>
            </a:pPr>
            <a:r>
              <a:rPr lang="sl-SI" sz="2400" dirty="0">
                <a:solidFill>
                  <a:srgbClr val="161616"/>
                </a:solidFill>
                <a:latin typeface="Times New Roman" panose="02020603050405020304" pitchFamily="18" charset="0"/>
                <a:cs typeface="Times New Roman" panose="02020603050405020304" pitchFamily="18" charset="0"/>
              </a:rPr>
              <a:t>	</a:t>
            </a:r>
            <a:r>
              <a:rPr lang="en-US" sz="2400" dirty="0">
                <a:solidFill>
                  <a:srgbClr val="161616"/>
                </a:solidFill>
                <a:latin typeface="Times New Roman" panose="02020603050405020304" pitchFamily="18" charset="0"/>
                <a:cs typeface="Times New Roman" panose="02020603050405020304" pitchFamily="18" charset="0"/>
              </a:rPr>
              <a:t>The quality of the text generated by GPT-3 is so high that it is difficult to distinguish from that written by a human, which has both benefits and risks.</a:t>
            </a:r>
          </a:p>
          <a:p>
            <a:pPr eaLnBrk="0" fontAlgn="base" hangingPunct="0">
              <a:spcBef>
                <a:spcPct val="0"/>
              </a:spcBef>
              <a:spcAft>
                <a:spcPct val="0"/>
              </a:spcAft>
              <a:buClrTx/>
              <a:buSzTx/>
              <a:buFontTx/>
              <a:buNone/>
              <a:defRPr/>
            </a:pPr>
            <a:r>
              <a:rPr lang="sl-SI" sz="2400" dirty="0">
                <a:solidFill>
                  <a:srgbClr val="161616"/>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buClrTx/>
              <a:buSzTx/>
              <a:buFontTx/>
              <a:buNone/>
              <a:defRPr/>
            </a:pPr>
            <a:r>
              <a:rPr lang="en-US" sz="2400" b="1" dirty="0">
                <a:solidFill>
                  <a:srgbClr val="161616"/>
                </a:solidFill>
                <a:latin typeface="Times New Roman" panose="02020603050405020304" pitchFamily="18" charset="0"/>
                <a:cs typeface="Times New Roman" panose="02020603050405020304" pitchFamily="18" charset="0"/>
              </a:rPr>
              <a:t>Is AI finally closing in on human intelligence? </a:t>
            </a:r>
            <a:r>
              <a:rPr lang="en-US" sz="2000" dirty="0">
                <a:solidFill>
                  <a:srgbClr val="161616"/>
                </a:solidFill>
                <a:latin typeface="Times New Roman" panose="02020603050405020304" pitchFamily="18" charset="0"/>
                <a:cs typeface="Times New Roman" panose="02020603050405020304" pitchFamily="18" charset="0"/>
              </a:rPr>
              <a:t>https://www.ft.com/content/512cef1d-233b-4dd8-96a4-0af07bb9ff60</a:t>
            </a:r>
          </a:p>
          <a:p>
            <a:pPr eaLnBrk="0" fontAlgn="base" hangingPunct="0">
              <a:spcBef>
                <a:spcPct val="0"/>
              </a:spcBef>
              <a:spcAft>
                <a:spcPct val="0"/>
              </a:spcAft>
              <a:buClrTx/>
              <a:buSzTx/>
              <a:buFontTx/>
              <a:buNone/>
              <a:defRPr/>
            </a:pPr>
            <a:endParaRPr lang="en-US" sz="2400" dirty="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en-US" sz="2400" dirty="0">
              <a:solidFill>
                <a:srgbClr val="161616"/>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sl-SI" dirty="0">
                <a:solidFill>
                  <a:srgbClr val="FFFFFF"/>
                </a:solidFill>
              </a:rPr>
              <a:t>MPS, 10.11.2020</a:t>
            </a:r>
          </a:p>
        </p:txBody>
      </p:sp>
    </p:spTree>
    <p:extLst>
      <p:ext uri="{BB962C8B-B14F-4D97-AF65-F5344CB8AC3E}">
        <p14:creationId xmlns:p14="http://schemas.microsoft.com/office/powerpoint/2010/main" val="2004124559"/>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a:t>DEFINITIONS OF INTELLIGENCE  </a:t>
            </a:r>
          </a:p>
        </p:txBody>
      </p:sp>
      <p:sp>
        <p:nvSpPr>
          <p:cNvPr id="5" name="PoljeZBesedilom 4"/>
          <p:cNvSpPr txBox="1"/>
          <p:nvPr/>
        </p:nvSpPr>
        <p:spPr>
          <a:xfrm>
            <a:off x="611560" y="1268760"/>
            <a:ext cx="8064896" cy="5863144"/>
          </a:xfrm>
          <a:prstGeom prst="rect">
            <a:avLst/>
          </a:prstGeom>
          <a:noFill/>
        </p:spPr>
        <p:txBody>
          <a:bodyPr wrap="square" rtlCol="0">
            <a:spAutoFit/>
          </a:bodyPr>
          <a:lstStyle/>
          <a:p>
            <a:r>
              <a:rPr lang="en-US" sz="2000" b="1" dirty="0"/>
              <a:t>Intelligence</a:t>
            </a:r>
            <a:r>
              <a:rPr lang="en-US" sz="2000" dirty="0"/>
              <a:t> has been defined in different ways, including the abilities for </a:t>
            </a:r>
            <a:r>
              <a:rPr lang="en-US" sz="2000" dirty="0">
                <a:hlinkClick r:id="rId2" tooltip="Abstraction"/>
              </a:rPr>
              <a:t>abstract thought</a:t>
            </a:r>
            <a:r>
              <a:rPr lang="en-US" sz="2000" dirty="0"/>
              <a:t>, </a:t>
            </a:r>
            <a:r>
              <a:rPr lang="en-US" sz="2000" dirty="0">
                <a:hlinkClick r:id="rId3" tooltip="Understanding"/>
              </a:rPr>
              <a:t>understanding</a:t>
            </a:r>
            <a:r>
              <a:rPr lang="en-US" sz="2000" dirty="0"/>
              <a:t>, </a:t>
            </a:r>
            <a:r>
              <a:rPr lang="en-US" sz="2000" dirty="0">
                <a:hlinkClick r:id="rId4" tooltip="Communication"/>
              </a:rPr>
              <a:t>communication</a:t>
            </a:r>
            <a:r>
              <a:rPr lang="en-US" sz="2000" dirty="0"/>
              <a:t>, </a:t>
            </a:r>
            <a:r>
              <a:rPr lang="en-US" sz="2000" dirty="0">
                <a:hlinkClick r:id="rId5" tooltip="Reason"/>
              </a:rPr>
              <a:t>reasoning</a:t>
            </a:r>
            <a:r>
              <a:rPr lang="en-US" sz="2000" dirty="0"/>
              <a:t>, </a:t>
            </a:r>
            <a:r>
              <a:rPr lang="en-US" sz="2000" dirty="0">
                <a:hlinkClick r:id="rId6" tooltip="Learning"/>
              </a:rPr>
              <a:t>learning</a:t>
            </a:r>
            <a:r>
              <a:rPr lang="en-US" sz="2000" dirty="0"/>
              <a:t>, </a:t>
            </a:r>
            <a:r>
              <a:rPr lang="en-US" sz="2000" dirty="0">
                <a:hlinkClick r:id="rId7" tooltip="Plan"/>
              </a:rPr>
              <a:t>planning</a:t>
            </a:r>
            <a:r>
              <a:rPr lang="en-US" sz="2000" dirty="0"/>
              <a:t>, </a:t>
            </a:r>
            <a:r>
              <a:rPr lang="en-US" sz="2000" dirty="0">
                <a:hlinkClick r:id="rId8" tooltip="Emotional intelligence"/>
              </a:rPr>
              <a:t>emotional intelligence</a:t>
            </a:r>
            <a:r>
              <a:rPr lang="en-US" sz="2000" dirty="0"/>
              <a:t> and </a:t>
            </a:r>
            <a:r>
              <a:rPr lang="en-US" sz="2000" dirty="0">
                <a:hlinkClick r:id="rId9" tooltip="Problem solving"/>
              </a:rPr>
              <a:t>problem solving</a:t>
            </a:r>
            <a:r>
              <a:rPr lang="en-US" sz="2000" dirty="0"/>
              <a:t>.</a:t>
            </a:r>
          </a:p>
          <a:p>
            <a:endParaRPr lang="sl-SI" sz="2000" dirty="0"/>
          </a:p>
          <a:p>
            <a:r>
              <a:rPr lang="en-US" sz="2000" dirty="0"/>
              <a:t>Intelligence is most widely studied in humans, but has also been observed in animals and plants. </a:t>
            </a:r>
            <a:endParaRPr lang="sl-SI" sz="2000" dirty="0"/>
          </a:p>
          <a:p>
            <a:endParaRPr lang="sl-SI" sz="2000" dirty="0">
              <a:hlinkClick r:id="rId10" tooltip="Artificial intelligence"/>
            </a:endParaRPr>
          </a:p>
          <a:p>
            <a:r>
              <a:rPr lang="en-US" sz="2000" dirty="0">
                <a:hlinkClick r:id="rId10" tooltip="Artificial intelligence"/>
              </a:rPr>
              <a:t>Artificial intelligence</a:t>
            </a:r>
            <a:r>
              <a:rPr lang="en-US" sz="2000" dirty="0"/>
              <a:t> is the intelligence of machines or the simulation of intelligence in machines.</a:t>
            </a:r>
          </a:p>
          <a:p>
            <a:endParaRPr lang="sl-SI" sz="2000" dirty="0"/>
          </a:p>
          <a:p>
            <a:r>
              <a:rPr lang="en-US" sz="2000" dirty="0"/>
              <a:t>Numerous definitions of and </a:t>
            </a:r>
            <a:r>
              <a:rPr lang="en-US" sz="2000" dirty="0">
                <a:hlinkClick r:id="rId11" tooltip="Hypothesis"/>
              </a:rPr>
              <a:t>hypotheses</a:t>
            </a:r>
            <a:r>
              <a:rPr lang="en-US" sz="2000" dirty="0"/>
              <a:t> about intelligence have been proposed since before the twentieth century, with no consensus reached by scholars. </a:t>
            </a:r>
            <a:endParaRPr lang="sl-SI" sz="2000" dirty="0"/>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10.11.2020</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16</a:t>
            </a:fld>
            <a:endParaRPr lang="sl-SI"/>
          </a:p>
        </p:txBody>
      </p:sp>
    </p:spTree>
    <p:extLst>
      <p:ext uri="{BB962C8B-B14F-4D97-AF65-F5344CB8AC3E}">
        <p14:creationId xmlns:p14="http://schemas.microsoft.com/office/powerpoint/2010/main" val="183314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1484784"/>
          </a:xfrm>
        </p:spPr>
        <p:txBody>
          <a:bodyPr>
            <a:normAutofit/>
          </a:bodyPr>
          <a:lstStyle/>
          <a:p>
            <a:pPr algn="l"/>
            <a:r>
              <a:rPr lang="sl-SI" b="1" dirty="0"/>
              <a:t>DEFINITIONS OF </a:t>
            </a:r>
            <a:br>
              <a:rPr lang="sl-SI" b="1" dirty="0"/>
            </a:br>
            <a:r>
              <a:rPr lang="sl-SI" b="1" dirty="0"/>
              <a:t>ARTIFICIAL INTELLIGENCE  </a:t>
            </a:r>
          </a:p>
        </p:txBody>
      </p:sp>
      <p:sp>
        <p:nvSpPr>
          <p:cNvPr id="5" name="PoljeZBesedilom 4"/>
          <p:cNvSpPr txBox="1"/>
          <p:nvPr/>
        </p:nvSpPr>
        <p:spPr>
          <a:xfrm>
            <a:off x="632000" y="1556792"/>
            <a:ext cx="8064896" cy="6170920"/>
          </a:xfrm>
          <a:prstGeom prst="rect">
            <a:avLst/>
          </a:prstGeom>
          <a:noFill/>
        </p:spPr>
        <p:txBody>
          <a:bodyPr wrap="square" rtlCol="0">
            <a:spAutoFit/>
          </a:bodyPr>
          <a:lstStyle/>
          <a:p>
            <a:pPr marL="342900" indent="-342900">
              <a:buFont typeface="Arial" panose="020B0604020202020204" pitchFamily="34" charset="0"/>
              <a:buChar char="•"/>
            </a:pPr>
            <a:r>
              <a:rPr lang="sl-SI" sz="2000" dirty="0" err="1"/>
              <a:t>Wikipedia</a:t>
            </a:r>
            <a:r>
              <a:rPr lang="sl-SI" sz="2000" dirty="0"/>
              <a:t>: </a:t>
            </a:r>
            <a:r>
              <a:rPr lang="en-US" sz="2000" dirty="0"/>
              <a:t>Artificial intelligence (AI) is the </a:t>
            </a:r>
            <a:r>
              <a:rPr lang="en-US" sz="2000" dirty="0">
                <a:hlinkClick r:id="rId2" tooltip="Intelligence"/>
              </a:rPr>
              <a:t>intelligence</a:t>
            </a:r>
            <a:r>
              <a:rPr lang="en-US" sz="2000" dirty="0"/>
              <a:t> of machines and the branch of </a:t>
            </a:r>
            <a:r>
              <a:rPr lang="en-US" sz="2000" dirty="0">
                <a:hlinkClick r:id="rId3" tooltip="Computer science"/>
              </a:rPr>
              <a:t>computer science</a:t>
            </a:r>
            <a:r>
              <a:rPr lang="en-US" sz="2000" dirty="0"/>
              <a:t> that aims to create it. </a:t>
            </a:r>
            <a:br>
              <a:rPr lang="sl-SI" sz="2000" dirty="0"/>
            </a:br>
            <a:endParaRPr lang="sl-SI" sz="2000" dirty="0"/>
          </a:p>
          <a:p>
            <a:pPr marL="342900" indent="-342900">
              <a:buFont typeface="Arial" panose="020B0604020202020204" pitchFamily="34" charset="0"/>
              <a:buChar char="•"/>
            </a:pPr>
            <a:r>
              <a:rPr lang="en-US" sz="2000" dirty="0"/>
              <a:t>AI textbooks define the field as "the study and design of intelligent agents"</a:t>
            </a:r>
            <a:r>
              <a:rPr lang="en-US" sz="2000" dirty="0">
                <a:hlinkClick r:id="rId4"/>
              </a:rPr>
              <a:t>[2]</a:t>
            </a:r>
            <a:r>
              <a:rPr lang="en-US" sz="2000" dirty="0"/>
              <a:t> where an </a:t>
            </a:r>
            <a:r>
              <a:rPr lang="en-US" sz="2000" dirty="0">
                <a:hlinkClick r:id="rId5" tooltip="Intelligent agent"/>
              </a:rPr>
              <a:t>intelligent agent</a:t>
            </a:r>
            <a:r>
              <a:rPr lang="en-US" sz="2000" dirty="0"/>
              <a:t> is a system that perceives its environment and takes actions that maximize its chances of success.</a:t>
            </a:r>
            <a:br>
              <a:rPr lang="sl-SI" sz="2000" dirty="0"/>
            </a:br>
            <a:endParaRPr lang="sl-SI" sz="2000" dirty="0"/>
          </a:p>
          <a:p>
            <a:pPr marL="342900" lvl="0" indent="-342900" fontAlgn="base">
              <a:spcBef>
                <a:spcPts val="600"/>
              </a:spcBef>
              <a:spcAft>
                <a:spcPts val="600"/>
              </a:spcAft>
              <a:buClr>
                <a:srgbClr val="5C6D90"/>
              </a:buClr>
              <a:buFont typeface="Arial" panose="020B0604020202020204" pitchFamily="34" charset="0"/>
              <a:buChar char="•"/>
            </a:pPr>
            <a:r>
              <a:rPr lang="en-US" sz="2000" dirty="0">
                <a:hlinkClick r:id="rId4"/>
              </a:rPr>
              <a:t>[3]</a:t>
            </a:r>
            <a:r>
              <a:rPr lang="en-US" sz="2000" dirty="0"/>
              <a:t> </a:t>
            </a:r>
            <a:r>
              <a:rPr lang="en-US" sz="2000" dirty="0">
                <a:hlinkClick r:id="rId6" tooltip="John McCarthy (computer scientist)"/>
              </a:rPr>
              <a:t>John McCarthy</a:t>
            </a:r>
            <a:r>
              <a:rPr lang="en-US" sz="2000" dirty="0"/>
              <a:t>, who coined the term in 1956,</a:t>
            </a:r>
            <a:r>
              <a:rPr lang="en-US" sz="2000" dirty="0">
                <a:hlinkClick r:id="rId4"/>
              </a:rPr>
              <a:t>[4]</a:t>
            </a:r>
            <a:r>
              <a:rPr lang="en-US" sz="2000" dirty="0"/>
              <a:t> defines it as "the science and engineering of making intelligent machines."</a:t>
            </a:r>
            <a:r>
              <a:rPr lang="en-US" sz="2000" dirty="0">
                <a:hlinkClick r:id="rId4"/>
              </a:rPr>
              <a:t>[5]</a:t>
            </a:r>
            <a:endParaRPr lang="sl-SI" sz="2000" dirty="0"/>
          </a:p>
          <a:p>
            <a:pPr marL="342900" lvl="0" indent="-342900" fontAlgn="base">
              <a:spcBef>
                <a:spcPts val="600"/>
              </a:spcBef>
              <a:spcAft>
                <a:spcPts val="600"/>
              </a:spcAft>
              <a:buClr>
                <a:srgbClr val="5C6D90"/>
              </a:buClr>
              <a:buFont typeface="Arial" panose="020B0604020202020204" pitchFamily="34" charset="0"/>
              <a:buChar char="•"/>
            </a:pPr>
            <a:r>
              <a:rPr lang="sl-SI" sz="2000" dirty="0" err="1"/>
              <a:t>Types</a:t>
            </a:r>
            <a:r>
              <a:rPr lang="sl-SI" sz="2000" dirty="0"/>
              <a:t>: </a:t>
            </a:r>
            <a:r>
              <a:rPr lang="sl-SI" sz="2000" b="1" dirty="0" err="1"/>
              <a:t>Natural</a:t>
            </a:r>
            <a:r>
              <a:rPr lang="sl-SI" sz="2000" b="1" dirty="0"/>
              <a:t> </a:t>
            </a:r>
            <a:r>
              <a:rPr lang="sl-SI" sz="2000" b="1" dirty="0" err="1"/>
              <a:t>intelligence</a:t>
            </a:r>
            <a:r>
              <a:rPr lang="sl-SI" sz="2000" b="1" dirty="0"/>
              <a:t> (</a:t>
            </a:r>
            <a:r>
              <a:rPr lang="sl-SI" sz="2000" b="1" dirty="0" err="1"/>
              <a:t>humans</a:t>
            </a:r>
            <a:r>
              <a:rPr lang="sl-SI" sz="2000" b="1" dirty="0"/>
              <a:t>, </a:t>
            </a:r>
            <a:r>
              <a:rPr lang="sl-SI" sz="2000" b="1" dirty="0" err="1"/>
              <a:t>animals</a:t>
            </a:r>
            <a:r>
              <a:rPr lang="sl-SI" sz="2000" b="1" dirty="0"/>
              <a:t>, </a:t>
            </a:r>
            <a:r>
              <a:rPr lang="sl-SI" sz="2000" b="1" dirty="0" err="1"/>
              <a:t>plants</a:t>
            </a:r>
            <a:r>
              <a:rPr lang="sl-SI" sz="2000" b="1" dirty="0"/>
              <a:t>), </a:t>
            </a:r>
            <a:r>
              <a:rPr lang="sl-SI" sz="2000" b="1" dirty="0" err="1"/>
              <a:t>Artificial</a:t>
            </a:r>
            <a:r>
              <a:rPr lang="sl-SI" sz="2000" b="1" dirty="0"/>
              <a:t> </a:t>
            </a:r>
            <a:r>
              <a:rPr lang="sl-SI" sz="2000" b="1" dirty="0" err="1"/>
              <a:t>intelligence</a:t>
            </a:r>
            <a:r>
              <a:rPr lang="sl-SI" sz="2000" b="1" dirty="0"/>
              <a:t>, Engineering </a:t>
            </a:r>
            <a:r>
              <a:rPr lang="sl-SI" sz="2000" b="1" dirty="0" err="1"/>
              <a:t>intelligence</a:t>
            </a:r>
            <a:r>
              <a:rPr lang="sl-SI" sz="2000" b="1" dirty="0"/>
              <a:t>. </a:t>
            </a:r>
          </a:p>
          <a:p>
            <a:pPr marL="342900" lvl="0" indent="-342900" fontAlgn="base">
              <a:spcBef>
                <a:spcPts val="600"/>
              </a:spcBef>
              <a:spcAft>
                <a:spcPts val="600"/>
              </a:spcAft>
              <a:buClr>
                <a:srgbClr val="5C6D90"/>
              </a:buClr>
              <a:buFont typeface="Arial" panose="020B0604020202020204" pitchFamily="34" charset="0"/>
              <a:buChar char="•"/>
            </a:pPr>
            <a:r>
              <a:rPr lang="en-US" sz="2000" dirty="0"/>
              <a:t>Artificial intelligence has been the subject of breathtaking optimism, has suffered stunning setbacks and is today an essential part of the technology industry, computer science and IS</a:t>
            </a:r>
            <a:r>
              <a:rPr lang="sl-SI" sz="2000" dirty="0"/>
              <a:t>.</a:t>
            </a: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10.11.2020</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17</a:t>
            </a:fld>
            <a:endParaRPr lang="sl-SI"/>
          </a:p>
        </p:txBody>
      </p:sp>
      <p:pic>
        <p:nvPicPr>
          <p:cNvPr id="6" name="Picture 5"/>
          <p:cNvPicPr>
            <a:picLocks noChangeAspect="1"/>
          </p:cNvPicPr>
          <p:nvPr/>
        </p:nvPicPr>
        <p:blipFill>
          <a:blip r:embed="rId7"/>
          <a:stretch>
            <a:fillRect/>
          </a:stretch>
        </p:blipFill>
        <p:spPr>
          <a:xfrm>
            <a:off x="7048124" y="-14304"/>
            <a:ext cx="2095875" cy="1571096"/>
          </a:xfrm>
          <a:prstGeom prst="rect">
            <a:avLst/>
          </a:prstGeom>
        </p:spPr>
      </p:pic>
    </p:spTree>
    <p:extLst>
      <p:ext uri="{BB962C8B-B14F-4D97-AF65-F5344CB8AC3E}">
        <p14:creationId xmlns:p14="http://schemas.microsoft.com/office/powerpoint/2010/main" val="39203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23850" y="260648"/>
            <a:ext cx="8488363" cy="1440160"/>
          </a:xfrm>
        </p:spPr>
        <p:txBody>
          <a:bodyPr/>
          <a:lstStyle/>
          <a:p>
            <a:pPr eaLnBrk="1" hangingPunct="1"/>
            <a:r>
              <a:rPr lang="sl-SI" dirty="0">
                <a:latin typeface="Calibri" pitchFamily="34" charset="0"/>
                <a:cs typeface="Calibri" pitchFamily="34" charset="0"/>
              </a:rPr>
              <a:t>DEFINITION OF</a:t>
            </a:r>
            <a:br>
              <a:rPr lang="sl-SI" dirty="0">
                <a:latin typeface="Calibri" pitchFamily="34" charset="0"/>
                <a:cs typeface="Calibri" pitchFamily="34" charset="0"/>
              </a:rPr>
            </a:br>
            <a:r>
              <a:rPr lang="en-US" dirty="0">
                <a:latin typeface="Calibri" pitchFamily="34" charset="0"/>
                <a:cs typeface="Calibri" pitchFamily="34" charset="0"/>
              </a:rPr>
              <a:t>I</a:t>
            </a:r>
            <a:r>
              <a:rPr lang="sl-SI" dirty="0">
                <a:latin typeface="Calibri" pitchFamily="34" charset="0"/>
                <a:cs typeface="Calibri" pitchFamily="34" charset="0"/>
              </a:rPr>
              <a:t>NTELLIGENT SYSTEMS</a:t>
            </a:r>
            <a:endParaRPr lang="en-US" dirty="0">
              <a:latin typeface="Calibri" pitchFamily="34" charset="0"/>
              <a:cs typeface="Calibri" pitchFamily="34" charset="0"/>
            </a:endParaRPr>
          </a:p>
        </p:txBody>
      </p:sp>
      <p:sp>
        <p:nvSpPr>
          <p:cNvPr id="92163" name="Rectangle 3"/>
          <p:cNvSpPr>
            <a:spLocks noGrp="1" noChangeArrowheads="1"/>
          </p:cNvSpPr>
          <p:nvPr>
            <p:ph type="subTitle" idx="1"/>
          </p:nvPr>
        </p:nvSpPr>
        <p:spPr>
          <a:xfrm>
            <a:off x="755650" y="1989138"/>
            <a:ext cx="6500813" cy="4065587"/>
          </a:xfrm>
        </p:spPr>
        <p:txBody>
          <a:bodyPr/>
          <a:lstStyle/>
          <a:p>
            <a:pPr algn="l" eaLnBrk="1" hangingPunct="1"/>
            <a:r>
              <a:rPr lang="en-US" sz="2400" i="0" kern="1200" dirty="0">
                <a:latin typeface="Calibri" pitchFamily="34" charset="0"/>
                <a:cs typeface="Calibri" pitchFamily="34" charset="0"/>
              </a:rPr>
              <a:t>Intelligent s</a:t>
            </a:r>
            <a:r>
              <a:rPr lang="sl-SI" sz="2400" i="0" kern="1200" dirty="0">
                <a:latin typeface="Calibri" pitchFamily="34" charset="0"/>
                <a:cs typeface="Calibri" pitchFamily="34" charset="0"/>
              </a:rPr>
              <a:t>y</a:t>
            </a:r>
            <a:r>
              <a:rPr lang="en-US" sz="2400" i="0" kern="1200" dirty="0">
                <a:latin typeface="Calibri" pitchFamily="34" charset="0"/>
                <a:cs typeface="Calibri" pitchFamily="34" charset="0"/>
              </a:rPr>
              <a:t>stem is a system that </a:t>
            </a:r>
            <a:r>
              <a:rPr lang="en-US" sz="2400" b="1" i="0" kern="1200" dirty="0">
                <a:latin typeface="Calibri" pitchFamily="34" charset="0"/>
                <a:cs typeface="Calibri" pitchFamily="34" charset="0"/>
              </a:rPr>
              <a:t>learns </a:t>
            </a:r>
            <a:r>
              <a:rPr lang="en-US" sz="2400" i="0" kern="1200" dirty="0">
                <a:latin typeface="Calibri" pitchFamily="34" charset="0"/>
                <a:cs typeface="Calibri" pitchFamily="34" charset="0"/>
              </a:rPr>
              <a:t>during its existence.</a:t>
            </a:r>
            <a:r>
              <a:rPr lang="sl-SI" sz="2400" i="0" kern="1200" dirty="0">
                <a:latin typeface="Calibri" pitchFamily="34" charset="0"/>
                <a:cs typeface="Calibri" pitchFamily="34" charset="0"/>
              </a:rPr>
              <a:t> AI </a:t>
            </a:r>
            <a:r>
              <a:rPr lang="sl-SI" sz="2400" i="0" kern="1200" dirty="0" err="1">
                <a:latin typeface="Calibri" pitchFamily="34" charset="0"/>
                <a:cs typeface="Calibri" pitchFamily="34" charset="0"/>
              </a:rPr>
              <a:t>systems</a:t>
            </a:r>
            <a:r>
              <a:rPr lang="sl-SI" sz="2400" i="0" kern="1200" dirty="0">
                <a:latin typeface="Calibri" pitchFamily="34" charset="0"/>
                <a:cs typeface="Calibri" pitchFamily="34" charset="0"/>
              </a:rPr>
              <a:t> are </a:t>
            </a:r>
            <a:r>
              <a:rPr lang="sl-SI" sz="2400" i="0" kern="1200" dirty="0" err="1">
                <a:latin typeface="Calibri" pitchFamily="34" charset="0"/>
                <a:cs typeface="Calibri" pitchFamily="34" charset="0"/>
              </a:rPr>
              <a:t>intelligent</a:t>
            </a:r>
            <a:r>
              <a:rPr lang="sl-SI" sz="2400" i="0" kern="1200" dirty="0">
                <a:latin typeface="Calibri" pitchFamily="34" charset="0"/>
                <a:cs typeface="Calibri" pitchFamily="34" charset="0"/>
              </a:rPr>
              <a:t> </a:t>
            </a:r>
            <a:r>
              <a:rPr lang="sl-SI" sz="2400" i="0" kern="1200" dirty="0" err="1">
                <a:latin typeface="Calibri" pitchFamily="34" charset="0"/>
                <a:cs typeface="Calibri" pitchFamily="34" charset="0"/>
              </a:rPr>
              <a:t>systems</a:t>
            </a:r>
            <a:r>
              <a:rPr lang="sl-SI" sz="2400" i="0" kern="1200" dirty="0">
                <a:latin typeface="Calibri" pitchFamily="34" charset="0"/>
                <a:cs typeface="Calibri" pitchFamily="34" charset="0"/>
              </a:rPr>
              <a:t>.</a:t>
            </a:r>
            <a:br>
              <a:rPr lang="sl-SI" sz="2400" i="0" kern="1200" dirty="0">
                <a:latin typeface="Calibri" pitchFamily="34" charset="0"/>
                <a:cs typeface="Calibri" pitchFamily="34" charset="0"/>
              </a:rPr>
            </a:br>
            <a:endParaRPr lang="en-US" sz="24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senses its environment and learns, for each situation, which action permits it to reach its objectives. </a:t>
            </a:r>
            <a:br>
              <a:rPr lang="sl-SI" sz="2000" i="0" kern="1200" dirty="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a:t>
            </a:r>
            <a:r>
              <a:rPr lang="en-US" sz="2000" b="1" i="0" kern="1200" dirty="0">
                <a:latin typeface="Calibri" pitchFamily="34" charset="0"/>
                <a:cs typeface="Calibri" pitchFamily="34" charset="0"/>
              </a:rPr>
              <a:t>continually</a:t>
            </a:r>
            <a:r>
              <a:rPr lang="en-US" sz="2000" i="0" kern="1200" dirty="0">
                <a:latin typeface="Calibri" pitchFamily="34" charset="0"/>
                <a:cs typeface="Calibri" pitchFamily="34" charset="0"/>
              </a:rPr>
              <a:t> acts, mentally and externally, and by acting reaches its objectives.</a:t>
            </a:r>
            <a:br>
              <a:rPr lang="sl-SI" sz="2000" i="0" kern="1200" dirty="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To reach its objective it has to select its response. A simple way to select a response is to select one that was favorable in a similar previous situation. </a:t>
            </a:r>
          </a:p>
          <a:p>
            <a:pPr algn="l" eaLnBrk="1" hangingPunct="1"/>
            <a:endParaRPr lang="en-US" sz="2000" i="0" kern="1200" dirty="0">
              <a:latin typeface="Calibri" pitchFamily="34" charset="0"/>
              <a:cs typeface="Calibri" pitchFamily="34" charset="0"/>
            </a:endParaRPr>
          </a:p>
          <a:p>
            <a:pPr algn="l" eaLnBrk="1" hangingPunct="1"/>
            <a:endParaRPr lang="en-US" sz="2000" dirty="0"/>
          </a:p>
        </p:txBody>
      </p:sp>
      <p:sp>
        <p:nvSpPr>
          <p:cNvPr id="2" name="Footer Placeholder 1"/>
          <p:cNvSpPr>
            <a:spLocks noGrp="1"/>
          </p:cNvSpPr>
          <p:nvPr>
            <p:ph type="ftr" sz="quarter" idx="11"/>
          </p:nvPr>
        </p:nvSpPr>
        <p:spPr/>
        <p:txBody>
          <a:bodyPr/>
          <a:lstStyle/>
          <a:p>
            <a:pPr>
              <a:defRPr/>
            </a:pPr>
            <a:r>
              <a:rPr lang="en-US"/>
              <a:t>MPS, 10.11.2020</a:t>
            </a:r>
          </a:p>
        </p:txBody>
      </p:sp>
      <p:sp>
        <p:nvSpPr>
          <p:cNvPr id="3" name="Slide Number Placeholder 2"/>
          <p:cNvSpPr>
            <a:spLocks noGrp="1"/>
          </p:cNvSpPr>
          <p:nvPr>
            <p:ph type="sldNum" sz="quarter" idx="12"/>
          </p:nvPr>
        </p:nvSpPr>
        <p:spPr/>
        <p:txBody>
          <a:bodyPr/>
          <a:lstStyle/>
          <a:p>
            <a:pPr>
              <a:defRPr/>
            </a:pPr>
            <a:fld id="{56E8BE26-988B-4C90-B195-B6FB6310BC31}" type="slidenum">
              <a:rPr lang="en-US" smtClean="0"/>
              <a:pPr>
                <a:defRPr/>
              </a:pPr>
              <a:t>18</a:t>
            </a:fld>
            <a:endParaRPr lang="en-US"/>
          </a:p>
        </p:txBody>
      </p:sp>
    </p:spTree>
    <p:extLst>
      <p:ext uri="{BB962C8B-B14F-4D97-AF65-F5344CB8AC3E}">
        <p14:creationId xmlns:p14="http://schemas.microsoft.com/office/powerpoint/2010/main" val="53643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229600" cy="1080120"/>
          </a:xfrm>
        </p:spPr>
        <p:txBody>
          <a:bodyPr>
            <a:normAutofit fontScale="90000"/>
          </a:bodyPr>
          <a:lstStyle/>
          <a:p>
            <a:r>
              <a:rPr lang="sl-SI" b="1" dirty="0"/>
              <a:t>PROPERTIES OF INTELLIGENT SYSTEMS</a:t>
            </a:r>
          </a:p>
        </p:txBody>
      </p:sp>
      <p:sp>
        <p:nvSpPr>
          <p:cNvPr id="3" name="Footer Placeholder 2"/>
          <p:cNvSpPr>
            <a:spLocks noGrp="1"/>
          </p:cNvSpPr>
          <p:nvPr>
            <p:ph type="ftr" sz="quarter" idx="11"/>
          </p:nvPr>
        </p:nvSpPr>
        <p:spPr/>
        <p:txBody>
          <a:bodyPr/>
          <a:lstStyle/>
          <a:p>
            <a:r>
              <a:rPr lang="sl-SI"/>
              <a:t>MPS, 10.11.2020</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19</a:t>
            </a:fld>
            <a:endParaRPr lang="sl-SI" dirty="0"/>
          </a:p>
        </p:txBody>
      </p:sp>
      <p:sp>
        <p:nvSpPr>
          <p:cNvPr id="8" name="Rectangle 9"/>
          <p:cNvSpPr>
            <a:spLocks noChangeArrowheads="1"/>
          </p:cNvSpPr>
          <p:nvPr/>
        </p:nvSpPr>
        <p:spPr bwMode="auto">
          <a:xfrm>
            <a:off x="1331640" y="1772816"/>
            <a:ext cx="492918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Learning</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Flexibility</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Adaptation</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Explanation</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Discovery</a:t>
            </a:r>
          </a:p>
          <a:p>
            <a:pPr eaLnBrk="1" hangingPunct="1">
              <a:spcBef>
                <a:spcPct val="20000"/>
              </a:spcBef>
              <a:buClr>
                <a:srgbClr val="5C6D90"/>
              </a:buClr>
              <a:buSzPct val="80000"/>
            </a:pPr>
            <a:endParaRPr lang="en-US" sz="3200" b="1" dirty="0">
              <a:solidFill>
                <a:srgbClr val="484719"/>
              </a:solidFill>
              <a:latin typeface="Arial"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08703"/>
            <a:ext cx="3395761" cy="25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79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620688"/>
            <a:ext cx="8229600" cy="1296144"/>
          </a:xfrm>
        </p:spPr>
        <p:txBody>
          <a:bodyPr>
            <a:normAutofit fontScale="90000"/>
          </a:bodyPr>
          <a:lstStyle/>
          <a:p>
            <a:pPr lvl="0">
              <a:spcBef>
                <a:spcPts val="0"/>
              </a:spcBef>
            </a:pPr>
            <a:r>
              <a:rPr lang="en-US" b="1" dirty="0"/>
              <a:t>INTELLIGENT SYSTEMS AND ROBOTICS </a:t>
            </a:r>
            <a:br>
              <a:rPr lang="en-US" b="1" dirty="0"/>
            </a:br>
            <a:r>
              <a:rPr lang="en-US" b="1" dirty="0"/>
              <a:t>INTELIGENTNI SISTEMI IN ROBOTIKA</a:t>
            </a:r>
            <a:br>
              <a:rPr lang="en-US" sz="2000" b="1" dirty="0">
                <a:solidFill>
                  <a:prstClr val="black"/>
                </a:solidFill>
                <a:ea typeface="+mn-ea"/>
                <a:cs typeface="+mn-cs"/>
              </a:rPr>
            </a:br>
            <a:endParaRPr lang="sl-SI" b="1" dirty="0"/>
          </a:p>
        </p:txBody>
      </p:sp>
      <p:sp>
        <p:nvSpPr>
          <p:cNvPr id="5" name="PoljeZBesedilom 4"/>
          <p:cNvSpPr txBox="1"/>
          <p:nvPr/>
        </p:nvSpPr>
        <p:spPr>
          <a:xfrm>
            <a:off x="611560" y="1844824"/>
            <a:ext cx="8064896" cy="4708981"/>
          </a:xfrm>
          <a:prstGeom prst="rect">
            <a:avLst/>
          </a:prstGeom>
          <a:noFill/>
        </p:spPr>
        <p:txBody>
          <a:bodyPr wrap="square" rtlCol="0">
            <a:spAutoFit/>
          </a:bodyPr>
          <a:lstStyle/>
          <a:p>
            <a:r>
              <a:rPr lang="en-US" sz="2000" dirty="0"/>
              <a:t>Intelligent Systems and Robotics (ISR) are dealing with advanced information sciences and technologies including intelligent systems, ambient intelligence, business intelligence, evolutionary computation, cognitive sciences, humanoid robotics, computer vision, controlling robots and systems. These are key information society technologies enabling knowledge-based society.</a:t>
            </a:r>
            <a:br>
              <a:rPr lang="en-US" sz="2000" dirty="0"/>
            </a:br>
            <a:r>
              <a:rPr lang="en-US" sz="2000" dirty="0"/>
              <a:t>Evolutionary algorithms</a:t>
            </a:r>
            <a:br>
              <a:rPr lang="en-US" sz="2000" dirty="0"/>
            </a:br>
            <a:r>
              <a:rPr lang="en-US" sz="2000" dirty="0"/>
              <a:t>Humanoid and service robotics </a:t>
            </a:r>
            <a:endParaRPr lang="sl-SI" sz="2000" dirty="0"/>
          </a:p>
          <a:p>
            <a:r>
              <a:rPr lang="en-US" sz="2000" b="1" dirty="0"/>
              <a:t>Intelligent systems and agents </a:t>
            </a:r>
          </a:p>
          <a:p>
            <a:r>
              <a:rPr lang="en-US" sz="2000" dirty="0"/>
              <a:t>Intelligent robot control </a:t>
            </a:r>
          </a:p>
          <a:p>
            <a:r>
              <a:rPr lang="en-US" sz="2000" b="1" dirty="0"/>
              <a:t>Cognitive sciences </a:t>
            </a:r>
          </a:p>
          <a:p>
            <a:r>
              <a:rPr lang="en-US" sz="2000" b="1" dirty="0"/>
              <a:t>Business intelligence </a:t>
            </a:r>
            <a:endParaRPr lang="sl-SI" sz="2000" b="1" dirty="0"/>
          </a:p>
          <a:p>
            <a:r>
              <a:rPr lang="sl-SI" sz="2000" b="1" dirty="0"/>
              <a:t>Ambient </a:t>
            </a:r>
            <a:r>
              <a:rPr lang="sl-SI" sz="2000" b="1" dirty="0" err="1"/>
              <a:t>intelligence</a:t>
            </a:r>
            <a:endParaRPr lang="en-US" sz="2000" b="1" dirty="0"/>
          </a:p>
          <a:p>
            <a:r>
              <a:rPr lang="en-US" sz="2000" dirty="0"/>
              <a:t>Robot vision</a:t>
            </a:r>
            <a:r>
              <a:rPr lang="sl-SI" sz="2000" dirty="0"/>
              <a:t>                         </a:t>
            </a:r>
            <a:r>
              <a:rPr lang="sl-SI" sz="2000" b="1" dirty="0" err="1"/>
              <a:t>basic</a:t>
            </a:r>
            <a:r>
              <a:rPr lang="sl-SI" sz="2000" b="1" dirty="0"/>
              <a:t> </a:t>
            </a:r>
            <a:r>
              <a:rPr lang="sl-SI" sz="2000" b="1" dirty="0" err="1"/>
              <a:t>book</a:t>
            </a:r>
            <a:r>
              <a:rPr lang="sl-SI" sz="2000" b="1" dirty="0"/>
              <a:t>: AI – A modern </a:t>
            </a:r>
            <a:r>
              <a:rPr lang="sl-SI" sz="2000" b="1" dirty="0" err="1"/>
              <a:t>approach</a:t>
            </a:r>
            <a:r>
              <a:rPr lang="sl-SI" sz="2000" b="1" dirty="0"/>
              <a:t> </a:t>
            </a:r>
            <a:r>
              <a:rPr lang="sl-SI" sz="2000" b="1" dirty="0" err="1"/>
              <a:t>each</a:t>
            </a:r>
            <a:r>
              <a:rPr lang="sl-SI" sz="2000" b="1" dirty="0"/>
              <a:t> </a:t>
            </a:r>
            <a:r>
              <a:rPr lang="sl-SI" sz="2000" b="1" dirty="0" err="1"/>
              <a:t>section</a:t>
            </a:r>
            <a:br>
              <a:rPr lang="en-US" sz="2000" b="1" dirty="0"/>
            </a:br>
            <a:r>
              <a:rPr lang="en-US" sz="2000" dirty="0"/>
              <a:t>Modern control systems </a:t>
            </a:r>
            <a:r>
              <a:rPr lang="sl-SI" sz="2000" dirty="0"/>
              <a:t>                                           </a:t>
            </a:r>
            <a:r>
              <a:rPr lang="en-US" sz="2000" dirty="0"/>
              <a:t>seminar work + oral exam</a:t>
            </a:r>
            <a:endParaRPr lang="en-US" sz="2000" i="1"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10.11.2020</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a:t>
            </a:fld>
            <a:endParaRPr lang="sl-SI"/>
          </a:p>
        </p:txBody>
      </p:sp>
    </p:spTree>
    <p:extLst>
      <p:ext uri="{BB962C8B-B14F-4D97-AF65-F5344CB8AC3E}">
        <p14:creationId xmlns:p14="http://schemas.microsoft.com/office/powerpoint/2010/main" val="24063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lstStyle/>
          <a:p>
            <a:r>
              <a:rPr lang="sl-SI" b="1" dirty="0"/>
              <a:t>DEFINITION OF INTELLIGENCE</a:t>
            </a:r>
          </a:p>
        </p:txBody>
      </p:sp>
      <p:sp>
        <p:nvSpPr>
          <p:cNvPr id="5" name="PoljeZBesedilom 4"/>
          <p:cNvSpPr txBox="1"/>
          <p:nvPr/>
        </p:nvSpPr>
        <p:spPr>
          <a:xfrm>
            <a:off x="755576" y="829161"/>
            <a:ext cx="8064896" cy="5863144"/>
          </a:xfrm>
          <a:prstGeom prst="rect">
            <a:avLst/>
          </a:prstGeom>
          <a:noFill/>
        </p:spPr>
        <p:txBody>
          <a:bodyPr wrap="square" rtlCol="0">
            <a:spAutoFit/>
          </a:bodyPr>
          <a:lstStyle/>
          <a:p>
            <a:pPr lvl="0" fontAlgn="base">
              <a:spcBef>
                <a:spcPct val="20000"/>
              </a:spcBef>
              <a:spcAft>
                <a:spcPct val="0"/>
              </a:spcAft>
              <a:buClr>
                <a:srgbClr val="5C6D90"/>
              </a:buClr>
            </a:pPr>
            <a:r>
              <a:rPr lang="en-US" sz="2000" b="1" kern="0" dirty="0">
                <a:solidFill>
                  <a:srgbClr val="2D2525"/>
                </a:solidFill>
                <a:latin typeface="Times New Roman"/>
              </a:rPr>
              <a:t>Definition: An intelligent entity is capable of learning. </a:t>
            </a:r>
            <a:br>
              <a:rPr lang="en-US" sz="2000" b="1" kern="0" dirty="0">
                <a:solidFill>
                  <a:srgbClr val="2D2525"/>
                </a:solidFill>
                <a:latin typeface="Times New Roman"/>
              </a:rPr>
            </a:br>
            <a:r>
              <a:rPr lang="en-US" sz="2000" kern="0" dirty="0">
                <a:solidFill>
                  <a:srgbClr val="2D2525"/>
                </a:solidFill>
                <a:latin typeface="Times New Roman"/>
              </a:rPr>
              <a:t>What learns is intelligent.</a:t>
            </a:r>
          </a:p>
          <a:p>
            <a:pPr indent="-342900" fontAlgn="base">
              <a:spcBef>
                <a:spcPts val="600"/>
              </a:spcBef>
              <a:spcAft>
                <a:spcPts val="600"/>
              </a:spcAft>
              <a:buClr>
                <a:srgbClr val="5C6D90"/>
              </a:buClr>
              <a:buSzPct val="65000"/>
            </a:pPr>
            <a:r>
              <a:rPr lang="en-US" sz="2000" kern="0" dirty="0">
                <a:solidFill>
                  <a:srgbClr val="2D2525"/>
                </a:solidFill>
                <a:latin typeface="Times New Roman"/>
              </a:rPr>
              <a:t>An intelligent entity is an intelligent system.</a:t>
            </a:r>
          </a:p>
          <a:p>
            <a:pPr indent="-342900" fontAlgn="base">
              <a:spcBef>
                <a:spcPts val="600"/>
              </a:spcBef>
              <a:spcAft>
                <a:spcPts val="600"/>
              </a:spcAft>
              <a:buClr>
                <a:srgbClr val="5C6D90"/>
              </a:buClr>
              <a:buSzPct val="65000"/>
            </a:pPr>
            <a:endParaRPr lang="en-US" sz="2000" b="1" kern="0" dirty="0">
              <a:solidFill>
                <a:srgbClr val="2D2525"/>
              </a:solidFill>
              <a:latin typeface="Times New Roman"/>
            </a:endParaRPr>
          </a:p>
          <a:p>
            <a:pPr indent="-342900" fontAlgn="base">
              <a:spcBef>
                <a:spcPts val="600"/>
              </a:spcBef>
              <a:spcAft>
                <a:spcPts val="600"/>
              </a:spcAft>
              <a:buClr>
                <a:srgbClr val="5C6D90"/>
              </a:buClr>
              <a:buSzPct val="65000"/>
            </a:pPr>
            <a:r>
              <a:rPr lang="en-US" sz="2000" b="1" kern="0" dirty="0">
                <a:solidFill>
                  <a:srgbClr val="2D2525"/>
                </a:solidFill>
                <a:latin typeface="Times New Roman"/>
              </a:rPr>
              <a:t>Engineering definition: </a:t>
            </a:r>
            <a:r>
              <a:rPr lang="en-US" sz="2000" kern="0" dirty="0">
                <a:solidFill>
                  <a:srgbClr val="2D2525"/>
                </a:solidFill>
                <a:latin typeface="Times New Roman"/>
              </a:rPr>
              <a:t>More </a:t>
            </a:r>
            <a:br>
              <a:rPr lang="en-US" sz="2000" kern="0" dirty="0">
                <a:solidFill>
                  <a:srgbClr val="2D2525"/>
                </a:solidFill>
                <a:latin typeface="Times New Roman"/>
              </a:rPr>
            </a:br>
            <a:r>
              <a:rPr lang="en-US" sz="2000" kern="0" dirty="0">
                <a:solidFill>
                  <a:srgbClr val="2D2525"/>
                </a:solidFill>
                <a:latin typeface="Times New Roman"/>
              </a:rPr>
              <a:t>advanced than current classical </a:t>
            </a:r>
            <a:br>
              <a:rPr lang="en-US" sz="2000" kern="0" dirty="0">
                <a:solidFill>
                  <a:srgbClr val="2D2525"/>
                </a:solidFill>
                <a:latin typeface="Times New Roman"/>
              </a:rPr>
            </a:br>
            <a:r>
              <a:rPr lang="en-US" sz="2000" kern="0" dirty="0">
                <a:solidFill>
                  <a:srgbClr val="2D2525"/>
                </a:solidFill>
                <a:latin typeface="Times New Roman"/>
              </a:rPr>
              <a:t>solutions (may not learn). </a:t>
            </a:r>
          </a:p>
          <a:p>
            <a:pPr lvl="0" indent="-342900" fontAlgn="base">
              <a:spcBef>
                <a:spcPts val="600"/>
              </a:spcBef>
              <a:spcAft>
                <a:spcPts val="600"/>
              </a:spcAft>
              <a:buClr>
                <a:srgbClr val="5C6D90"/>
              </a:buClr>
              <a:buSzPct val="65000"/>
            </a:pPr>
            <a:endParaRPr lang="en-US" sz="2000" kern="0" dirty="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a:solidFill>
                  <a:srgbClr val="2D2525"/>
                </a:solidFill>
                <a:latin typeface="Times New Roman"/>
              </a:rPr>
              <a:t>According to Wikipedia: </a:t>
            </a:r>
            <a:br>
              <a:rPr lang="en-US" sz="2000" kern="0" dirty="0">
                <a:solidFill>
                  <a:srgbClr val="2D2525"/>
                </a:solidFill>
                <a:latin typeface="Times New Roman"/>
              </a:rPr>
            </a:br>
            <a:r>
              <a:rPr lang="en-US" sz="2000" kern="0" dirty="0">
                <a:solidFill>
                  <a:srgbClr val="2D2525"/>
                </a:solidFill>
                <a:latin typeface="Times New Roman"/>
              </a:rPr>
              <a:t>A thermostat is an intelligent agent.</a:t>
            </a:r>
          </a:p>
          <a:p>
            <a:pPr lvl="0" indent="-342900" fontAlgn="base">
              <a:spcBef>
                <a:spcPts val="600"/>
              </a:spcBef>
              <a:spcAft>
                <a:spcPts val="600"/>
              </a:spcAft>
              <a:buClr>
                <a:srgbClr val="5C6D90"/>
              </a:buClr>
              <a:buSzPct val="65000"/>
            </a:pPr>
            <a:r>
              <a:rPr lang="en-US" sz="2000" kern="0" dirty="0">
                <a:solidFill>
                  <a:srgbClr val="2D2525"/>
                </a:solidFill>
                <a:latin typeface="Times New Roman"/>
              </a:rPr>
              <a:t>Our definition: an intelligent agent </a:t>
            </a:r>
            <a:br>
              <a:rPr lang="en-US" sz="2000" kern="0" dirty="0">
                <a:solidFill>
                  <a:srgbClr val="2D2525"/>
                </a:solidFill>
                <a:latin typeface="Times New Roman"/>
              </a:rPr>
            </a:br>
            <a:r>
              <a:rPr lang="en-US" sz="2000" kern="0" dirty="0">
                <a:solidFill>
                  <a:srgbClr val="2D2525"/>
                </a:solidFill>
                <a:latin typeface="Times New Roman"/>
              </a:rPr>
              <a:t>learns. </a:t>
            </a:r>
          </a:p>
          <a:p>
            <a:pPr lvl="0" indent="-342900" fontAlgn="base">
              <a:spcBef>
                <a:spcPts val="600"/>
              </a:spcBef>
              <a:spcAft>
                <a:spcPts val="600"/>
              </a:spcAft>
              <a:buClr>
                <a:srgbClr val="5C6D90"/>
              </a:buClr>
              <a:buSzPct val="65000"/>
            </a:pPr>
            <a:endParaRPr lang="en-US" sz="2000" kern="0" dirty="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a:solidFill>
                  <a:srgbClr val="2D2525"/>
                </a:solidFill>
                <a:latin typeface="Times New Roman"/>
              </a:rPr>
              <a:t>An intelligent agent without learning is just an agent.</a:t>
            </a:r>
            <a:br>
              <a:rPr lang="en-US" sz="2000" kern="0" dirty="0">
                <a:solidFill>
                  <a:srgbClr val="2D2525"/>
                </a:solidFill>
                <a:latin typeface="Times New Roman"/>
              </a:rPr>
            </a:br>
            <a:endParaRPr lang="en-US" sz="2000"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10.11.2020</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20</a:t>
            </a:fld>
            <a:endParaRPr lang="sl-SI" dirty="0"/>
          </a:p>
        </p:txBody>
      </p:sp>
      <p:pic>
        <p:nvPicPr>
          <p:cNvPr id="4098" name="Picture 2" descr="C:\Users\Mezi\Pictures\IntelligentAgent-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937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zi\Pictures\Roomba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7" y="4354499"/>
            <a:ext cx="2694489" cy="24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9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en-US" b="1"/>
              <a:t>NATURAL INTELLIGENCE </a:t>
            </a:r>
          </a:p>
        </p:txBody>
      </p:sp>
      <p:sp>
        <p:nvSpPr>
          <p:cNvPr id="5" name="PoljeZBesedilom 4"/>
          <p:cNvSpPr txBox="1"/>
          <p:nvPr/>
        </p:nvSpPr>
        <p:spPr>
          <a:xfrm>
            <a:off x="393338" y="763543"/>
            <a:ext cx="8064896" cy="861774"/>
          </a:xfrm>
          <a:prstGeom prst="rect">
            <a:avLst/>
          </a:prstGeom>
          <a:noFill/>
        </p:spPr>
        <p:txBody>
          <a:bodyPr wrap="square" rtlCol="0">
            <a:spAutoFit/>
          </a:bodyPr>
          <a:lstStyle/>
          <a:p>
            <a:pPr lvl="0" fontAlgn="base">
              <a:spcBef>
                <a:spcPts val="600"/>
              </a:spcBef>
              <a:spcAft>
                <a:spcPts val="600"/>
              </a:spcAft>
              <a:buClr>
                <a:srgbClr val="5C6D90"/>
              </a:buClr>
            </a:pPr>
            <a:r>
              <a:rPr lang="en-US" sz="2000" kern="0">
                <a:solidFill>
                  <a:srgbClr val="2D2525"/>
                </a:solidFill>
                <a:latin typeface="Times New Roman"/>
              </a:rPr>
              <a:t>Humans, animals, plants?</a:t>
            </a:r>
          </a:p>
          <a:p>
            <a:pPr lvl="0" fontAlgn="base">
              <a:spcBef>
                <a:spcPts val="600"/>
              </a:spcBef>
              <a:spcAft>
                <a:spcPts val="600"/>
              </a:spcAft>
              <a:buClr>
                <a:srgbClr val="5C6D90"/>
              </a:buClr>
            </a:pPr>
            <a:endParaRPr lang="en-US" sz="2000" kern="0">
              <a:solidFill>
                <a:srgbClr val="2D2525"/>
              </a:solidFill>
              <a:latin typeface="Times New Roman"/>
            </a:endParaRPr>
          </a:p>
        </p:txBody>
      </p:sp>
      <p:sp>
        <p:nvSpPr>
          <p:cNvPr id="3" name="Footer Placeholder 2"/>
          <p:cNvSpPr>
            <a:spLocks noGrp="1"/>
          </p:cNvSpPr>
          <p:nvPr>
            <p:ph type="ftr" sz="quarter" idx="11"/>
          </p:nvPr>
        </p:nvSpPr>
        <p:spPr/>
        <p:txBody>
          <a:bodyPr/>
          <a:lstStyle/>
          <a:p>
            <a:r>
              <a:rPr lang="en-US"/>
              <a:t>MPS, 10.11.2020</a:t>
            </a:r>
          </a:p>
        </p:txBody>
      </p:sp>
      <p:sp>
        <p:nvSpPr>
          <p:cNvPr id="4" name="Slide Number Placeholder 3"/>
          <p:cNvSpPr>
            <a:spLocks noGrp="1"/>
          </p:cNvSpPr>
          <p:nvPr>
            <p:ph type="sldNum" sz="quarter" idx="12"/>
          </p:nvPr>
        </p:nvSpPr>
        <p:spPr/>
        <p:txBody>
          <a:bodyPr/>
          <a:lstStyle/>
          <a:p>
            <a:fld id="{D429F3E1-4728-4D57-9988-2E30C75E5021}" type="slidenum">
              <a:rPr lang="en-US" smtClean="0"/>
              <a:pPr/>
              <a:t>21</a:t>
            </a:fld>
            <a:endParaRPr lang="en-US"/>
          </a:p>
        </p:txBody>
      </p:sp>
      <p:pic>
        <p:nvPicPr>
          <p:cNvPr id="5122" name="Picture 2" descr="C:\Users\Mezi\Pictures\plants-on-Earth-Ki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32403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zi\Pictures\imagesCAJWK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388" y="1844824"/>
            <a:ext cx="1586616" cy="21154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ezi\Pictures\imagesCACKKX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149080"/>
            <a:ext cx="2670776" cy="1949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889" y="3718679"/>
            <a:ext cx="3672408" cy="2862322"/>
          </a:xfrm>
          <a:prstGeom prst="rect">
            <a:avLst/>
          </a:prstGeom>
          <a:noFill/>
        </p:spPr>
        <p:txBody>
          <a:bodyPr wrap="square" rtlCol="0">
            <a:spAutoFit/>
          </a:bodyPr>
          <a:lstStyle/>
          <a:p>
            <a:r>
              <a:rPr lang="en-US" sz="2000" dirty="0">
                <a:latin typeface="Times New Roman" pitchFamily="18" charset="0"/>
                <a:cs typeface="Times New Roman" pitchFamily="18" charset="0"/>
              </a:rPr>
              <a:t>Do animals really think?</a:t>
            </a:r>
          </a:p>
          <a:p>
            <a:pPr marL="285750" indent="-285750">
              <a:buFontTx/>
              <a:buChar char="-"/>
            </a:pPr>
            <a:r>
              <a:rPr lang="en-US" sz="2000" dirty="0">
                <a:latin typeface="Times New Roman" pitchFamily="18" charset="0"/>
                <a:cs typeface="Times New Roman" pitchFamily="18" charset="0"/>
              </a:rPr>
              <a:t>Tools (birds, apes)</a:t>
            </a:r>
          </a:p>
          <a:p>
            <a:pPr marL="285750" indent="-285750">
              <a:buFontTx/>
              <a:buChar char="-"/>
            </a:pPr>
            <a:r>
              <a:rPr lang="en-US" sz="2000" dirty="0">
                <a:latin typeface="Times New Roman" pitchFamily="18" charset="0"/>
                <a:cs typeface="Times New Roman" pitchFamily="18" charset="0"/>
              </a:rPr>
              <a:t>Joy, empathy, greed (apes, </a:t>
            </a:r>
            <a:r>
              <a:rPr lang="en-US" sz="2000" dirty="0" err="1">
                <a:latin typeface="Times New Roman" pitchFamily="18" charset="0"/>
                <a:cs typeface="Times New Roman" pitchFamily="18" charset="0"/>
              </a:rPr>
              <a:t>orkas</a:t>
            </a:r>
            <a:r>
              <a:rPr lang="en-US" sz="2000" dirty="0">
                <a:latin typeface="Times New Roman" pitchFamily="18" charset="0"/>
                <a:cs typeface="Times New Roman" pitchFamily="18" charset="0"/>
              </a:rPr>
              <a:t>, elephants, pigs)</a:t>
            </a: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Are animals getting smarter</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(humans + aliens?)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(interactions with humans, wash food, crash walnuts)</a:t>
            </a:r>
            <a:endParaRPr lang="en-US" dirty="0"/>
          </a:p>
        </p:txBody>
      </p:sp>
      <p:sp>
        <p:nvSpPr>
          <p:cNvPr id="7" name="TextBox 6"/>
          <p:cNvSpPr txBox="1"/>
          <p:nvPr/>
        </p:nvSpPr>
        <p:spPr>
          <a:xfrm>
            <a:off x="6216508" y="1133743"/>
            <a:ext cx="2243924" cy="2862322"/>
          </a:xfrm>
          <a:prstGeom prst="rect">
            <a:avLst/>
          </a:prstGeom>
          <a:noFill/>
        </p:spPr>
        <p:txBody>
          <a:bodyPr wrap="square" rtlCol="0">
            <a:spAutoFit/>
          </a:bodyPr>
          <a:lstStyle/>
          <a:p>
            <a:r>
              <a:rPr lang="en-US" sz="2000">
                <a:latin typeface="Times New Roman" pitchFamily="18" charset="0"/>
                <a:cs typeface="Times New Roman" pitchFamily="18" charset="0"/>
              </a:rPr>
              <a:t>Are viruses intelligent?</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All beings are!</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Different levels of intelligence.</a:t>
            </a:r>
          </a:p>
          <a:p>
            <a:r>
              <a:rPr lang="en-US" sz="2000">
                <a:latin typeface="Times New Roman" pitchFamily="18" charset="0"/>
                <a:cs typeface="Times New Roman" pitchFamily="18" charset="0"/>
              </a:rPr>
              <a:t>Sort dogs by intelligence.</a:t>
            </a:r>
          </a:p>
        </p:txBody>
      </p:sp>
    </p:spTree>
    <p:extLst>
      <p:ext uri="{BB962C8B-B14F-4D97-AF65-F5344CB8AC3E}">
        <p14:creationId xmlns:p14="http://schemas.microsoft.com/office/powerpoint/2010/main" val="406631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99565" y="6309320"/>
            <a:ext cx="2895600" cy="476250"/>
          </a:xfrm>
        </p:spPr>
        <p:txBody>
          <a:bodyPr/>
          <a:lstStyle/>
          <a:p>
            <a:pPr>
              <a:defRPr/>
            </a:pPr>
            <a:r>
              <a:rPr lang="en-US" sz="1200">
                <a:solidFill>
                  <a:schemeClr val="accent4">
                    <a:lumMod val="75000"/>
                  </a:schemeClr>
                </a:solidFill>
                <a:effectLst/>
                <a:latin typeface="Calibri" pitchFamily="34" charset="0"/>
                <a:cs typeface="Calibri" pitchFamily="34" charset="0"/>
              </a:rPr>
              <a:t>MPS, 10.11.2020</a:t>
            </a:r>
            <a:endParaRPr lang="en-US" sz="1200" dirty="0">
              <a:solidFill>
                <a:schemeClr val="accent4">
                  <a:lumMod val="7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22</a:t>
            </a:fld>
            <a:endParaRPr lang="en-US" dirty="0">
              <a:solidFill>
                <a:srgbClr val="FFFFFF"/>
              </a:solidFill>
            </a:endParaRPr>
          </a:p>
        </p:txBody>
      </p:sp>
      <p:sp>
        <p:nvSpPr>
          <p:cNvPr id="102406" name="TextBox 1"/>
          <p:cNvSpPr txBox="1">
            <a:spLocks noChangeArrowheads="1"/>
          </p:cNvSpPr>
          <p:nvPr/>
        </p:nvSpPr>
        <p:spPr bwMode="auto">
          <a:xfrm>
            <a:off x="467544" y="1088678"/>
            <a:ext cx="40324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a:solidFill>
                  <a:srgbClr val="000000"/>
                </a:solidFill>
                <a:latin typeface="Times New Roman" pitchFamily="18" charset="0"/>
                <a:cs typeface="Times New Roman" pitchFamily="18" charset="0"/>
              </a:rPr>
              <a:t>Intelligence = better predictions, better reaction. More energy consumption – 25%.</a:t>
            </a:r>
          </a:p>
          <a:p>
            <a:pPr eaLnBrk="0" fontAlgn="base" hangingPunct="0">
              <a:spcBef>
                <a:spcPct val="0"/>
              </a:spcBef>
              <a:spcAft>
                <a:spcPct val="0"/>
              </a:spcAft>
            </a:pPr>
            <a:r>
              <a:rPr lang="en-US" sz="2000" dirty="0">
                <a:solidFill>
                  <a:srgbClr val="000000"/>
                </a:solidFill>
                <a:latin typeface="Times New Roman" pitchFamily="18" charset="0"/>
                <a:cs typeface="Times New Roman" pitchFamily="18" charset="0"/>
              </a:rPr>
              <a:t>Sexual attraction? Anthropological principle. </a:t>
            </a:r>
            <a:br>
              <a:rPr lang="en-US" sz="2000" dirty="0">
                <a:solidFill>
                  <a:srgbClr val="000000"/>
                </a:solidFill>
                <a:latin typeface="Times New Roman" pitchFamily="18" charset="0"/>
                <a:cs typeface="Times New Roman" pitchFamily="18" charset="0"/>
              </a:rPr>
            </a:br>
            <a:endParaRPr lang="en-US" sz="2000" dirty="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000" dirty="0">
                <a:solidFill>
                  <a:srgbClr val="000000"/>
                </a:solidFill>
                <a:latin typeface="Times New Roman" pitchFamily="18" charset="0"/>
                <a:cs typeface="Times New Roman" pitchFamily="18" charset="0"/>
              </a:rPr>
              <a:t>Tool evolution? </a:t>
            </a:r>
            <a:br>
              <a:rPr lang="sl-SI" sz="2000" dirty="0">
                <a:solidFill>
                  <a:srgbClr val="000000"/>
                </a:solidFill>
                <a:latin typeface="Times New Roman" pitchFamily="18" charset="0"/>
                <a:cs typeface="Times New Roman" pitchFamily="18" charset="0"/>
              </a:rPr>
            </a:br>
            <a:r>
              <a:rPr lang="sl-SI" sz="2000" b="1" dirty="0">
                <a:solidFill>
                  <a:srgbClr val="000000"/>
                </a:solidFill>
                <a:latin typeface="Times New Roman" pitchFamily="18" charset="0"/>
                <a:cs typeface="Times New Roman" pitchFamily="18" charset="0"/>
              </a:rPr>
              <a:t>INTELLIGENCE WINS!</a:t>
            </a:r>
            <a:br>
              <a:rPr lang="sl-SI" sz="2000" b="1" dirty="0">
                <a:solidFill>
                  <a:srgbClr val="000000"/>
                </a:solidFill>
                <a:latin typeface="Times New Roman" pitchFamily="18" charset="0"/>
                <a:cs typeface="Times New Roman" pitchFamily="18" charset="0"/>
              </a:rPr>
            </a:br>
            <a:r>
              <a:rPr lang="sl-SI" sz="2000" b="1" dirty="0" err="1">
                <a:solidFill>
                  <a:srgbClr val="000000"/>
                </a:solidFill>
                <a:latin typeface="Times New Roman" pitchFamily="18" charset="0"/>
                <a:cs typeface="Times New Roman" pitchFamily="18" charset="0"/>
              </a:rPr>
              <a:t>Complex</a:t>
            </a:r>
            <a:r>
              <a:rPr lang="sl-SI" sz="2000" b="1" dirty="0">
                <a:solidFill>
                  <a:srgbClr val="000000"/>
                </a:solidFill>
                <a:latin typeface="Times New Roman" pitchFamily="18" charset="0"/>
                <a:cs typeface="Times New Roman" pitchFamily="18" charset="0"/>
              </a:rPr>
              <a:t> </a:t>
            </a:r>
            <a:r>
              <a:rPr lang="sl-SI" sz="2000" b="1" dirty="0" err="1">
                <a:solidFill>
                  <a:srgbClr val="000000"/>
                </a:solidFill>
                <a:latin typeface="Times New Roman" pitchFamily="18" charset="0"/>
                <a:cs typeface="Times New Roman" pitchFamily="18" charset="0"/>
              </a:rPr>
              <a:t>issue</a:t>
            </a:r>
            <a:br>
              <a:rPr lang="en-US" sz="2000" b="1" dirty="0">
                <a:solidFill>
                  <a:srgbClr val="000000"/>
                </a:solidFill>
              </a:rPr>
            </a:br>
            <a:endParaRPr lang="en-US" sz="2000" b="1" dirty="0">
              <a:solidFill>
                <a:srgbClr val="000000"/>
              </a:solidFill>
            </a:endParaRPr>
          </a:p>
        </p:txBody>
      </p:sp>
      <p:pic>
        <p:nvPicPr>
          <p:cNvPr id="8194" name="Picture 2" descr="D:\Users\Mezi\Pictures\brainEvolution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050" y="908720"/>
            <a:ext cx="5326230" cy="434758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Users\Mezi\Pictures\imagesCA236X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315" y="4090906"/>
            <a:ext cx="2381250"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dirty="0">
                <a:solidFill>
                  <a:sysClr val="windowText" lastClr="000000"/>
                </a:solidFill>
                <a:latin typeface="Calibri"/>
              </a:rPr>
              <a:t>HUMAN INTELLIGENCE  </a:t>
            </a:r>
          </a:p>
        </p:txBody>
      </p:sp>
    </p:spTree>
    <p:extLst>
      <p:ext uri="{BB962C8B-B14F-4D97-AF65-F5344CB8AC3E}">
        <p14:creationId xmlns:p14="http://schemas.microsoft.com/office/powerpoint/2010/main" val="2840189047"/>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99565" y="6309320"/>
            <a:ext cx="2895600" cy="476250"/>
          </a:xfrm>
        </p:spPr>
        <p:txBody>
          <a:bodyPr/>
          <a:lstStyle/>
          <a:p>
            <a:pPr>
              <a:defRPr/>
            </a:pPr>
            <a:r>
              <a:rPr lang="en-US" sz="1200">
                <a:solidFill>
                  <a:schemeClr val="accent4">
                    <a:lumMod val="75000"/>
                  </a:schemeClr>
                </a:solidFill>
                <a:effectLst/>
                <a:latin typeface="Calibri" pitchFamily="34" charset="0"/>
                <a:cs typeface="Calibri" pitchFamily="34" charset="0"/>
              </a:rPr>
              <a:t>MPS, 10.11.2020</a:t>
            </a:r>
            <a:endParaRPr lang="en-US" sz="1200" dirty="0">
              <a:solidFill>
                <a:schemeClr val="accent4">
                  <a:lumMod val="7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23</a:t>
            </a:fld>
            <a:endParaRPr lang="en-US" dirty="0">
              <a:solidFill>
                <a:srgbClr val="FFFFFF"/>
              </a:solidFill>
            </a:endParaRPr>
          </a:p>
        </p:txBody>
      </p:sp>
      <p:sp>
        <p:nvSpPr>
          <p:cNvPr id="102406" name="TextBox 1"/>
          <p:cNvSpPr txBox="1">
            <a:spLocks noChangeArrowheads="1"/>
          </p:cNvSpPr>
          <p:nvPr/>
        </p:nvSpPr>
        <p:spPr bwMode="auto">
          <a:xfrm>
            <a:off x="467544" y="1088678"/>
            <a:ext cx="288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br>
              <a:rPr lang="en-US" sz="2000" dirty="0">
                <a:solidFill>
                  <a:srgbClr val="000000"/>
                </a:solidFill>
              </a:rPr>
            </a:br>
            <a:endParaRPr lang="en-US" sz="2000" dirty="0">
              <a:solidFill>
                <a:srgbClr val="000000"/>
              </a:solidFill>
            </a:endParaRPr>
          </a:p>
        </p:txBody>
      </p:sp>
      <p:pic>
        <p:nvPicPr>
          <p:cNvPr id="8196" name="Picture 4" descr="D:\Users\Mezi\Pictures\image-05-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70" y="2927796"/>
            <a:ext cx="4261014" cy="3317429"/>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dirty="0">
                <a:solidFill>
                  <a:sysClr val="windowText" lastClr="000000"/>
                </a:solidFill>
                <a:latin typeface="Calibri"/>
              </a:rPr>
              <a:t>HUMAN INTELLIGENCE  </a:t>
            </a:r>
          </a:p>
        </p:txBody>
      </p:sp>
      <p:pic>
        <p:nvPicPr>
          <p:cNvPr id="9" name="Picture 8" descr="http://www.slate.com/content/dam/slate/articles/health_and_science/science/2015/09/150909_SCI_Hominid_map.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6752"/>
            <a:ext cx="4572000" cy="2520280"/>
          </a:xfrm>
          <a:prstGeom prst="rect">
            <a:avLst/>
          </a:prstGeom>
          <a:noFill/>
          <a:ln>
            <a:noFill/>
          </a:ln>
        </p:spPr>
      </p:pic>
    </p:spTree>
    <p:extLst>
      <p:ext uri="{BB962C8B-B14F-4D97-AF65-F5344CB8AC3E}">
        <p14:creationId xmlns:p14="http://schemas.microsoft.com/office/powerpoint/2010/main" val="1318161039"/>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4000500"/>
            <a:ext cx="18256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itle 1"/>
          <p:cNvSpPr>
            <a:spLocks noGrp="1"/>
          </p:cNvSpPr>
          <p:nvPr>
            <p:ph type="title"/>
          </p:nvPr>
        </p:nvSpPr>
        <p:spPr>
          <a:xfrm>
            <a:off x="684213" y="122238"/>
            <a:ext cx="7772400" cy="890587"/>
          </a:xfrm>
        </p:spPr>
        <p:txBody>
          <a:bodyPr/>
          <a:lstStyle/>
          <a:p>
            <a:pPr eaLnBrk="1" hangingPunct="1">
              <a:defRPr/>
            </a:pPr>
            <a:r>
              <a:rPr lang="sl-SI" sz="3600" b="1" kern="1200" dirty="0">
                <a:solidFill>
                  <a:schemeClr val="bg1"/>
                </a:solidFill>
                <a:ea typeface="Tahoma" panose="020B0604030504040204" pitchFamily="34" charset="0"/>
                <a:cs typeface="Tahoma" panose="020B0604030504040204" pitchFamily="34" charset="0"/>
              </a:rPr>
              <a:t>HUMAN (sub)SPECIES </a:t>
            </a:r>
            <a:r>
              <a:rPr lang="sl-SI" sz="3600" b="1" kern="1200" dirty="0" err="1">
                <a:solidFill>
                  <a:schemeClr val="bg1"/>
                </a:solidFill>
                <a:ea typeface="Tahoma" panose="020B0604030504040204" pitchFamily="34" charset="0"/>
                <a:cs typeface="Tahoma" panose="020B0604030504040204" pitchFamily="34" charset="0"/>
              </a:rPr>
              <a:t>extinct</a:t>
            </a:r>
            <a:r>
              <a:rPr lang="sl-SI" sz="3600" b="1" kern="1200" dirty="0">
                <a:solidFill>
                  <a:schemeClr val="bg1"/>
                </a:solidFill>
                <a:ea typeface="Tahoma" panose="020B0604030504040204" pitchFamily="34" charset="0"/>
                <a:cs typeface="Tahoma" panose="020B0604030504040204" pitchFamily="34" charset="0"/>
              </a:rPr>
              <a:t>           </a:t>
            </a:r>
          </a:p>
        </p:txBody>
      </p:sp>
      <p:sp>
        <p:nvSpPr>
          <p:cNvPr id="80900" name="Content Placeholder 2"/>
          <p:cNvSpPr>
            <a:spLocks noGrp="1"/>
          </p:cNvSpPr>
          <p:nvPr>
            <p:ph idx="1"/>
          </p:nvPr>
        </p:nvSpPr>
        <p:spPr>
          <a:xfrm>
            <a:off x="457200" y="908050"/>
            <a:ext cx="7773988" cy="5330825"/>
          </a:xfrm>
        </p:spPr>
        <p:txBody>
          <a:bodyPr/>
          <a:lstStyle/>
          <a:p>
            <a:pPr marL="0" indent="0" eaLnBrk="1" hangingPunct="1">
              <a:buFont typeface="Arial" panose="020B0604020202020204" pitchFamily="34" charset="0"/>
              <a:buNone/>
              <a:defRPr/>
            </a:pPr>
            <a:r>
              <a:rPr lang="en-US" sz="2800" dirty="0">
                <a:solidFill>
                  <a:srgbClr val="000000"/>
                </a:solidFill>
                <a:effectLst/>
                <a:cs typeface="Times New Roman" panose="02020603050405020304" pitchFamily="18" charset="0"/>
              </a:rPr>
              <a:t>European Neanderthals </a:t>
            </a:r>
            <a:r>
              <a:rPr lang="sl-SI" sz="2800" dirty="0">
                <a:solidFill>
                  <a:srgbClr val="000000"/>
                </a:solidFill>
                <a:effectLst/>
                <a:cs typeface="Times New Roman" panose="02020603050405020304" pitchFamily="18" charset="0"/>
              </a:rPr>
              <a:t>(</a:t>
            </a:r>
            <a:r>
              <a:rPr lang="sl-SI" sz="2800" dirty="0" err="1">
                <a:solidFill>
                  <a:srgbClr val="000000"/>
                </a:solidFill>
                <a:effectLst/>
                <a:cs typeface="Times New Roman" panose="02020603050405020304" pitchFamily="18" charset="0"/>
              </a:rPr>
              <a:t>Denisovans</a:t>
            </a:r>
            <a:r>
              <a:rPr lang="sl-SI" sz="2800" dirty="0">
                <a:solidFill>
                  <a:srgbClr val="000000"/>
                </a:solidFill>
                <a:effectLst/>
                <a:cs typeface="Times New Roman" panose="02020603050405020304" pitchFamily="18" charset="0"/>
              </a:rPr>
              <a:t>)</a:t>
            </a:r>
            <a:endParaRPr lang="en-US" sz="2800" dirty="0">
              <a:solidFill>
                <a:srgbClr val="000000"/>
              </a:solidFill>
              <a:effectLst/>
              <a:cs typeface="Times New Roman" panose="02020603050405020304" pitchFamily="18" charset="0"/>
            </a:endParaRPr>
          </a:p>
          <a:p>
            <a:pPr marL="0" indent="0" algn="just" eaLnBrk="1" hangingPunct="1">
              <a:defRPr/>
            </a:pPr>
            <a:r>
              <a:rPr lang="en-US" sz="2400" dirty="0">
                <a:solidFill>
                  <a:srgbClr val="000000"/>
                </a:solidFill>
                <a:effectLst/>
                <a:cs typeface="Times New Roman" panose="02020603050405020304" pitchFamily="18" charset="0"/>
              </a:rPr>
              <a:t>Very similar to us, big brained</a:t>
            </a:r>
          </a:p>
          <a:p>
            <a:pPr marL="0" indent="0" algn="just" eaLnBrk="1" hangingPunct="1">
              <a:defRPr/>
            </a:pPr>
            <a:r>
              <a:rPr lang="en-US" sz="2400" dirty="0">
                <a:solidFill>
                  <a:srgbClr val="000000"/>
                </a:solidFill>
                <a:effectLst/>
                <a:cs typeface="Times New Roman" panose="02020603050405020304" pitchFamily="18" charset="0"/>
              </a:rPr>
              <a:t>Europe 230.000-</a:t>
            </a:r>
            <a:r>
              <a:rPr lang="sl-SI" sz="2400" dirty="0">
                <a:solidFill>
                  <a:srgbClr val="000000"/>
                </a:solidFill>
                <a:effectLst/>
                <a:cs typeface="Times New Roman" panose="02020603050405020304" pitchFamily="18" charset="0"/>
              </a:rPr>
              <a:t>25</a:t>
            </a:r>
            <a:r>
              <a:rPr lang="en-US" sz="2400" dirty="0">
                <a:solidFill>
                  <a:srgbClr val="000000"/>
                </a:solidFill>
                <a:effectLst/>
                <a:cs typeface="Times New Roman" panose="02020603050405020304" pitchFamily="18" charset="0"/>
              </a:rPr>
              <a:t>.000 years</a:t>
            </a:r>
          </a:p>
          <a:p>
            <a:pPr marL="0" indent="0" algn="just" eaLnBrk="1" hangingPunct="1">
              <a:defRPr/>
            </a:pPr>
            <a:r>
              <a:rPr lang="en-US" sz="2400" dirty="0">
                <a:solidFill>
                  <a:srgbClr val="000000"/>
                </a:solidFill>
                <a:effectLst/>
                <a:cs typeface="Times New Roman" panose="02020603050405020304" pitchFamily="18" charset="0"/>
              </a:rPr>
              <a:t>Reason: climate, our species</a:t>
            </a:r>
            <a:r>
              <a:rPr lang="sl-SI" sz="2400" dirty="0">
                <a:solidFill>
                  <a:srgbClr val="000000"/>
                </a:solidFill>
                <a:effectLst/>
                <a:cs typeface="Times New Roman" panose="02020603050405020304" pitchFamily="18" charset="0"/>
              </a:rPr>
              <a:t> </a:t>
            </a:r>
            <a:endParaRPr lang="en-US" sz="2400" dirty="0">
              <a:solidFill>
                <a:srgbClr val="000000"/>
              </a:solidFill>
              <a:effectLst/>
              <a:cs typeface="Times New Roman" panose="02020603050405020304" pitchFamily="18" charset="0"/>
            </a:endParaRPr>
          </a:p>
          <a:p>
            <a:pPr marL="0" indent="0" algn="just" eaLnBrk="1" hangingPunct="1">
              <a:defRPr/>
            </a:pPr>
            <a:r>
              <a:rPr lang="en-US" sz="2400" dirty="0">
                <a:solidFill>
                  <a:srgbClr val="000000"/>
                </a:solidFill>
                <a:effectLst/>
                <a:cs typeface="Times New Roman" panose="02020603050405020304" pitchFamily="18" charset="0"/>
              </a:rPr>
              <a:t>Genetic cross-breading with Europeans</a:t>
            </a:r>
            <a:r>
              <a:rPr lang="sl-SI" sz="2400" dirty="0">
                <a:solidFill>
                  <a:srgbClr val="000000"/>
                </a:solidFill>
                <a:effectLst/>
                <a:cs typeface="Times New Roman" panose="02020603050405020304" pitchFamily="18" charset="0"/>
              </a:rPr>
              <a:t>-</a:t>
            </a:r>
            <a:r>
              <a:rPr lang="en-US" sz="2400" dirty="0">
                <a:solidFill>
                  <a:srgbClr val="000000"/>
                </a:solidFill>
                <a:effectLst/>
                <a:cs typeface="Times New Roman" panose="02020603050405020304" pitchFamily="18" charset="0"/>
              </a:rPr>
              <a:t>us</a:t>
            </a:r>
          </a:p>
          <a:p>
            <a:pPr marL="0" indent="0" eaLnBrk="1" hangingPunct="1">
              <a:buFontTx/>
              <a:buNone/>
              <a:defRPr/>
            </a:pPr>
            <a:r>
              <a:rPr lang="en-US" sz="2800" dirty="0">
                <a:solidFill>
                  <a:srgbClr val="000000"/>
                </a:solidFill>
                <a:effectLst/>
                <a:cs typeface="Times New Roman" panose="02020603050405020304" pitchFamily="18" charset="0"/>
              </a:rPr>
              <a:t>Homo </a:t>
            </a:r>
            <a:r>
              <a:rPr lang="sl-SI" sz="2800" dirty="0" err="1">
                <a:solidFill>
                  <a:srgbClr val="000000"/>
                </a:solidFill>
                <a:effectLst/>
                <a:cs typeface="Times New Roman" panose="02020603050405020304" pitchFamily="18" charset="0"/>
              </a:rPr>
              <a:t>F</a:t>
            </a:r>
            <a:r>
              <a:rPr lang="en-US" sz="2800" dirty="0" err="1">
                <a:solidFill>
                  <a:srgbClr val="000000"/>
                </a:solidFill>
                <a:effectLst/>
                <a:cs typeface="Times New Roman" panose="02020603050405020304" pitchFamily="18" charset="0"/>
              </a:rPr>
              <a:t>loresiensis</a:t>
            </a:r>
            <a:r>
              <a:rPr lang="en-US" sz="2800" dirty="0">
                <a:solidFill>
                  <a:srgbClr val="000000"/>
                </a:solidFill>
                <a:effectLst/>
                <a:cs typeface="Times New Roman" panose="02020603050405020304" pitchFamily="18" charset="0"/>
              </a:rPr>
              <a:t> </a:t>
            </a:r>
          </a:p>
          <a:p>
            <a:pPr marL="0" indent="0" algn="just" eaLnBrk="1" hangingPunct="1">
              <a:defRPr/>
            </a:pPr>
            <a:r>
              <a:rPr lang="en-US" sz="2400" dirty="0">
                <a:solidFill>
                  <a:srgbClr val="000000"/>
                </a:solidFill>
                <a:effectLst/>
                <a:cs typeface="Times New Roman" panose="02020603050405020304" pitchFamily="18" charset="0"/>
              </a:rPr>
              <a:t>Indonesian island 95,000 – 17,000 / 10.000 / 5.000 (folk saying) </a:t>
            </a:r>
          </a:p>
          <a:p>
            <a:pPr marL="0" indent="0" algn="just" eaLnBrk="1" hangingPunct="1">
              <a:defRPr/>
            </a:pPr>
            <a:r>
              <a:rPr lang="en-US" sz="2400" dirty="0">
                <a:solidFill>
                  <a:srgbClr val="000000"/>
                </a:solidFill>
                <a:effectLst/>
                <a:cs typeface="Times New Roman" panose="02020603050405020304" pitchFamily="18" charset="0"/>
              </a:rPr>
              <a:t>1m, brain size of an orange</a:t>
            </a:r>
          </a:p>
          <a:p>
            <a:pPr marL="0" indent="0" algn="just" eaLnBrk="1" hangingPunct="1">
              <a:defRPr/>
            </a:pPr>
            <a:r>
              <a:rPr lang="en-US" sz="2400" dirty="0">
                <a:solidFill>
                  <a:srgbClr val="000000"/>
                </a:solidFill>
                <a:effectLst/>
                <a:cs typeface="Times New Roman" panose="02020603050405020304" pitchFamily="18" charset="0"/>
              </a:rPr>
              <a:t>Folk saying: we burned them </a:t>
            </a:r>
            <a:r>
              <a:rPr lang="en-US" sz="2400" dirty="0" err="1">
                <a:solidFill>
                  <a:srgbClr val="000000"/>
                </a:solidFill>
                <a:effectLst/>
                <a:cs typeface="Times New Roman" panose="02020603050405020304" pitchFamily="18" charset="0"/>
              </a:rPr>
              <a:t>ou</a:t>
            </a:r>
            <a:r>
              <a:rPr lang="sl-SI" sz="2400" dirty="0">
                <a:solidFill>
                  <a:srgbClr val="000000"/>
                </a:solidFill>
                <a:effectLst/>
                <a:cs typeface="Times New Roman" panose="02020603050405020304" pitchFamily="18" charset="0"/>
              </a:rPr>
              <a:t>t</a:t>
            </a:r>
          </a:p>
          <a:p>
            <a:pPr marL="0" indent="0" algn="just" eaLnBrk="1" hangingPunct="1">
              <a:defRPr/>
            </a:pPr>
            <a:r>
              <a:rPr lang="sl-SI" sz="2400" dirty="0">
                <a:solidFill>
                  <a:srgbClr val="000000"/>
                </a:solidFill>
                <a:effectLst/>
                <a:cs typeface="Times New Roman" panose="02020603050405020304" pitchFamily="18" charset="0"/>
              </a:rPr>
              <a:t>USA </a:t>
            </a:r>
            <a:r>
              <a:rPr lang="sl-SI" sz="2400" dirty="0" err="1">
                <a:solidFill>
                  <a:srgbClr val="000000"/>
                </a:solidFill>
                <a:effectLst/>
                <a:cs typeface="Times New Roman" panose="02020603050405020304" pitchFamily="18" charset="0"/>
              </a:rPr>
              <a:t>Indians</a:t>
            </a:r>
            <a:r>
              <a:rPr lang="sl-SI" sz="2400" dirty="0">
                <a:solidFill>
                  <a:srgbClr val="000000"/>
                </a:solidFill>
                <a:effectLst/>
                <a:cs typeface="Times New Roman" panose="02020603050405020304" pitchFamily="18" charset="0"/>
              </a:rPr>
              <a:t> 55-2, AU </a:t>
            </a:r>
            <a:r>
              <a:rPr lang="sl-SI" sz="2400" dirty="0" err="1">
                <a:solidFill>
                  <a:srgbClr val="000000"/>
                </a:solidFill>
                <a:effectLst/>
                <a:cs typeface="Times New Roman" panose="02020603050405020304" pitchFamily="18" charset="0"/>
              </a:rPr>
              <a:t>aborigins</a:t>
            </a:r>
            <a:r>
              <a:rPr lang="sl-SI" sz="2400" dirty="0">
                <a:solidFill>
                  <a:srgbClr val="000000"/>
                </a:solidFill>
                <a:effectLst/>
                <a:cs typeface="Times New Roman" panose="02020603050405020304" pitchFamily="18" charset="0"/>
              </a:rPr>
              <a:t> …</a:t>
            </a:r>
            <a:endParaRPr lang="sl-SI" sz="2400" dirty="0">
              <a:effectLst/>
              <a:cs typeface="Times New Roman" panose="02020603050405020304" pitchFamily="18" charset="0"/>
            </a:endParaRPr>
          </a:p>
          <a:p>
            <a:pPr marL="0" indent="0" eaLnBrk="1" hangingPunct="1">
              <a:defRPr/>
            </a:pPr>
            <a:r>
              <a:rPr lang="en-US" sz="2400" dirty="0">
                <a:solidFill>
                  <a:srgbClr val="000000"/>
                </a:solidFill>
                <a:effectLst/>
                <a:cs typeface="Times New Roman" panose="02020603050405020304" pitchFamily="18" charset="0"/>
              </a:rPr>
              <a:t>Sounds similar to animal extinctions?</a:t>
            </a:r>
          </a:p>
        </p:txBody>
      </p:sp>
      <p:sp>
        <p:nvSpPr>
          <p:cNvPr id="80901" name="Footer Placeholder 3"/>
          <p:cNvSpPr>
            <a:spLocks noGrp="1"/>
          </p:cNvSpPr>
          <p:nvPr>
            <p:ph type="ftr" sz="quarter" idx="11"/>
          </p:nvPr>
        </p:nvSpPr>
        <p:spPr>
          <a:xfrm>
            <a:off x="457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defRPr/>
            </a:pPr>
            <a:r>
              <a:rPr lang="en-US" sz="1200">
                <a:solidFill>
                  <a:srgbClr val="898989"/>
                </a:solidFill>
                <a:latin typeface="Tahoma" panose="020B0604030504040204" pitchFamily="34" charset="0"/>
              </a:rPr>
              <a:t>MPS, 10.11.2020</a:t>
            </a:r>
          </a:p>
        </p:txBody>
      </p:sp>
      <p:sp>
        <p:nvSpPr>
          <p:cNvPr id="80902" name="Slide Number Placeholder 5"/>
          <p:cNvSpPr>
            <a:spLocks noGrp="1"/>
          </p:cNvSpPr>
          <p:nvPr>
            <p:ph type="sldNum" sz="quarter" idx="12"/>
          </p:nvPr>
        </p:nvSpPr>
        <p:spPr>
          <a:xfrm>
            <a:off x="3124200" y="6245225"/>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fld id="{226E1A3C-81A1-4F74-8101-536B535DD572}" type="slidenum">
              <a:rPr lang="en-US" sz="1200" smtClean="0">
                <a:solidFill>
                  <a:srgbClr val="898989"/>
                </a:solidFill>
                <a:latin typeface="Tahoma" panose="020B0604030504040204" pitchFamily="34" charset="0"/>
              </a:rPr>
              <a:pPr algn="ctr">
                <a:spcBef>
                  <a:spcPct val="0"/>
                </a:spcBef>
                <a:buFontTx/>
                <a:buNone/>
                <a:defRPr/>
              </a:pPr>
              <a:t>24</a:t>
            </a:fld>
            <a:endParaRPr lang="en-US" sz="1200">
              <a:solidFill>
                <a:srgbClr val="898989"/>
              </a:solidFill>
              <a:latin typeface="Tahoma" panose="020B0604030504040204" pitchFamily="34" charset="0"/>
            </a:endParaRPr>
          </a:p>
        </p:txBody>
      </p:sp>
      <p:pic>
        <p:nvPicPr>
          <p:cNvPr id="430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316" y="876743"/>
            <a:ext cx="2057684" cy="27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489102"/>
      </p:ext>
    </p:extLst>
  </p:cSld>
  <p:clrMapOvr>
    <a:masterClrMapping/>
  </p:clrMapOvr>
  <p:transition spd="med" advClick="0" advTm="10000">
    <p:wipe dir="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en-US" sz="3600" b="1" dirty="0">
                <a:solidFill>
                  <a:schemeClr val="bg2"/>
                </a:solidFill>
                <a:effectLst>
                  <a:outerShdw blurRad="38100" dist="38100" dir="2700000" algn="tl">
                    <a:srgbClr val="C0C0C0"/>
                  </a:outerShdw>
                </a:effectLst>
              </a:rPr>
              <a:t>Dwarf humans </a:t>
            </a:r>
          </a:p>
        </p:txBody>
      </p:sp>
      <p:sp>
        <p:nvSpPr>
          <p:cNvPr id="7171"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endParaRPr lang="sl-SI">
              <a:solidFill>
                <a:srgbClr val="FFFFFF"/>
              </a:solidFill>
            </a:endParaRPr>
          </a:p>
        </p:txBody>
      </p:sp>
      <p:sp>
        <p:nvSpPr>
          <p:cNvPr id="2" name="Slide Number Placeholder 1"/>
          <p:cNvSpPr>
            <a:spLocks noGrp="1"/>
          </p:cNvSpPr>
          <p:nvPr>
            <p:ph type="sldNum" sz="quarter" idx="12"/>
          </p:nvPr>
        </p:nvSpPr>
        <p:spPr/>
        <p:txBody>
          <a:bodyPr/>
          <a:lstStyle/>
          <a:p>
            <a:pPr>
              <a:defRPr/>
            </a:pPr>
            <a:fld id="{B3747158-48A4-4F0D-8D36-9BC5E353EB86}" type="slidenum">
              <a:rPr lang="en-US" smtClean="0">
                <a:solidFill>
                  <a:srgbClr val="FFFFFF"/>
                </a:solidFill>
              </a:rPr>
              <a:pPr>
                <a:defRPr/>
              </a:pPr>
              <a:t>25</a:t>
            </a:fld>
            <a:endParaRPr lang="en-US">
              <a:solidFill>
                <a:srgbClr val="FFFFFF"/>
              </a:solidFill>
            </a:endParaRPr>
          </a:p>
        </p:txBody>
      </p:sp>
      <p:pic>
        <p:nvPicPr>
          <p:cNvPr id="71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125538"/>
            <a:ext cx="24384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Rectangle 2"/>
          <p:cNvSpPr>
            <a:spLocks noChangeArrowheads="1"/>
          </p:cNvSpPr>
          <p:nvPr/>
        </p:nvSpPr>
        <p:spPr bwMode="auto">
          <a:xfrm>
            <a:off x="827088" y="1125538"/>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solidFill>
                  <a:srgbClr val="000000"/>
                </a:solidFill>
              </a:rPr>
              <a:t>Scientists have discovered a tiny species of ancient human that lived 18,000 years ago on an isolated island east of the Java Sea -- a prehistoric hunter in a "lost world" of giant lizards and miniature elephants. </a:t>
            </a:r>
          </a:p>
          <a:p>
            <a:pPr eaLnBrk="0" fontAlgn="base" hangingPunct="0">
              <a:spcBef>
                <a:spcPct val="0"/>
              </a:spcBef>
              <a:spcAft>
                <a:spcPct val="0"/>
              </a:spcAft>
            </a:pPr>
            <a:r>
              <a:rPr lang="en-US">
                <a:solidFill>
                  <a:srgbClr val="000000"/>
                </a:solidFill>
              </a:rPr>
              <a:t>These "little people" stood about </a:t>
            </a:r>
            <a:r>
              <a:rPr lang="en-US" b="1">
                <a:solidFill>
                  <a:srgbClr val="000000"/>
                </a:solidFill>
              </a:rPr>
              <a:t>three feet tall </a:t>
            </a:r>
            <a:r>
              <a:rPr lang="sl-SI" b="1">
                <a:solidFill>
                  <a:srgbClr val="000000"/>
                </a:solidFill>
              </a:rPr>
              <a:t> (1 m) </a:t>
            </a:r>
            <a:r>
              <a:rPr lang="en-US">
                <a:solidFill>
                  <a:srgbClr val="000000"/>
                </a:solidFill>
              </a:rPr>
              <a:t>and had heads the size of grapefruit. They coexisted with modern humans for thousands of years yet appear to be more closely akin to a long-extinct human ancestor. </a:t>
            </a:r>
            <a:endParaRPr lang="sl-SI">
              <a:solidFill>
                <a:srgbClr val="000000"/>
              </a:solidFill>
            </a:endParaRPr>
          </a:p>
          <a:p>
            <a:pPr eaLnBrk="0" fontAlgn="base" hangingPunct="0">
              <a:spcBef>
                <a:spcPct val="0"/>
              </a:spcBef>
              <a:spcAft>
                <a:spcPct val="0"/>
              </a:spcAft>
            </a:pPr>
            <a:endParaRPr lang="sl-SI">
              <a:solidFill>
                <a:srgbClr val="000000"/>
              </a:solidFill>
            </a:endParaRPr>
          </a:p>
          <a:p>
            <a:pPr eaLnBrk="0" fontAlgn="base" hangingPunct="0">
              <a:spcBef>
                <a:spcPct val="0"/>
              </a:spcBef>
              <a:spcAft>
                <a:spcPct val="0"/>
              </a:spcAft>
            </a:pPr>
            <a:r>
              <a:rPr lang="sl-SI">
                <a:solidFill>
                  <a:srgbClr val="000000"/>
                </a:solidFill>
              </a:rPr>
              <a:t>Prebivalci okoliških vasi pripovedujejo zgodbe o teh „malih ljudeh“, ki so živeli v pečinah. Ženske so metale prsi čez rame. Ker so jim kradli otroke, so se njihovi predniki enkrat razjezili in jih požgali.</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a:solidFill>
                  <a:srgbClr val="FFFFFF"/>
                </a:solidFill>
              </a:rPr>
              <a:t>MPS, 10.11.2020</a:t>
            </a:r>
          </a:p>
        </p:txBody>
      </p:sp>
    </p:spTree>
    <p:extLst>
      <p:ext uri="{BB962C8B-B14F-4D97-AF65-F5344CB8AC3E}">
        <p14:creationId xmlns:p14="http://schemas.microsoft.com/office/powerpoint/2010/main" val="2731784191"/>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a:t>COMPUTERS </a:t>
            </a:r>
          </a:p>
        </p:txBody>
      </p:sp>
      <p:sp>
        <p:nvSpPr>
          <p:cNvPr id="5" name="PoljeZBesedilom 4"/>
          <p:cNvSpPr txBox="1"/>
          <p:nvPr/>
        </p:nvSpPr>
        <p:spPr>
          <a:xfrm>
            <a:off x="755576" y="980728"/>
            <a:ext cx="8064896" cy="400110"/>
          </a:xfrm>
          <a:prstGeom prst="rect">
            <a:avLst/>
          </a:prstGeom>
          <a:noFill/>
        </p:spPr>
        <p:txBody>
          <a:bodyPr wrap="square" rtlCol="0">
            <a:spAutoFit/>
          </a:bodyPr>
          <a:lstStyle/>
          <a:p>
            <a:pPr fontAlgn="base">
              <a:spcBef>
                <a:spcPct val="20000"/>
              </a:spcBef>
              <a:spcAft>
                <a:spcPct val="0"/>
              </a:spcAft>
              <a:buClr>
                <a:srgbClr val="5C6D90"/>
              </a:buClr>
            </a:pPr>
            <a:r>
              <a:rPr lang="sl-SI" sz="2000" kern="0" dirty="0" err="1">
                <a:solidFill>
                  <a:srgbClr val="2D2525"/>
                </a:solidFill>
                <a:latin typeface="Times New Roman"/>
              </a:rPr>
              <a:t>Chess</a:t>
            </a:r>
            <a:r>
              <a:rPr lang="sl-SI" sz="2000" kern="0" dirty="0">
                <a:solidFill>
                  <a:srgbClr val="2D2525"/>
                </a:solidFill>
                <a:latin typeface="Times New Roman"/>
              </a:rPr>
              <a:t>, JEOPARDY …</a:t>
            </a:r>
          </a:p>
        </p:txBody>
      </p:sp>
      <p:sp>
        <p:nvSpPr>
          <p:cNvPr id="3" name="Footer Placeholder 2"/>
          <p:cNvSpPr>
            <a:spLocks noGrp="1"/>
          </p:cNvSpPr>
          <p:nvPr>
            <p:ph type="ftr" sz="quarter" idx="11"/>
          </p:nvPr>
        </p:nvSpPr>
        <p:spPr/>
        <p:txBody>
          <a:bodyPr/>
          <a:lstStyle/>
          <a:p>
            <a:r>
              <a:rPr lang="sl-SI">
                <a:solidFill>
                  <a:prstClr val="black">
                    <a:tint val="75000"/>
                  </a:prstClr>
                </a:solidFill>
              </a:rPr>
              <a:t>MPS, 10.11.2020</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26</a:t>
            </a:fld>
            <a:endParaRPr lang="sl-SI" dirty="0">
              <a:solidFill>
                <a:prstClr val="black">
                  <a:tint val="75000"/>
                </a:prstClr>
              </a:solidFill>
            </a:endParaRPr>
          </a:p>
        </p:txBody>
      </p:sp>
      <p:pic>
        <p:nvPicPr>
          <p:cNvPr id="16386" name="Picture 2" descr="D:\Users\Mezi\Pictures\roadru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056" y="1375321"/>
            <a:ext cx="510441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orav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139" y="692696"/>
            <a:ext cx="182033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D:\Users\Mezi\Pictures\350px-TOPIO_3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20888"/>
            <a:ext cx="2494501" cy="16606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Users\Mezi\Pictures\Watson_Jeopar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96" y="4365104"/>
            <a:ext cx="3048000" cy="170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4000" b="1" dirty="0">
                <a:solidFill>
                  <a:sysClr val="windowText" lastClr="000000"/>
                </a:solidFill>
                <a:ea typeface="+mn-ea"/>
                <a:cs typeface="+mn-cs"/>
              </a:rPr>
              <a:t>HUMAN INTELLIGENCE VS. COMPUTERS </a:t>
            </a:r>
            <a:br>
              <a:rPr lang="sl-SI" sz="1500" b="1" dirty="0">
                <a:solidFill>
                  <a:sysClr val="windowText" lastClr="000000"/>
                </a:solidFill>
                <a:ea typeface="+mn-ea"/>
                <a:cs typeface="+mn-cs"/>
              </a:rPr>
            </a:br>
            <a:r>
              <a:rPr lang="sl-SI" b="1" dirty="0"/>
              <a:t> </a:t>
            </a:r>
          </a:p>
        </p:txBody>
      </p:sp>
      <p:sp>
        <p:nvSpPr>
          <p:cNvPr id="3" name="Footer Placeholder 2"/>
          <p:cNvSpPr>
            <a:spLocks noGrp="1"/>
          </p:cNvSpPr>
          <p:nvPr>
            <p:ph type="ftr" sz="quarter" idx="11"/>
          </p:nvPr>
        </p:nvSpPr>
        <p:spPr/>
        <p:txBody>
          <a:bodyPr/>
          <a:lstStyle/>
          <a:p>
            <a:r>
              <a:rPr lang="sl-SI">
                <a:solidFill>
                  <a:prstClr val="black">
                    <a:tint val="75000"/>
                  </a:prstClr>
                </a:solidFill>
              </a:rPr>
              <a:t>MPS, 10.11.2020</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27</a:t>
            </a:fld>
            <a:endParaRPr lang="sl-SI" dirty="0">
              <a:solidFill>
                <a:prstClr val="black">
                  <a:tint val="75000"/>
                </a:prstClr>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1" y="908720"/>
            <a:ext cx="781103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70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4000" b="1" dirty="0">
                <a:solidFill>
                  <a:sysClr val="windowText" lastClr="000000"/>
                </a:solidFill>
                <a:ea typeface="+mn-ea"/>
                <a:cs typeface="+mn-cs"/>
              </a:rPr>
              <a:t>HUMAN INTELLIGENCE VS. COMPUTERS </a:t>
            </a:r>
            <a:br>
              <a:rPr lang="sl-SI" sz="1500" b="1" dirty="0">
                <a:solidFill>
                  <a:sysClr val="windowText" lastClr="000000"/>
                </a:solidFill>
                <a:ea typeface="+mn-ea"/>
                <a:cs typeface="+mn-cs"/>
              </a:rPr>
            </a:br>
            <a:r>
              <a:rPr lang="sl-SI" b="1" dirty="0"/>
              <a:t> </a:t>
            </a:r>
          </a:p>
        </p:txBody>
      </p:sp>
      <p:sp>
        <p:nvSpPr>
          <p:cNvPr id="3" name="Footer Placeholder 2"/>
          <p:cNvSpPr>
            <a:spLocks noGrp="1"/>
          </p:cNvSpPr>
          <p:nvPr>
            <p:ph type="ftr" sz="quarter" idx="11"/>
          </p:nvPr>
        </p:nvSpPr>
        <p:spPr/>
        <p:txBody>
          <a:bodyPr/>
          <a:lstStyle/>
          <a:p>
            <a:r>
              <a:rPr lang="sl-SI">
                <a:solidFill>
                  <a:prstClr val="black">
                    <a:tint val="75000"/>
                  </a:prstClr>
                </a:solidFill>
              </a:rPr>
              <a:t>MPS, 10.11.2020</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28</a:t>
            </a:fld>
            <a:endParaRPr lang="sl-SI" dirty="0">
              <a:solidFill>
                <a:prstClr val="black">
                  <a:tint val="75000"/>
                </a:prst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00800" cy="549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54374" y="4653136"/>
            <a:ext cx="2081111" cy="400110"/>
          </a:xfrm>
          <a:prstGeom prst="rect">
            <a:avLst/>
          </a:prstGeom>
          <a:noFill/>
        </p:spPr>
        <p:txBody>
          <a:bodyPr wrap="square" rtlCol="0">
            <a:spAutoFit/>
          </a:bodyPr>
          <a:lstStyle/>
          <a:p>
            <a:r>
              <a:rPr lang="sl-SI" sz="2000" dirty="0" err="1"/>
              <a:t>Predictions</a:t>
            </a:r>
            <a:r>
              <a:rPr lang="sl-SI" sz="2000" dirty="0"/>
              <a:t> </a:t>
            </a:r>
            <a:r>
              <a:rPr lang="sl-SI" sz="2000" dirty="0" err="1"/>
              <a:t>failed</a:t>
            </a:r>
            <a:endParaRPr lang="en-GB" sz="2000" dirty="0"/>
          </a:p>
        </p:txBody>
      </p:sp>
    </p:spTree>
    <p:extLst>
      <p:ext uri="{BB962C8B-B14F-4D97-AF65-F5344CB8AC3E}">
        <p14:creationId xmlns:p14="http://schemas.microsoft.com/office/powerpoint/2010/main" val="2892940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9"/>
          <p:cNvSpPr txBox="1">
            <a:spLocks noChangeArrowheads="1"/>
          </p:cNvSpPr>
          <p:nvPr/>
        </p:nvSpPr>
        <p:spPr bwMode="auto">
          <a:xfrm>
            <a:off x="428625" y="1357313"/>
            <a:ext cx="2071688" cy="563562"/>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a:solidFill>
                  <a:srgbClr val="000000"/>
                </a:solidFill>
                <a:latin typeface="Arial" pitchFamily="34" charset="0"/>
                <a:cs typeface="Times New Roman" pitchFamily="18" charset="0"/>
              </a:rPr>
              <a:t>Processing power</a:t>
            </a:r>
            <a:endParaRPr kumimoji="1" lang="sl-SI" b="1">
              <a:solidFill>
                <a:srgbClr val="000000"/>
              </a:solidFill>
              <a:latin typeface="Arial" pitchFamily="34" charset="0"/>
              <a:cs typeface="Times New Roman" pitchFamily="18" charset="0"/>
            </a:endParaRPr>
          </a:p>
        </p:txBody>
      </p:sp>
      <p:sp>
        <p:nvSpPr>
          <p:cNvPr id="22531" name="Text Box 4"/>
          <p:cNvSpPr txBox="1">
            <a:spLocks noChangeArrowheads="1"/>
          </p:cNvSpPr>
          <p:nvPr/>
        </p:nvSpPr>
        <p:spPr bwMode="auto">
          <a:xfrm>
            <a:off x="6535738" y="4437063"/>
            <a:ext cx="714375"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a:solidFill>
                  <a:srgbClr val="000000"/>
                </a:solidFill>
                <a:latin typeface="Arial" pitchFamily="34" charset="0"/>
                <a:cs typeface="Times New Roman" pitchFamily="18" charset="0"/>
              </a:rPr>
              <a:t>Time</a:t>
            </a:r>
            <a:endParaRPr kumimoji="1" lang="sl-SI" sz="3200" b="1">
              <a:solidFill>
                <a:srgbClr val="000000"/>
              </a:solidFill>
              <a:latin typeface="Arial" pitchFamily="34" charset="0"/>
            </a:endParaRPr>
          </a:p>
        </p:txBody>
      </p:sp>
      <p:sp>
        <p:nvSpPr>
          <p:cNvPr id="22532" name="Rectangle 10"/>
          <p:cNvSpPr>
            <a:spLocks noChangeArrowheads="1"/>
          </p:cNvSpPr>
          <p:nvPr/>
        </p:nvSpPr>
        <p:spPr bwMode="auto">
          <a:xfrm>
            <a:off x="0" y="-26988"/>
            <a:ext cx="185738" cy="51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00"/>
              </a:solidFill>
            </a:endParaRPr>
          </a:p>
        </p:txBody>
      </p:sp>
      <p:sp>
        <p:nvSpPr>
          <p:cNvPr id="22533" name="Rectangle 13"/>
          <p:cNvSpPr>
            <a:spLocks noChangeArrowheads="1"/>
          </p:cNvSpPr>
          <p:nvPr/>
        </p:nvSpPr>
        <p:spPr bwMode="auto">
          <a:xfrm>
            <a:off x="250825" y="3244850"/>
            <a:ext cx="187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a:solidFill>
                <a:srgbClr val="000000"/>
              </a:solidFill>
            </a:endParaRPr>
          </a:p>
        </p:txBody>
      </p:sp>
      <p:cxnSp>
        <p:nvCxnSpPr>
          <p:cNvPr id="22534"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22535" name="AutoShape 16"/>
          <p:cNvCxnSpPr>
            <a:cxnSpLocks noChangeShapeType="1"/>
          </p:cNvCxnSpPr>
          <p:nvPr/>
        </p:nvCxnSpPr>
        <p:spPr bwMode="auto">
          <a:xfrm flipV="1">
            <a:off x="1143000" y="2428875"/>
            <a:ext cx="5429250" cy="2714625"/>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22536" name="AutoShape 17"/>
          <p:cNvCxnSpPr>
            <a:cxnSpLocks noChangeShapeType="1"/>
          </p:cNvCxnSpPr>
          <p:nvPr/>
        </p:nvCxnSpPr>
        <p:spPr bwMode="auto">
          <a:xfrm>
            <a:off x="1071563" y="3500438"/>
            <a:ext cx="5500687" cy="1587"/>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22537"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2538" name="Text Box 4"/>
          <p:cNvSpPr txBox="1">
            <a:spLocks noChangeArrowheads="1"/>
          </p:cNvSpPr>
          <p:nvPr/>
        </p:nvSpPr>
        <p:spPr bwMode="auto">
          <a:xfrm>
            <a:off x="6715125" y="3429000"/>
            <a:ext cx="1027113" cy="32702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a:solidFill>
                  <a:srgbClr val="000000"/>
                </a:solidFill>
                <a:latin typeface="Arial" pitchFamily="34" charset="0"/>
                <a:cs typeface="Times New Roman" pitchFamily="18" charset="0"/>
              </a:rPr>
              <a:t>Human</a:t>
            </a:r>
            <a:r>
              <a:rPr kumimoji="1" lang="sl-SI" b="1">
                <a:solidFill>
                  <a:srgbClr val="000000"/>
                </a:solidFill>
                <a:latin typeface="Arial" pitchFamily="34" charset="0"/>
                <a:cs typeface="Times New Roman" pitchFamily="18" charset="0"/>
              </a:rPr>
              <a:t> </a:t>
            </a:r>
          </a:p>
        </p:txBody>
      </p:sp>
      <p:sp>
        <p:nvSpPr>
          <p:cNvPr id="22539" name="Text Box 4"/>
          <p:cNvSpPr txBox="1">
            <a:spLocks noChangeArrowheads="1"/>
          </p:cNvSpPr>
          <p:nvPr/>
        </p:nvSpPr>
        <p:spPr bwMode="auto">
          <a:xfrm>
            <a:off x="6035675" y="2906713"/>
            <a:ext cx="1714500"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a:solidFill>
                  <a:srgbClr val="000000"/>
                </a:solidFill>
                <a:latin typeface="Arial" pitchFamily="34" charset="0"/>
                <a:cs typeface="Times New Roman" pitchFamily="18" charset="0"/>
              </a:rPr>
              <a:t>Computers</a:t>
            </a:r>
            <a:r>
              <a:rPr kumimoji="1" lang="sl-SI" b="1">
                <a:solidFill>
                  <a:srgbClr val="000000"/>
                </a:solidFill>
                <a:latin typeface="Arial" pitchFamily="34" charset="0"/>
                <a:cs typeface="Times New Roman" pitchFamily="18" charset="0"/>
              </a:rPr>
              <a:t> </a:t>
            </a:r>
            <a:endParaRPr kumimoji="1" lang="sl-SI" sz="3200" b="1">
              <a:solidFill>
                <a:srgbClr val="000000"/>
              </a:solidFill>
              <a:latin typeface="Arial" pitchFamily="34" charset="0"/>
            </a:endParaRPr>
          </a:p>
        </p:txBody>
      </p:sp>
      <p:sp>
        <p:nvSpPr>
          <p:cNvPr id="22540" name="Text Box 4"/>
          <p:cNvSpPr txBox="1">
            <a:spLocks noChangeArrowheads="1"/>
          </p:cNvSpPr>
          <p:nvPr/>
        </p:nvSpPr>
        <p:spPr bwMode="auto">
          <a:xfrm>
            <a:off x="3143250" y="1143000"/>
            <a:ext cx="2071688" cy="1615827"/>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dirty="0">
                <a:solidFill>
                  <a:srgbClr val="000000"/>
                </a:solidFill>
                <a:latin typeface="Arial" pitchFamily="34" charset="0"/>
                <a:cs typeface="Times New Roman" pitchFamily="18" charset="0"/>
              </a:rPr>
              <a:t>People + Computers  = Information  society</a:t>
            </a:r>
          </a:p>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sz="3600" b="1" dirty="0">
                <a:solidFill>
                  <a:srgbClr val="FF0000"/>
                </a:solidFill>
                <a:latin typeface="Arial" pitchFamily="34" charset="0"/>
                <a:cs typeface="Times New Roman" pitchFamily="18" charset="0"/>
              </a:rPr>
              <a:t>Flynn</a:t>
            </a:r>
            <a:r>
              <a:rPr kumimoji="1" lang="en-US" b="1" dirty="0">
                <a:solidFill>
                  <a:srgbClr val="000000"/>
                </a:solidFill>
                <a:latin typeface="Arial" pitchFamily="34" charset="0"/>
                <a:cs typeface="Times New Roman" pitchFamily="18" charset="0"/>
              </a:rPr>
              <a:t> +30</a:t>
            </a:r>
          </a:p>
        </p:txBody>
      </p:sp>
      <p:cxnSp>
        <p:nvCxnSpPr>
          <p:cNvPr id="22541" name="AutoShape 19"/>
          <p:cNvCxnSpPr>
            <a:cxnSpLocks noChangeShapeType="1"/>
          </p:cNvCxnSpPr>
          <p:nvPr/>
        </p:nvCxnSpPr>
        <p:spPr bwMode="auto">
          <a:xfrm rot="5400000" flipH="1" flipV="1">
            <a:off x="6107906" y="535782"/>
            <a:ext cx="1571625" cy="928688"/>
          </a:xfrm>
          <a:prstGeom prst="straightConnector1">
            <a:avLst/>
          </a:prstGeom>
          <a:noFill/>
          <a:ln w="1270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22542" name="AutoShape 3"/>
          <p:cNvCxnSpPr>
            <a:cxnSpLocks noChangeShapeType="1"/>
          </p:cNvCxnSpPr>
          <p:nvPr/>
        </p:nvCxnSpPr>
        <p:spPr bwMode="auto">
          <a:xfrm flipV="1">
            <a:off x="1071563" y="1785938"/>
            <a:ext cx="5429250" cy="1714500"/>
          </a:xfrm>
          <a:prstGeom prst="straightConnector1">
            <a:avLst/>
          </a:prstGeom>
          <a:noFill/>
          <a:ln w="127000">
            <a:solidFill>
              <a:srgbClr val="000000"/>
            </a:solidFill>
            <a:prstDash val="sysDot"/>
            <a:round/>
            <a:headEnd/>
            <a:tailEnd type="none" w="lg" len="lg"/>
          </a:ln>
          <a:extLst>
            <a:ext uri="{909E8E84-426E-40DD-AFC4-6F175D3DCCD1}">
              <a14:hiddenFill xmlns:a14="http://schemas.microsoft.com/office/drawing/2010/main">
                <a:noFill/>
              </a14:hiddenFill>
            </a:ext>
          </a:extLst>
        </p:spPr>
      </p:cxnSp>
      <p:sp>
        <p:nvSpPr>
          <p:cNvPr id="22543" name="TextBox 1"/>
          <p:cNvSpPr txBox="1">
            <a:spLocks noChangeArrowheads="1"/>
          </p:cNvSpPr>
          <p:nvPr/>
        </p:nvSpPr>
        <p:spPr bwMode="auto">
          <a:xfrm>
            <a:off x="7500938" y="755650"/>
            <a:ext cx="1174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sl-SI">
                <a:solidFill>
                  <a:srgbClr val="000000"/>
                </a:solidFill>
                <a:latin typeface="Arial" pitchFamily="34" charset="0"/>
              </a:rPr>
              <a:t>Kurtzweil</a:t>
            </a:r>
          </a:p>
        </p:txBody>
      </p:sp>
      <p:sp>
        <p:nvSpPr>
          <p:cNvPr id="22544" name="Slide Number Placeholder 3"/>
          <p:cNvSpPr>
            <a:spLocks noGrp="1"/>
          </p:cNvSpPr>
          <p:nvPr>
            <p:ph type="sldNum" sz="quarter" idx="11"/>
          </p:nvPr>
        </p:nvSpPr>
        <p:spPr>
          <a:xfrm>
            <a:off x="7318375"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fld id="{6ECBFD3C-F885-47AE-901D-D7446AA7E014}" type="slidenum">
              <a:rPr lang="en-US" smtClean="0">
                <a:solidFill>
                  <a:srgbClr val="000000"/>
                </a:solidFill>
                <a:latin typeface="Times New Roman" pitchFamily="18" charset="0"/>
              </a:rPr>
              <a:pPr algn="ctr"/>
              <a:t>29</a:t>
            </a:fld>
            <a:endParaRPr lang="en-US">
              <a:solidFill>
                <a:srgbClr val="000000"/>
              </a:solidFill>
              <a:latin typeface="Times New Roman" pitchFamily="18" charset="0"/>
            </a:endParaRPr>
          </a:p>
        </p:txBody>
      </p:sp>
      <p:sp>
        <p:nvSpPr>
          <p:cNvPr id="22545" name="Naslov 1"/>
          <p:cNvSpPr>
            <a:spLocks noGrp="1"/>
          </p:cNvSpPr>
          <p:nvPr>
            <p:ph type="title"/>
          </p:nvPr>
        </p:nvSpPr>
        <p:spPr>
          <a:xfrm>
            <a:off x="-459880" y="-296863"/>
            <a:ext cx="6960693" cy="981075"/>
          </a:xfrm>
        </p:spPr>
        <p:txBody>
          <a:bodyPr/>
          <a:lstStyle/>
          <a:p>
            <a:pPr eaLnBrk="1" hangingPunct="1">
              <a:lnSpc>
                <a:spcPct val="100000"/>
              </a:lnSpc>
            </a:pPr>
            <a:r>
              <a:rPr kumimoji="0" lang="sl-SI" b="1" dirty="0">
                <a:solidFill>
                  <a:srgbClr val="000000"/>
                </a:solidFill>
                <a:latin typeface="Calibri" pitchFamily="34" charset="0"/>
                <a:ea typeface="Calibri" pitchFamily="34" charset="0"/>
                <a:cs typeface="Calibri" pitchFamily="34" charset="0"/>
              </a:rPr>
              <a:t>      </a:t>
            </a:r>
            <a:r>
              <a:rPr kumimoji="0" lang="en-US" sz="3200" b="1" dirty="0">
                <a:solidFill>
                  <a:srgbClr val="000000"/>
                </a:solidFill>
                <a:latin typeface="Calibri" pitchFamily="34" charset="0"/>
                <a:ea typeface="Calibri" pitchFamily="34" charset="0"/>
                <a:cs typeface="Calibri" pitchFamily="34" charset="0"/>
              </a:rPr>
              <a:t>HUMAN</a:t>
            </a:r>
            <a:r>
              <a:rPr kumimoji="0" lang="sl-SI" sz="3200" b="1" dirty="0">
                <a:solidFill>
                  <a:srgbClr val="000000"/>
                </a:solidFill>
                <a:latin typeface="Calibri" pitchFamily="34" charset="0"/>
                <a:ea typeface="Calibri" pitchFamily="34" charset="0"/>
                <a:cs typeface="Calibri" pitchFamily="34" charset="0"/>
              </a:rPr>
              <a:t>/</a:t>
            </a:r>
            <a:r>
              <a:rPr kumimoji="0" lang="en-US" sz="3200" b="1" dirty="0">
                <a:solidFill>
                  <a:srgbClr val="000000"/>
                </a:solidFill>
                <a:latin typeface="Calibri" pitchFamily="34" charset="0"/>
                <a:ea typeface="Calibri" pitchFamily="34" charset="0"/>
                <a:cs typeface="Calibri" pitchFamily="34" charset="0"/>
              </a:rPr>
              <a:t>COMPUTER INTELLIGENCE </a:t>
            </a:r>
            <a:endParaRPr kumimoji="0" lang="sl-SI" b="1" dirty="0">
              <a:solidFill>
                <a:srgbClr val="000000"/>
              </a:solidFill>
              <a:latin typeface="Calibri" pitchFamily="34" charset="0"/>
              <a:ea typeface="Calibri" pitchFamily="34" charset="0"/>
              <a:cs typeface="Calibri" pitchFamily="34" charset="0"/>
            </a:endParaRPr>
          </a:p>
        </p:txBody>
      </p:sp>
      <p:sp>
        <p:nvSpPr>
          <p:cNvPr id="22546" name="Text Box 4"/>
          <p:cNvSpPr txBox="1">
            <a:spLocks noChangeArrowheads="1"/>
          </p:cNvSpPr>
          <p:nvPr/>
        </p:nvSpPr>
        <p:spPr bwMode="auto">
          <a:xfrm>
            <a:off x="7031038" y="1684338"/>
            <a:ext cx="2106612"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sl-SI" b="1">
                <a:solidFill>
                  <a:srgbClr val="000000"/>
                </a:solidFill>
                <a:latin typeface="Arial" pitchFamily="34" charset="0"/>
                <a:cs typeface="Times New Roman" pitchFamily="18" charset="0"/>
              </a:rPr>
              <a:t>Drak</a:t>
            </a:r>
            <a:r>
              <a:rPr kumimoji="1" lang="en-US" b="1">
                <a:solidFill>
                  <a:srgbClr val="000000"/>
                </a:solidFill>
                <a:latin typeface="Arial" pitchFamily="34" charset="0"/>
                <a:cs typeface="Times New Roman" pitchFamily="18" charset="0"/>
              </a:rPr>
              <a:t>e’s equation</a:t>
            </a:r>
            <a:r>
              <a:rPr kumimoji="1" lang="sl-SI" b="1">
                <a:solidFill>
                  <a:srgbClr val="000000"/>
                </a:solidFill>
                <a:latin typeface="Arial" pitchFamily="34" charset="0"/>
                <a:cs typeface="Times New Roman" pitchFamily="18" charset="0"/>
              </a:rPr>
              <a:t>  </a:t>
            </a:r>
            <a:endParaRPr kumimoji="1" lang="sl-SI" sz="3200" b="1">
              <a:solidFill>
                <a:srgbClr val="000000"/>
              </a:solidFill>
              <a:latin typeface="Arial" pitchFamily="34" charset="0"/>
            </a:endParaRPr>
          </a:p>
        </p:txBody>
      </p:sp>
      <p:pic>
        <p:nvPicPr>
          <p:cNvPr id="225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776413"/>
            <a:ext cx="22828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8" name="Text Box 4"/>
          <p:cNvSpPr txBox="1">
            <a:spLocks noChangeArrowheads="1"/>
          </p:cNvSpPr>
          <p:nvPr/>
        </p:nvSpPr>
        <p:spPr bwMode="auto">
          <a:xfrm>
            <a:off x="7335838" y="685800"/>
            <a:ext cx="1206500" cy="509588"/>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sl-SI" b="1">
                <a:solidFill>
                  <a:srgbClr val="000000"/>
                </a:solidFill>
                <a:latin typeface="Arial" pitchFamily="34" charset="0"/>
                <a:cs typeface="Times New Roman" pitchFamily="18" charset="0"/>
              </a:rPr>
              <a:t>Kurtzweil</a:t>
            </a:r>
            <a:endParaRPr kumimoji="1" lang="sl-SI" sz="3200" b="1">
              <a:solidFill>
                <a:srgbClr val="000000"/>
              </a:solidFill>
              <a:latin typeface="Arial" pitchFamily="34" charset="0"/>
            </a:endParaRPr>
          </a:p>
        </p:txBody>
      </p:sp>
      <p:sp>
        <p:nvSpPr>
          <p:cNvPr id="2" name="Footer Placeholder 1"/>
          <p:cNvSpPr>
            <a:spLocks noGrp="1"/>
          </p:cNvSpPr>
          <p:nvPr>
            <p:ph type="ftr" sz="quarter" idx="10"/>
          </p:nvPr>
        </p:nvSpPr>
        <p:spPr/>
        <p:txBody>
          <a:bodyPr/>
          <a:lstStyle/>
          <a:p>
            <a:pPr>
              <a:defRPr/>
            </a:pPr>
            <a:r>
              <a:rPr lang="en-US"/>
              <a:t>MPS, 10.11.2020</a:t>
            </a:r>
          </a:p>
        </p:txBody>
      </p:sp>
      <p:sp>
        <p:nvSpPr>
          <p:cNvPr id="22" name="TextBox 21"/>
          <p:cNvSpPr txBox="1"/>
          <p:nvPr/>
        </p:nvSpPr>
        <p:spPr>
          <a:xfrm>
            <a:off x="572194" y="5423446"/>
            <a:ext cx="2448272" cy="1200329"/>
          </a:xfrm>
          <a:prstGeom prst="rect">
            <a:avLst/>
          </a:prstGeom>
          <a:noFill/>
        </p:spPr>
        <p:txBody>
          <a:bodyPr wrap="square" rtlCol="0">
            <a:spAutoFit/>
          </a:bodyPr>
          <a:lstStyle/>
          <a:p>
            <a:r>
              <a:rPr lang="en-US" dirty="0" err="1">
                <a:solidFill>
                  <a:srgbClr val="FF0000"/>
                </a:solidFill>
              </a:rPr>
              <a:t>Compu</a:t>
            </a:r>
            <a:r>
              <a:rPr lang="sl-SI" dirty="0">
                <a:solidFill>
                  <a:srgbClr val="FF0000"/>
                </a:solidFill>
              </a:rPr>
              <a:t>t</a:t>
            </a:r>
            <a:r>
              <a:rPr lang="en-US" dirty="0" err="1">
                <a:solidFill>
                  <a:srgbClr val="FF0000"/>
                </a:solidFill>
              </a:rPr>
              <a:t>ers</a:t>
            </a:r>
            <a:r>
              <a:rPr lang="en-US" dirty="0">
                <a:solidFill>
                  <a:srgbClr val="FF0000"/>
                </a:solidFill>
              </a:rPr>
              <a:t> are tools for enhancing our mental capabilities</a:t>
            </a:r>
            <a:endParaRPr lang="sl-SI" dirty="0">
              <a:solidFill>
                <a:srgbClr val="FF0000"/>
              </a:solidFill>
            </a:endParaRPr>
          </a:p>
          <a:p>
            <a:r>
              <a:rPr lang="sl-SI" dirty="0" err="1">
                <a:solidFill>
                  <a:srgbClr val="FF0000"/>
                </a:solidFill>
              </a:rPr>
              <a:t>Million</a:t>
            </a:r>
            <a:r>
              <a:rPr lang="sl-SI" dirty="0">
                <a:solidFill>
                  <a:srgbClr val="FF0000"/>
                </a:solidFill>
              </a:rPr>
              <a:t> </a:t>
            </a:r>
            <a:r>
              <a:rPr lang="sl-SI" dirty="0" err="1">
                <a:solidFill>
                  <a:srgbClr val="FF0000"/>
                </a:solidFill>
              </a:rPr>
              <a:t>times</a:t>
            </a:r>
            <a:endParaRPr lang="en-US" dirty="0">
              <a:solidFill>
                <a:srgbClr val="FF0000"/>
              </a:solidFill>
            </a:endParaRPr>
          </a:p>
        </p:txBody>
      </p:sp>
      <p:sp>
        <p:nvSpPr>
          <p:cNvPr id="23" name="TextBox 22"/>
          <p:cNvSpPr txBox="1"/>
          <p:nvPr/>
        </p:nvSpPr>
        <p:spPr>
          <a:xfrm>
            <a:off x="3020466" y="5423446"/>
            <a:ext cx="2594248" cy="923330"/>
          </a:xfrm>
          <a:prstGeom prst="rect">
            <a:avLst/>
          </a:prstGeom>
          <a:noFill/>
        </p:spPr>
        <p:txBody>
          <a:bodyPr wrap="square" rtlCol="0">
            <a:spAutoFit/>
          </a:bodyPr>
          <a:lstStyle/>
          <a:p>
            <a:r>
              <a:rPr lang="sl-SI" dirty="0" err="1">
                <a:solidFill>
                  <a:srgbClr val="FF0000"/>
                </a:solidFill>
              </a:rPr>
              <a:t>Computers</a:t>
            </a:r>
            <a:r>
              <a:rPr lang="sl-SI" dirty="0">
                <a:solidFill>
                  <a:srgbClr val="FF0000"/>
                </a:solidFill>
              </a:rPr>
              <a:t> </a:t>
            </a:r>
            <a:r>
              <a:rPr lang="sl-SI" dirty="0" err="1">
                <a:solidFill>
                  <a:srgbClr val="FF0000"/>
                </a:solidFill>
              </a:rPr>
              <a:t>and</a:t>
            </a:r>
            <a:r>
              <a:rPr lang="sl-SI" dirty="0">
                <a:solidFill>
                  <a:srgbClr val="FF0000"/>
                </a:solidFill>
              </a:rPr>
              <a:t> </a:t>
            </a:r>
            <a:r>
              <a:rPr lang="sl-SI" dirty="0" err="1">
                <a:solidFill>
                  <a:srgbClr val="FF0000"/>
                </a:solidFill>
              </a:rPr>
              <a:t>robots</a:t>
            </a:r>
            <a:r>
              <a:rPr lang="sl-SI" dirty="0">
                <a:solidFill>
                  <a:srgbClr val="FF0000"/>
                </a:solidFill>
              </a:rPr>
              <a:t> are far </a:t>
            </a:r>
            <a:r>
              <a:rPr lang="sl-SI" dirty="0" err="1">
                <a:solidFill>
                  <a:srgbClr val="FF0000"/>
                </a:solidFill>
              </a:rPr>
              <a:t>less</a:t>
            </a:r>
            <a:r>
              <a:rPr lang="sl-SI" dirty="0">
                <a:solidFill>
                  <a:srgbClr val="FF0000"/>
                </a:solidFill>
              </a:rPr>
              <a:t> </a:t>
            </a:r>
            <a:r>
              <a:rPr lang="sl-SI" dirty="0" err="1">
                <a:solidFill>
                  <a:srgbClr val="FF0000"/>
                </a:solidFill>
              </a:rPr>
              <a:t>dangerous</a:t>
            </a:r>
            <a:r>
              <a:rPr lang="sl-SI" dirty="0">
                <a:solidFill>
                  <a:srgbClr val="FF0000"/>
                </a:solidFill>
              </a:rPr>
              <a:t> </a:t>
            </a:r>
            <a:r>
              <a:rPr lang="sl-SI" dirty="0" err="1">
                <a:solidFill>
                  <a:srgbClr val="FF0000"/>
                </a:solidFill>
              </a:rPr>
              <a:t>than</a:t>
            </a:r>
            <a:r>
              <a:rPr lang="sl-SI" dirty="0">
                <a:solidFill>
                  <a:srgbClr val="FF0000"/>
                </a:solidFill>
              </a:rPr>
              <a:t> real </a:t>
            </a:r>
            <a:r>
              <a:rPr lang="sl-SI" dirty="0" err="1">
                <a:solidFill>
                  <a:srgbClr val="FF0000"/>
                </a:solidFill>
              </a:rPr>
              <a:t>life</a:t>
            </a:r>
            <a:endParaRPr lang="en-US" dirty="0">
              <a:solidFill>
                <a:srgbClr val="FF0000"/>
              </a:solidFill>
            </a:endParaRPr>
          </a:p>
        </p:txBody>
      </p:sp>
      <p:sp>
        <p:nvSpPr>
          <p:cNvPr id="24" name="TextBox 23"/>
          <p:cNvSpPr txBox="1"/>
          <p:nvPr/>
        </p:nvSpPr>
        <p:spPr>
          <a:xfrm>
            <a:off x="5848177" y="5421611"/>
            <a:ext cx="2448272" cy="1200329"/>
          </a:xfrm>
          <a:prstGeom prst="rect">
            <a:avLst/>
          </a:prstGeom>
          <a:noFill/>
        </p:spPr>
        <p:txBody>
          <a:bodyPr wrap="square" rtlCol="0">
            <a:spAutoFit/>
          </a:bodyPr>
          <a:lstStyle/>
          <a:p>
            <a:r>
              <a:rPr lang="sl-SI" dirty="0" err="1">
                <a:solidFill>
                  <a:srgbClr val="FF0000"/>
                </a:solidFill>
              </a:rPr>
              <a:t>All</a:t>
            </a:r>
            <a:r>
              <a:rPr lang="sl-SI" dirty="0">
                <a:solidFill>
                  <a:srgbClr val="FF0000"/>
                </a:solidFill>
              </a:rPr>
              <a:t> </a:t>
            </a:r>
            <a:r>
              <a:rPr lang="sl-SI" dirty="0" err="1">
                <a:solidFill>
                  <a:srgbClr val="FF0000"/>
                </a:solidFill>
              </a:rPr>
              <a:t>doomsday</a:t>
            </a:r>
            <a:r>
              <a:rPr lang="sl-SI" dirty="0">
                <a:solidFill>
                  <a:srgbClr val="FF0000"/>
                </a:solidFill>
              </a:rPr>
              <a:t> </a:t>
            </a:r>
            <a:r>
              <a:rPr lang="sl-SI" dirty="0" err="1">
                <a:solidFill>
                  <a:srgbClr val="FF0000"/>
                </a:solidFill>
              </a:rPr>
              <a:t>talks</a:t>
            </a:r>
            <a:r>
              <a:rPr lang="sl-SI" dirty="0">
                <a:solidFill>
                  <a:srgbClr val="FF0000"/>
                </a:solidFill>
              </a:rPr>
              <a:t> </a:t>
            </a:r>
            <a:r>
              <a:rPr lang="sl-SI" dirty="0" err="1">
                <a:solidFill>
                  <a:srgbClr val="FF0000"/>
                </a:solidFill>
              </a:rPr>
              <a:t>failed</a:t>
            </a:r>
            <a:r>
              <a:rPr lang="sl-SI" dirty="0">
                <a:solidFill>
                  <a:srgbClr val="FF0000"/>
                </a:solidFill>
              </a:rPr>
              <a:t> to </a:t>
            </a:r>
            <a:r>
              <a:rPr lang="sl-SI" dirty="0" err="1">
                <a:solidFill>
                  <a:srgbClr val="FF0000"/>
                </a:solidFill>
              </a:rPr>
              <a:t>this</a:t>
            </a:r>
            <a:r>
              <a:rPr lang="sl-SI" dirty="0">
                <a:solidFill>
                  <a:srgbClr val="FF0000"/>
                </a:solidFill>
              </a:rPr>
              <a:t> </a:t>
            </a:r>
            <a:r>
              <a:rPr lang="sl-SI" dirty="0" err="1">
                <a:solidFill>
                  <a:srgbClr val="FF0000"/>
                </a:solidFill>
              </a:rPr>
              <a:t>day</a:t>
            </a:r>
            <a:r>
              <a:rPr lang="sl-SI" dirty="0">
                <a:solidFill>
                  <a:srgbClr val="FF0000"/>
                </a:solidFill>
              </a:rPr>
              <a:t>, </a:t>
            </a:r>
            <a:r>
              <a:rPr lang="sl-SI" dirty="0" err="1">
                <a:solidFill>
                  <a:srgbClr val="FF0000"/>
                </a:solidFill>
              </a:rPr>
              <a:t>but</a:t>
            </a:r>
            <a:r>
              <a:rPr lang="sl-SI" dirty="0">
                <a:solidFill>
                  <a:srgbClr val="FF0000"/>
                </a:solidFill>
              </a:rPr>
              <a:t> </a:t>
            </a:r>
            <a:r>
              <a:rPr lang="sl-SI" dirty="0" err="1">
                <a:solidFill>
                  <a:srgbClr val="FF0000"/>
                </a:solidFill>
              </a:rPr>
              <a:t>catastrophies</a:t>
            </a:r>
            <a:r>
              <a:rPr lang="sl-SI" dirty="0">
                <a:solidFill>
                  <a:srgbClr val="FF0000"/>
                </a:solidFill>
              </a:rPr>
              <a:t> do </a:t>
            </a:r>
            <a:r>
              <a:rPr lang="sl-SI">
                <a:solidFill>
                  <a:srgbClr val="FF0000"/>
                </a:solidFill>
              </a:rPr>
              <a:t>happen</a:t>
            </a:r>
            <a:endParaRPr lang="en-US" dirty="0">
              <a:solidFill>
                <a:srgbClr val="FF0000"/>
              </a:solidFill>
            </a:endParaRPr>
          </a:p>
        </p:txBody>
      </p:sp>
    </p:spTree>
    <p:extLst>
      <p:ext uri="{BB962C8B-B14F-4D97-AF65-F5344CB8AC3E}">
        <p14:creationId xmlns:p14="http://schemas.microsoft.com/office/powerpoint/2010/main" val="27315790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B2DD9E8-9D4B-4B37-9FA3-6BA9EFE97450}"/>
              </a:ext>
            </a:extLst>
          </p:cNvPr>
          <p:cNvSpPr>
            <a:spLocks noGrp="1" noChangeArrowheads="1"/>
          </p:cNvSpPr>
          <p:nvPr>
            <p:ph type="ctrTitle"/>
          </p:nvPr>
        </p:nvSpPr>
        <p:spPr>
          <a:xfrm>
            <a:off x="184150" y="392113"/>
            <a:ext cx="8004175" cy="1798637"/>
          </a:xfrm>
        </p:spPr>
        <p:txBody>
          <a:bodyPr/>
          <a:lstStyle/>
          <a:p>
            <a:pPr algn="l" eaLnBrk="1" hangingPunct="1"/>
            <a:r>
              <a:rPr lang="sl-SI" altLang="en-US" sz="3600"/>
              <a:t>ELON MUSK</a:t>
            </a:r>
            <a:r>
              <a:rPr lang="en-US" altLang="en-US" sz="3600"/>
              <a:t> </a:t>
            </a:r>
            <a:br>
              <a:rPr lang="en-US" altLang="en-US" sz="3600"/>
            </a:br>
            <a:br>
              <a:rPr lang="en-US" altLang="en-US" sz="3600"/>
            </a:br>
            <a:r>
              <a:rPr lang="en-US" altLang="en-US" sz="3600"/>
              <a:t> </a:t>
            </a:r>
          </a:p>
        </p:txBody>
      </p:sp>
      <p:sp>
        <p:nvSpPr>
          <p:cNvPr id="6147" name="Rectangle 3">
            <a:extLst>
              <a:ext uri="{FF2B5EF4-FFF2-40B4-BE49-F238E27FC236}">
                <a16:creationId xmlns:a16="http://schemas.microsoft.com/office/drawing/2014/main" id="{89E5E9D6-F826-4AD4-86DC-01EF8DA08E68}"/>
              </a:ext>
            </a:extLst>
          </p:cNvPr>
          <p:cNvSpPr>
            <a:spLocks noGrp="1" noChangeArrowheads="1"/>
          </p:cNvSpPr>
          <p:nvPr>
            <p:ph type="subTitle" idx="1"/>
          </p:nvPr>
        </p:nvSpPr>
        <p:spPr>
          <a:xfrm>
            <a:off x="611188" y="1435100"/>
            <a:ext cx="6781800" cy="4737100"/>
          </a:xfrm>
        </p:spPr>
        <p:txBody>
          <a:bodyPr/>
          <a:lstStyle/>
          <a:p>
            <a:pPr algn="l" eaLnBrk="1" hangingPunct="1"/>
            <a:r>
              <a:rPr lang="en-SI" altLang="en-US" sz="2000" dirty="0">
                <a:solidFill>
                  <a:schemeClr val="tx1"/>
                </a:solidFill>
              </a:rPr>
              <a:t>PayPal – online payment systems</a:t>
            </a:r>
          </a:p>
          <a:p>
            <a:pPr algn="l" eaLnBrk="1" hangingPunct="1"/>
            <a:r>
              <a:rPr lang="en-SI" altLang="en-US" sz="2000" dirty="0">
                <a:solidFill>
                  <a:schemeClr val="tx1"/>
                </a:solidFill>
              </a:rPr>
              <a:t>SolarCity, Tesla Energy – clean energy (solar) </a:t>
            </a:r>
          </a:p>
          <a:p>
            <a:pPr algn="l" eaLnBrk="1" hangingPunct="1"/>
            <a:r>
              <a:rPr lang="en-SI" altLang="en-US" sz="2000" dirty="0">
                <a:solidFill>
                  <a:schemeClr val="tx1"/>
                </a:solidFill>
              </a:rPr>
              <a:t>SpaceX – reusable, to Mars, more risky</a:t>
            </a:r>
          </a:p>
          <a:p>
            <a:pPr algn="l" eaLnBrk="1" hangingPunct="1"/>
            <a:r>
              <a:rPr lang="en-SI" altLang="en-US" sz="2000" dirty="0">
                <a:solidFill>
                  <a:schemeClr val="tx1"/>
                </a:solidFill>
              </a:rPr>
              <a:t>Tesla – el. car, m. production, m. phone</a:t>
            </a:r>
          </a:p>
          <a:p>
            <a:pPr algn="l" eaLnBrk="1" hangingPunct="1"/>
            <a:r>
              <a:rPr lang="en-SI" altLang="en-US" sz="2000" dirty="0">
                <a:solidFill>
                  <a:schemeClr val="tx1"/>
                </a:solidFill>
              </a:rPr>
              <a:t>Boring Company, Hyperloop - </a:t>
            </a:r>
            <a:r>
              <a:rPr lang="sl-SI" altLang="en-US" sz="2000" dirty="0" err="1">
                <a:solidFill>
                  <a:schemeClr val="tx1"/>
                </a:solidFill>
              </a:rPr>
              <a:t>mobility</a:t>
            </a:r>
            <a:endParaRPr lang="en-SI" altLang="en-US" sz="2000" dirty="0">
              <a:solidFill>
                <a:schemeClr val="tx1"/>
              </a:solidFill>
            </a:endParaRPr>
          </a:p>
          <a:p>
            <a:pPr algn="l" eaLnBrk="1" hangingPunct="1"/>
            <a:r>
              <a:rPr lang="en-SI" altLang="en-US" sz="2000" dirty="0" err="1">
                <a:solidFill>
                  <a:schemeClr val="tx1"/>
                </a:solidFill>
              </a:rPr>
              <a:t>Neuralink</a:t>
            </a:r>
            <a:r>
              <a:rPr lang="en-SI" altLang="en-US" sz="2000" dirty="0">
                <a:solidFill>
                  <a:schemeClr val="tx1"/>
                </a:solidFill>
              </a:rPr>
              <a:t> – implantable brain-machine </a:t>
            </a:r>
            <a:endParaRPr lang="sl-SI" altLang="en-US" sz="2000" dirty="0">
              <a:solidFill>
                <a:schemeClr val="tx1"/>
              </a:solidFill>
            </a:endParaRPr>
          </a:p>
          <a:p>
            <a:pPr algn="l" eaLnBrk="1" hangingPunct="1"/>
            <a:r>
              <a:rPr lang="sl-SI" altLang="en-US" sz="2000" dirty="0" err="1">
                <a:solidFill>
                  <a:schemeClr val="tx1"/>
                </a:solidFill>
              </a:rPr>
              <a:t>StarLink</a:t>
            </a:r>
            <a:r>
              <a:rPr lang="sl-SI" altLang="en-US" sz="2000" dirty="0">
                <a:solidFill>
                  <a:schemeClr val="tx1"/>
                </a:solidFill>
              </a:rPr>
              <a:t> - </a:t>
            </a:r>
            <a:r>
              <a:rPr lang="sl-SI" altLang="en-US" sz="2000" dirty="0" err="1">
                <a:solidFill>
                  <a:schemeClr val="tx1"/>
                </a:solidFill>
              </a:rPr>
              <a:t>satellites</a:t>
            </a:r>
            <a:endParaRPr lang="en-SI" altLang="en-US" sz="2000" dirty="0">
              <a:solidFill>
                <a:schemeClr val="tx1"/>
              </a:solidFill>
            </a:endParaRPr>
          </a:p>
          <a:p>
            <a:pPr algn="l" eaLnBrk="1" hangingPunct="1"/>
            <a:r>
              <a:rPr lang="en-SI" altLang="en-US" sz="2000" dirty="0">
                <a:solidFill>
                  <a:schemeClr val="tx1"/>
                </a:solidFill>
              </a:rPr>
              <a:t>Open AI – GPT3, DALL-E (-Google)</a:t>
            </a:r>
          </a:p>
          <a:p>
            <a:pPr algn="l" eaLnBrk="1" hangingPunct="1"/>
            <a:r>
              <a:rPr lang="en-SI" altLang="en-US" sz="2000" dirty="0">
                <a:solidFill>
                  <a:schemeClr val="tx1"/>
                </a:solidFill>
              </a:rPr>
              <a:t>Twitter (?PayPal)</a:t>
            </a:r>
          </a:p>
          <a:p>
            <a:pPr algn="l" eaLnBrk="1" hangingPunct="1"/>
            <a:r>
              <a:rPr lang="en-SI" altLang="en-US" sz="2000" dirty="0">
                <a:solidFill>
                  <a:schemeClr val="tx1"/>
                </a:solidFill>
              </a:rPr>
              <a:t>Existential threats</a:t>
            </a:r>
            <a:br>
              <a:rPr lang="en-SI" altLang="en-US" sz="2400" dirty="0">
                <a:solidFill>
                  <a:srgbClr val="002060"/>
                </a:solidFill>
              </a:rPr>
            </a:br>
            <a:endParaRPr lang="en-SI" altLang="en-US" sz="2400" dirty="0">
              <a:solidFill>
                <a:srgbClr val="002060"/>
              </a:solidFill>
            </a:endParaRPr>
          </a:p>
        </p:txBody>
      </p:sp>
      <p:sp>
        <p:nvSpPr>
          <p:cNvPr id="7" name="Rectangle 3">
            <a:extLst>
              <a:ext uri="{FF2B5EF4-FFF2-40B4-BE49-F238E27FC236}">
                <a16:creationId xmlns:a16="http://schemas.microsoft.com/office/drawing/2014/main" id="{D608B701-EA96-411C-8103-BD932AB55D9A}"/>
              </a:ext>
            </a:extLst>
          </p:cNvPr>
          <p:cNvSpPr txBox="1">
            <a:spLocks noChangeArrowheads="1"/>
          </p:cNvSpPr>
          <p:nvPr/>
        </p:nvSpPr>
        <p:spPr bwMode="auto">
          <a:xfrm>
            <a:off x="3779838" y="4667250"/>
            <a:ext cx="352266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chemeClr val="accent2"/>
              </a:buClr>
              <a:buFont typeface="Wingdings" pitchFamily="2" charset="2"/>
              <a:buNone/>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a:lstStyle>
          <a:p>
            <a:pPr algn="l" eaLnBrk="1" hangingPunct="1">
              <a:defRPr/>
            </a:pPr>
            <a:r>
              <a:rPr lang="en-SI" altLang="en-US" sz="2400" kern="0" dirty="0"/>
              <a:t>AI (superintelligence), autonomous weapons, climate change, multiplanetary, population decline</a:t>
            </a:r>
          </a:p>
        </p:txBody>
      </p:sp>
      <p:sp>
        <p:nvSpPr>
          <p:cNvPr id="6149" name="Date Placeholder 3">
            <a:extLst>
              <a:ext uri="{FF2B5EF4-FFF2-40B4-BE49-F238E27FC236}">
                <a16:creationId xmlns:a16="http://schemas.microsoft.com/office/drawing/2014/main" id="{8C0A39AC-C249-47F9-8431-7C2ADC0C640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sz="3200" i="1">
                <a:solidFill>
                  <a:schemeClr val="tx1"/>
                </a:solidFill>
                <a:latin typeface="Times New Roman" panose="02020603050405020304" pitchFamily="18" charset="0"/>
              </a:defRPr>
            </a:lvl1pPr>
            <a:lvl2pPr marL="742950" indent="-285750">
              <a:spcBef>
                <a:spcPct val="20000"/>
              </a:spcBef>
              <a:buClr>
                <a:schemeClr val="tx2"/>
              </a:buClr>
              <a:buFont typeface="Wingdings" panose="05000000000000000000" pitchFamily="2" charset="2"/>
              <a:buChar char="©"/>
              <a:defRPr sz="2800" i="1">
                <a:solidFill>
                  <a:schemeClr val="tx1"/>
                </a:solidFill>
                <a:latin typeface="Times New Roman" panose="02020603050405020304" pitchFamily="18" charset="0"/>
              </a:defRPr>
            </a:lvl2pPr>
            <a:lvl3pPr marL="1143000" indent="-228600">
              <a:spcBef>
                <a:spcPct val="20000"/>
              </a:spcBef>
              <a:buClr>
                <a:schemeClr val="bg2"/>
              </a:buClr>
              <a:buFont typeface="Wingdings" panose="05000000000000000000" pitchFamily="2" charset="2"/>
              <a:buChar char="©"/>
              <a:defRPr sz="2400" i="1">
                <a:solidFill>
                  <a:schemeClr val="tx1"/>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
              <a:defRPr sz="2000" i="1">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i="1">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9pPr>
          </a:lstStyle>
          <a:p>
            <a:pPr>
              <a:spcBef>
                <a:spcPct val="0"/>
              </a:spcBef>
              <a:buClrTx/>
              <a:buFontTx/>
              <a:buNone/>
            </a:pPr>
            <a:r>
              <a:rPr lang="en-US" altLang="en-US" sz="1400" i="0"/>
              <a:t>7/12/2022</a:t>
            </a:r>
          </a:p>
        </p:txBody>
      </p:sp>
      <p:sp>
        <p:nvSpPr>
          <p:cNvPr id="6150" name="Slide Number Placeholder 4">
            <a:extLst>
              <a:ext uri="{FF2B5EF4-FFF2-40B4-BE49-F238E27FC236}">
                <a16:creationId xmlns:a16="http://schemas.microsoft.com/office/drawing/2014/main" id="{28DDB09C-70AE-439E-8D9B-5469E584AB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sz="3200" i="1">
                <a:solidFill>
                  <a:schemeClr val="tx1"/>
                </a:solidFill>
                <a:latin typeface="Times New Roman" panose="02020603050405020304" pitchFamily="18" charset="0"/>
              </a:defRPr>
            </a:lvl1pPr>
            <a:lvl2pPr marL="742950" indent="-285750">
              <a:spcBef>
                <a:spcPct val="20000"/>
              </a:spcBef>
              <a:buClr>
                <a:schemeClr val="tx2"/>
              </a:buClr>
              <a:buFont typeface="Wingdings" panose="05000000000000000000" pitchFamily="2" charset="2"/>
              <a:buChar char="©"/>
              <a:defRPr sz="2800" i="1">
                <a:solidFill>
                  <a:schemeClr val="tx1"/>
                </a:solidFill>
                <a:latin typeface="Times New Roman" panose="02020603050405020304" pitchFamily="18" charset="0"/>
              </a:defRPr>
            </a:lvl2pPr>
            <a:lvl3pPr marL="1143000" indent="-228600">
              <a:spcBef>
                <a:spcPct val="20000"/>
              </a:spcBef>
              <a:buClr>
                <a:schemeClr val="bg2"/>
              </a:buClr>
              <a:buFont typeface="Wingdings" panose="05000000000000000000" pitchFamily="2" charset="2"/>
              <a:buChar char="©"/>
              <a:defRPr sz="2400" i="1">
                <a:solidFill>
                  <a:schemeClr val="tx1"/>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
              <a:defRPr sz="2000" i="1">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i="1">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9pPr>
          </a:lstStyle>
          <a:p>
            <a:pPr>
              <a:spcBef>
                <a:spcPct val="0"/>
              </a:spcBef>
              <a:buClrTx/>
              <a:buFontTx/>
              <a:buNone/>
            </a:pPr>
            <a:fld id="{DD6A79B5-D46F-4023-8E35-43B996BA1B0F}" type="slidenum">
              <a:rPr lang="en-US" altLang="en-US" sz="1400" i="0" smtClean="0"/>
              <a:pPr>
                <a:spcBef>
                  <a:spcPct val="0"/>
                </a:spcBef>
                <a:buClrTx/>
                <a:buFontTx/>
                <a:buNone/>
              </a:pPr>
              <a:t>3</a:t>
            </a:fld>
            <a:endParaRPr lang="en-US" altLang="en-US" sz="1400" i="0"/>
          </a:p>
        </p:txBody>
      </p:sp>
      <p:pic>
        <p:nvPicPr>
          <p:cNvPr id="6151" name="Slika 1">
            <a:extLst>
              <a:ext uri="{FF2B5EF4-FFF2-40B4-BE49-F238E27FC236}">
                <a16:creationId xmlns:a16="http://schemas.microsoft.com/office/drawing/2014/main" id="{8A82B2BF-2D11-4B94-B9CB-E5123EFFB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3" y="-635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Slika 1">
            <a:extLst>
              <a:ext uri="{FF2B5EF4-FFF2-40B4-BE49-F238E27FC236}">
                <a16:creationId xmlns:a16="http://schemas.microsoft.com/office/drawing/2014/main" id="{F1B81B88-F577-405A-9EB8-A00D76F2B2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11113"/>
            <a:ext cx="20748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Slika 2">
            <a:extLst>
              <a:ext uri="{FF2B5EF4-FFF2-40B4-BE49-F238E27FC236}">
                <a16:creationId xmlns:a16="http://schemas.microsoft.com/office/drawing/2014/main" id="{B42EDA8D-62BF-4C41-AA77-F03B153E2E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00" y="2420938"/>
            <a:ext cx="18478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Slika 3">
            <a:extLst>
              <a:ext uri="{FF2B5EF4-FFF2-40B4-BE49-F238E27FC236}">
                <a16:creationId xmlns:a16="http://schemas.microsoft.com/office/drawing/2014/main" id="{6685FC0C-FB7F-4237-B2E4-903391135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12700"/>
            <a:ext cx="20716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Slika 4">
            <a:extLst>
              <a:ext uri="{FF2B5EF4-FFF2-40B4-BE49-F238E27FC236}">
                <a16:creationId xmlns:a16="http://schemas.microsoft.com/office/drawing/2014/main" id="{D51BF36F-B9A0-4A6E-99B2-1B04E7E513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18138"/>
            <a:ext cx="11144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Slika 5">
            <a:extLst>
              <a:ext uri="{FF2B5EF4-FFF2-40B4-BE49-F238E27FC236}">
                <a16:creationId xmlns:a16="http://schemas.microsoft.com/office/drawing/2014/main" id="{03F0ADD1-ADC7-4448-AC96-82FE5A77B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7925" y="3651250"/>
            <a:ext cx="16160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390525" y="381000"/>
            <a:ext cx="8753475" cy="838200"/>
          </a:xfrm>
        </p:spPr>
        <p:txBody>
          <a:bodyPr/>
          <a:lstStyle/>
          <a:p>
            <a:pPr algn="ctr"/>
            <a:r>
              <a:rPr lang="sl-SI" dirty="0"/>
              <a:t>Human-</a:t>
            </a:r>
            <a:r>
              <a:rPr lang="sl-SI" dirty="0" err="1"/>
              <a:t>level</a:t>
            </a:r>
            <a:r>
              <a:rPr lang="en-US" dirty="0"/>
              <a:t> intelligence</a:t>
            </a:r>
            <a:r>
              <a:rPr lang="sl-SI" dirty="0"/>
              <a:t> ≠ AI</a:t>
            </a:r>
            <a:r>
              <a:rPr lang="en-US" dirty="0"/>
              <a:t> </a:t>
            </a:r>
            <a:endParaRPr lang="en-GB" dirty="0"/>
          </a:p>
        </p:txBody>
      </p:sp>
      <p:graphicFrame>
        <p:nvGraphicFramePr>
          <p:cNvPr id="5122" name="Object 1027"/>
          <p:cNvGraphicFramePr>
            <a:graphicFrameLocks noChangeAspect="1"/>
          </p:cNvGraphicFramePr>
          <p:nvPr/>
        </p:nvGraphicFramePr>
        <p:xfrm>
          <a:off x="1447800" y="1828800"/>
          <a:ext cx="6813550" cy="3625850"/>
        </p:xfrm>
        <a:graphic>
          <a:graphicData uri="http://schemas.openxmlformats.org/presentationml/2006/ole">
            <mc:AlternateContent xmlns:mc="http://schemas.openxmlformats.org/markup-compatibility/2006">
              <mc:Choice xmlns:v="urn:schemas-microsoft-com:vml" Requires="v">
                <p:oleObj spid="_x0000_s11307" name="CorelDRAW" r:id="rId4" imgW="4483440" imgH="2386080" progId="CorelDRAW.Graphic.9">
                  <p:embed/>
                </p:oleObj>
              </mc:Choice>
              <mc:Fallback>
                <p:oleObj name="CorelDRAW" r:id="rId4" imgW="4483440" imgH="238608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28800"/>
                        <a:ext cx="68135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Rectangle 1028"/>
          <p:cNvSpPr>
            <a:spLocks noChangeArrowheads="1"/>
          </p:cNvSpPr>
          <p:nvPr/>
        </p:nvSpPr>
        <p:spPr bwMode="auto">
          <a:xfrm>
            <a:off x="4114800" y="2895600"/>
            <a:ext cx="41148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r>
              <a:rPr kumimoji="1" lang="en-US" sz="3200">
                <a:solidFill>
                  <a:srgbClr val="000000"/>
                </a:solidFill>
                <a:latin typeface="Arial Narrow" pitchFamily="34" charset="0"/>
              </a:rPr>
              <a:t>Unknown barrier</a:t>
            </a:r>
            <a:br>
              <a:rPr kumimoji="1" lang="en-US" sz="3200">
                <a:solidFill>
                  <a:srgbClr val="000000"/>
                </a:solidFill>
                <a:latin typeface="Arial Narrow" pitchFamily="34" charset="0"/>
              </a:rPr>
            </a:br>
            <a:endParaRPr kumimoji="1" lang="en-GB" sz="3200">
              <a:solidFill>
                <a:srgbClr val="000000"/>
              </a:solidFill>
              <a:latin typeface="Arial Narrow" pitchFamily="34" charset="0"/>
            </a:endParaRPr>
          </a:p>
        </p:txBody>
      </p:sp>
      <p:pic>
        <p:nvPicPr>
          <p:cNvPr id="124933" name="Picture 1029" descr="A:\old07ban.jpg"/>
          <p:cNvPicPr>
            <a:picLocks noChangeAspect="1" noChangeArrowheads="1"/>
          </p:cNvPicPr>
          <p:nvPr/>
        </p:nvPicPr>
        <p:blipFill>
          <a:blip r:embed="rId6">
            <a:clrChange>
              <a:clrFrom>
                <a:srgbClr val="AFE1FA"/>
              </a:clrFrom>
              <a:clrTo>
                <a:srgbClr val="AFE1FA">
                  <a:alpha val="0"/>
                </a:srgbClr>
              </a:clrTo>
            </a:clrChange>
            <a:extLst>
              <a:ext uri="{28A0092B-C50C-407E-A947-70E740481C1C}">
                <a14:useLocalDpi xmlns:a14="http://schemas.microsoft.com/office/drawing/2010/main" val="0"/>
              </a:ext>
            </a:extLst>
          </a:blip>
          <a:srcRect/>
          <a:stretch>
            <a:fillRect/>
          </a:stretch>
        </p:blipFill>
        <p:spPr bwMode="auto">
          <a:xfrm>
            <a:off x="1905000" y="2895600"/>
            <a:ext cx="7239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a:solidFill>
                  <a:srgbClr val="FFFFFF"/>
                </a:solidFill>
              </a:rPr>
              <a:t>MPS, 10.11.2020</a:t>
            </a:r>
          </a:p>
        </p:txBody>
      </p:sp>
      <p:sp>
        <p:nvSpPr>
          <p:cNvPr id="3" name="Slide Number Placeholder 2"/>
          <p:cNvSpPr>
            <a:spLocks noGrp="1"/>
          </p:cNvSpPr>
          <p:nvPr>
            <p:ph type="sldNum" sz="quarter" idx="11"/>
          </p:nvPr>
        </p:nvSpPr>
        <p:spPr/>
        <p:txBody>
          <a:bodyPr/>
          <a:lstStyle/>
          <a:p>
            <a:pPr>
              <a:defRPr/>
            </a:pPr>
            <a:fld id="{E47F5EA2-13F4-4050-A4BC-CCB5F169B494}" type="slidenum">
              <a:rPr lang="en-US" smtClean="0">
                <a:solidFill>
                  <a:srgbClr val="FFFFFF"/>
                </a:solidFill>
              </a:rPr>
              <a:pPr>
                <a:defRPr/>
              </a:pPr>
              <a:t>30</a:t>
            </a:fld>
            <a:endParaRPr lang="en-US">
              <a:solidFill>
                <a:srgbClr val="FFFFFF"/>
              </a:solidFill>
            </a:endParaRPr>
          </a:p>
        </p:txBody>
      </p:sp>
    </p:spTree>
    <p:extLst>
      <p:ext uri="{BB962C8B-B14F-4D97-AF65-F5344CB8AC3E}">
        <p14:creationId xmlns:p14="http://schemas.microsoft.com/office/powerpoint/2010/main" val="21939295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dissolve">
                                      <p:cBhvr>
                                        <p:cTn id="7" dur="500"/>
                                        <p:tgtEl>
                                          <p:spTgt spid="124933"/>
                                        </p:tgtEl>
                                      </p:cBhvr>
                                    </p:animEffect>
                                  </p:childTnLst>
                                  <p:subTnLst>
                                    <p:animClr clrSpc="rgb" dir="cw">
                                      <p:cBhvr override="childStyle">
                                        <p:cTn dur="1" fill="hold" display="0" masterRel="nextClick" afterEffect="1"/>
                                        <p:tgtEl>
                                          <p:spTgt spid="124933"/>
                                        </p:tgtEl>
                                        <p:attrNameLst>
                                          <p:attrName>ppt_c</p:attrName>
                                        </p:attrNameLst>
                                      </p:cBhvr>
                                      <p:to>
                                        <a:schemeClr val="bg1"/>
                                      </p:to>
                                    </p:animClr>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fontScale="90000"/>
          </a:bodyPr>
          <a:lstStyle/>
          <a:p>
            <a:pPr algn="l"/>
            <a:r>
              <a:rPr lang="sl-SI" sz="3600" b="1" dirty="0" err="1"/>
              <a:t>Humans</a:t>
            </a:r>
            <a:r>
              <a:rPr lang="sl-SI" sz="3600" b="1" dirty="0"/>
              <a:t> are smart! NEURON</a:t>
            </a:r>
            <a:br>
              <a:rPr lang="sl-SI" sz="3600" b="1" dirty="0"/>
            </a:br>
            <a:r>
              <a:rPr lang="sl-SI" sz="3600" b="1" dirty="0" err="1"/>
              <a:t>different</a:t>
            </a:r>
            <a:r>
              <a:rPr lang="sl-SI" sz="3600" b="1" dirty="0"/>
              <a:t> </a:t>
            </a:r>
            <a:r>
              <a:rPr lang="sl-SI" sz="3600" b="1" dirty="0" err="1"/>
              <a:t>than</a:t>
            </a:r>
            <a:r>
              <a:rPr lang="sl-SI" sz="3600" b="1" dirty="0"/>
              <a:t> </a:t>
            </a:r>
            <a:r>
              <a:rPr lang="sl-SI" sz="3600" b="1" dirty="0" err="1"/>
              <a:t>of</a:t>
            </a:r>
            <a:r>
              <a:rPr lang="sl-SI" sz="3600" b="1" dirty="0"/>
              <a:t> </a:t>
            </a:r>
            <a:r>
              <a:rPr lang="sl-SI" sz="3600" b="1" dirty="0" err="1"/>
              <a:t>animals</a:t>
            </a:r>
            <a:r>
              <a:rPr lang="sl-SI" sz="3600" b="1" dirty="0"/>
              <a:t>  </a:t>
            </a:r>
          </a:p>
        </p:txBody>
      </p:sp>
      <p:sp>
        <p:nvSpPr>
          <p:cNvPr id="5" name="PoljeZBesedilom 4"/>
          <p:cNvSpPr txBox="1"/>
          <p:nvPr/>
        </p:nvSpPr>
        <p:spPr>
          <a:xfrm>
            <a:off x="611560" y="90872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a:solidFill>
                  <a:srgbClr val="2D2525"/>
                </a:solidFill>
                <a:latin typeface="Calibri" pitchFamily="34" charset="0"/>
                <a:cs typeface="Calibri" pitchFamily="34" charset="0"/>
              </a:rPr>
              <a:t>Connected to 10.000 each, a switch?</a:t>
            </a:r>
            <a:br>
              <a:rPr lang="en-US" sz="2000" kern="0" dirty="0">
                <a:solidFill>
                  <a:srgbClr val="2D2525"/>
                </a:solidFill>
                <a:latin typeface="Calibri" pitchFamily="34" charset="0"/>
                <a:cs typeface="Calibri" pitchFamily="34" charset="0"/>
              </a:rPr>
            </a:br>
            <a:br>
              <a:rPr lang="sl-SI" sz="2000" kern="0" dirty="0">
                <a:solidFill>
                  <a:srgbClr val="2D2525"/>
                </a:solidFill>
                <a:latin typeface="Calibri" pitchFamily="34" charset="0"/>
                <a:cs typeface="Calibri" pitchFamily="34" charset="0"/>
              </a:rPr>
            </a:br>
            <a:r>
              <a:rPr lang="en-US" sz="2000" kern="0" dirty="0">
                <a:solidFill>
                  <a:srgbClr val="2D2525"/>
                </a:solidFill>
                <a:latin typeface="Calibri" pitchFamily="34" charset="0"/>
                <a:cs typeface="Calibri" pitchFamily="34" charset="0"/>
              </a:rPr>
              <a:t>Stanford 2010: … the brain’s overall complexity is almost beyond belief, said Smith. “One synapse, by itself, is more like a microprocessor —with both memory-storage and information-processing elements — than a mere on/off switch. In fact, one synapse may contain on the order of 1,000 molecular-scale switches. A single human brain has more switches than all the computers and routers and Internet connections on Earth,” he said.</a:t>
            </a:r>
            <a:endParaRPr lang="sl-SI" sz="2000" kern="0" dirty="0">
              <a:solidFill>
                <a:srgbClr val="2D2525"/>
              </a:solidFill>
              <a:latin typeface="Calibri" pitchFamily="34" charset="0"/>
              <a:cs typeface="Calibri" pitchFamily="34" charset="0"/>
            </a:endParaRPr>
          </a:p>
          <a:p>
            <a:r>
              <a:rPr lang="sl-SI" sz="2000" kern="0" dirty="0">
                <a:solidFill>
                  <a:srgbClr val="2D2525"/>
                </a:solidFill>
                <a:latin typeface="Calibri" pitchFamily="34" charset="0"/>
                <a:cs typeface="Calibri" pitchFamily="34" charset="0"/>
              </a:rPr>
              <a:t>…</a:t>
            </a:r>
            <a:r>
              <a:rPr lang="en-US" sz="2000" kern="0" dirty="0">
                <a:solidFill>
                  <a:srgbClr val="2D2525"/>
                </a:solidFill>
                <a:latin typeface="Calibri" pitchFamily="34" charset="0"/>
                <a:cs typeface="Calibri" pitchFamily="34" charset="0"/>
              </a:rPr>
              <a:t>neuroscientists uncovered strong evidence that neurons also communicate with each other through weak electric fields. The study, published in the journal Nature Neuroscience, by </a:t>
            </a:r>
            <a:r>
              <a:rPr lang="en-US" sz="2000" kern="0" dirty="0" err="1">
                <a:solidFill>
                  <a:srgbClr val="2D2525"/>
                </a:solidFill>
                <a:latin typeface="Calibri" pitchFamily="34" charset="0"/>
                <a:cs typeface="Calibri" pitchFamily="34" charset="0"/>
              </a:rPr>
              <a:t>Dr</a:t>
            </a:r>
            <a:r>
              <a:rPr lang="en-US" sz="2000" kern="0" dirty="0">
                <a:solidFill>
                  <a:srgbClr val="2D2525"/>
                </a:solidFill>
                <a:latin typeface="Calibri" pitchFamily="34" charset="0"/>
                <a:cs typeface="Calibri" pitchFamily="34" charset="0"/>
              </a:rPr>
              <a:t> Costas </a:t>
            </a:r>
            <a:r>
              <a:rPr lang="en-US" sz="2000" kern="0" dirty="0" err="1">
                <a:solidFill>
                  <a:srgbClr val="2D2525"/>
                </a:solidFill>
                <a:latin typeface="Calibri" pitchFamily="34" charset="0"/>
                <a:cs typeface="Calibri" pitchFamily="34" charset="0"/>
              </a:rPr>
              <a:t>Anastassiou</a:t>
            </a:r>
            <a:r>
              <a:rPr lang="en-US" sz="2000" kern="0" dirty="0">
                <a:solidFill>
                  <a:srgbClr val="2D2525"/>
                </a:solidFill>
                <a:latin typeface="Calibri" pitchFamily="34" charset="0"/>
                <a:cs typeface="Calibri" pitchFamily="34" charset="0"/>
              </a:rPr>
              <a:t> (Caltech), explains how every time an electrical impulse races down the branch of a neuron, a tiny electric field surrounds that cell</a:t>
            </a:r>
            <a:r>
              <a:rPr lang="sl-SI" sz="2000" kern="0" dirty="0">
                <a:solidFill>
                  <a:srgbClr val="2D2525"/>
                </a:solidFill>
                <a:latin typeface="Calibri" pitchFamily="34" charset="0"/>
                <a:cs typeface="Calibri" pitchFamily="34" charset="0"/>
              </a:rPr>
              <a:t> ..</a:t>
            </a:r>
          </a:p>
          <a:p>
            <a:pPr lvl="0" fontAlgn="base">
              <a:spcBef>
                <a:spcPts val="600"/>
              </a:spcBef>
              <a:spcAft>
                <a:spcPts val="600"/>
              </a:spcAft>
              <a:buClr>
                <a:srgbClr val="5C6D90"/>
              </a:buClr>
            </a:pPr>
            <a:endParaRPr lang="en-US" sz="2000"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a:t>MPS, 10.11.2020</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31</a:t>
            </a:fld>
            <a:endParaRPr lang="sl-SI"/>
          </a:p>
        </p:txBody>
      </p:sp>
      <p:pic>
        <p:nvPicPr>
          <p:cNvPr id="15362" name="Picture 2" descr="D:\Users\Mezi\Pictures\neur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2095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Users\Mezi\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63289"/>
            <a:ext cx="2987824" cy="1694712"/>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Users\Mezi\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972051"/>
            <a:ext cx="3347864"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fontScale="90000"/>
          </a:bodyPr>
          <a:lstStyle/>
          <a:p>
            <a:r>
              <a:rPr lang="sl-SI" b="1" dirty="0"/>
              <a:t>                      HUMAN INTELLIGENCE  </a:t>
            </a:r>
          </a:p>
        </p:txBody>
      </p:sp>
      <p:sp>
        <p:nvSpPr>
          <p:cNvPr id="5" name="PoljeZBesedilom 4"/>
          <p:cNvSpPr txBox="1"/>
          <p:nvPr/>
        </p:nvSpPr>
        <p:spPr>
          <a:xfrm>
            <a:off x="611560" y="126876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sl-SI" sz="2000" kern="0" dirty="0">
                <a:solidFill>
                  <a:srgbClr val="2D2525"/>
                </a:solidFill>
                <a:latin typeface="Times New Roman"/>
              </a:rPr>
              <a:t>                                </a:t>
            </a:r>
            <a:r>
              <a:rPr lang="sl-SI" sz="2000" b="1" kern="0" dirty="0">
                <a:solidFill>
                  <a:srgbClr val="2D2525"/>
                </a:solidFill>
              </a:rPr>
              <a:t>10-30 </a:t>
            </a:r>
            <a:r>
              <a:rPr lang="sl-SI" sz="2000" b="1" kern="0" dirty="0" err="1">
                <a:solidFill>
                  <a:srgbClr val="2D2525"/>
                </a:solidFill>
              </a:rPr>
              <a:t>types</a:t>
            </a:r>
            <a:r>
              <a:rPr lang="sl-SI" sz="2000" b="1" kern="0" dirty="0">
                <a:solidFill>
                  <a:srgbClr val="2D2525"/>
                </a:solidFill>
              </a:rPr>
              <a:t> </a:t>
            </a:r>
            <a:r>
              <a:rPr lang="sl-SI" sz="2000" b="1" kern="0" dirty="0" err="1">
                <a:solidFill>
                  <a:srgbClr val="2D2525"/>
                </a:solidFill>
              </a:rPr>
              <a:t>of</a:t>
            </a:r>
            <a:r>
              <a:rPr lang="sl-SI" sz="2000" b="1" kern="0" dirty="0">
                <a:solidFill>
                  <a:srgbClr val="2D2525"/>
                </a:solidFill>
              </a:rPr>
              <a:t> </a:t>
            </a:r>
            <a:r>
              <a:rPr lang="sl-SI" sz="2000" b="1" kern="0" dirty="0" err="1">
                <a:solidFill>
                  <a:srgbClr val="2D2525"/>
                </a:solidFill>
              </a:rPr>
              <a:t>intelligence</a:t>
            </a:r>
            <a:r>
              <a:rPr lang="sl-SI" sz="2000" b="1" kern="0" dirty="0">
                <a:solidFill>
                  <a:srgbClr val="2D2525"/>
                </a:solidFill>
              </a:rPr>
              <a:t>: </a:t>
            </a:r>
            <a:r>
              <a:rPr lang="sl-SI" sz="2000" kern="0" dirty="0">
                <a:solidFill>
                  <a:srgbClr val="2D2525"/>
                </a:solidFill>
              </a:rPr>
              <a:t>general, </a:t>
            </a:r>
            <a:r>
              <a:rPr lang="sl-SI" sz="2000" kern="0" dirty="0" err="1">
                <a:solidFill>
                  <a:srgbClr val="2D2525"/>
                </a:solidFill>
              </a:rPr>
              <a:t>symbolic</a:t>
            </a:r>
            <a:r>
              <a:rPr lang="sl-SI" sz="2000" kern="0" dirty="0">
                <a:solidFill>
                  <a:srgbClr val="2D2525"/>
                </a:solidFill>
              </a:rPr>
              <a:t>, </a:t>
            </a:r>
            <a:r>
              <a:rPr lang="sl-SI" sz="2000" kern="0" dirty="0" err="1">
                <a:solidFill>
                  <a:srgbClr val="2D2525"/>
                </a:solidFill>
              </a:rPr>
              <a:t>emotional</a:t>
            </a:r>
            <a:r>
              <a:rPr lang="sl-SI" sz="2000" kern="0" dirty="0">
                <a:solidFill>
                  <a:srgbClr val="2D2525"/>
                </a:solidFill>
              </a:rPr>
              <a:t>, </a:t>
            </a:r>
            <a:r>
              <a:rPr lang="sl-SI" sz="2000" kern="0" dirty="0" err="1">
                <a:solidFill>
                  <a:srgbClr val="2D2525"/>
                </a:solidFill>
              </a:rPr>
              <a:t>abstract</a:t>
            </a:r>
            <a:r>
              <a:rPr lang="sl-SI" sz="2000" kern="0" dirty="0">
                <a:solidFill>
                  <a:srgbClr val="2D2525"/>
                </a:solidFill>
              </a:rPr>
              <a:t>, </a:t>
            </a:r>
            <a:r>
              <a:rPr lang="sl-SI" sz="2000" kern="0" dirty="0" err="1">
                <a:solidFill>
                  <a:srgbClr val="2D2525"/>
                </a:solidFill>
              </a:rPr>
              <a:t>motion</a:t>
            </a:r>
            <a:r>
              <a:rPr lang="sl-SI" sz="2000" kern="0" dirty="0">
                <a:solidFill>
                  <a:srgbClr val="2D2525"/>
                </a:solidFill>
              </a:rPr>
              <a:t>, </a:t>
            </a:r>
            <a:r>
              <a:rPr lang="sl-SI" sz="2000" kern="0" dirty="0" err="1">
                <a:solidFill>
                  <a:srgbClr val="2D2525"/>
                </a:solidFill>
              </a:rPr>
              <a:t>visual</a:t>
            </a:r>
            <a:r>
              <a:rPr lang="sl-SI" sz="2000" kern="0" dirty="0">
                <a:solidFill>
                  <a:srgbClr val="2D2525"/>
                </a:solidFill>
              </a:rPr>
              <a:t>, </a:t>
            </a:r>
            <a:r>
              <a:rPr lang="sl-SI" sz="2000" kern="0" dirty="0" err="1">
                <a:solidFill>
                  <a:srgbClr val="2D2525"/>
                </a:solidFill>
              </a:rPr>
              <a:t>speech</a:t>
            </a:r>
            <a:r>
              <a:rPr lang="sl-SI" sz="2000" kern="0" dirty="0">
                <a:solidFill>
                  <a:srgbClr val="2D2525"/>
                </a:solidFill>
              </a:rPr>
              <a:t>, </a:t>
            </a:r>
            <a:r>
              <a:rPr lang="sl-SI" sz="2000" kern="0" dirty="0" err="1">
                <a:solidFill>
                  <a:srgbClr val="2D2525"/>
                </a:solidFill>
              </a:rPr>
              <a:t>read</a:t>
            </a:r>
            <a:r>
              <a:rPr lang="sl-SI" sz="2000" kern="0" dirty="0">
                <a:solidFill>
                  <a:srgbClr val="2D2525"/>
                </a:solidFill>
              </a:rPr>
              <a:t>-</a:t>
            </a:r>
            <a:r>
              <a:rPr lang="sl-SI" sz="2000" kern="0" dirty="0" err="1">
                <a:solidFill>
                  <a:srgbClr val="2D2525"/>
                </a:solidFill>
              </a:rPr>
              <a:t>write</a:t>
            </a:r>
            <a:r>
              <a:rPr lang="sl-SI" sz="2000" kern="0" dirty="0">
                <a:solidFill>
                  <a:srgbClr val="2D2525"/>
                </a:solidFill>
              </a:rPr>
              <a:t>, </a:t>
            </a:r>
            <a:r>
              <a:rPr lang="sl-SI" sz="2000" kern="0" dirty="0" err="1">
                <a:solidFill>
                  <a:srgbClr val="2D2525"/>
                </a:solidFill>
              </a:rPr>
              <a:t>music</a:t>
            </a:r>
            <a:r>
              <a:rPr lang="sl-SI" sz="2000" kern="0" dirty="0">
                <a:solidFill>
                  <a:srgbClr val="2D2525"/>
                </a:solidFill>
              </a:rPr>
              <a:t> …</a:t>
            </a:r>
          </a:p>
          <a:p>
            <a:pPr lvl="0" fontAlgn="base">
              <a:spcBef>
                <a:spcPts val="600"/>
              </a:spcBef>
              <a:spcAft>
                <a:spcPts val="600"/>
              </a:spcAft>
              <a:buClr>
                <a:srgbClr val="5C6D90"/>
              </a:buClr>
            </a:pPr>
            <a:r>
              <a:rPr lang="en-US" sz="2000" b="1" dirty="0"/>
              <a:t>Emotional intelligence</a:t>
            </a:r>
            <a:r>
              <a:rPr lang="en-US" sz="2000" dirty="0"/>
              <a:t> (EI) is a skill or ability in the case of the trait EI model, a self-perceived ability to identify, assess, and control the </a:t>
            </a:r>
            <a:r>
              <a:rPr lang="en-US" sz="2000" dirty="0">
                <a:hlinkClick r:id="rId2" tooltip="Emotions"/>
              </a:rPr>
              <a:t>emotions</a:t>
            </a:r>
            <a:r>
              <a:rPr lang="en-US" sz="2000" dirty="0"/>
              <a:t> of oneself, of others, and of groups. Various models and definitions have been proposed of which the ability and trait EI models are the most widely accepted in the scientific literature. Criticisms have centered on whether the construct is a real </a:t>
            </a:r>
            <a:r>
              <a:rPr lang="en-US" sz="2000" dirty="0">
                <a:hlinkClick r:id="rId3" tooltip="Intelligence"/>
              </a:rPr>
              <a:t>intelligence</a:t>
            </a:r>
            <a:r>
              <a:rPr lang="en-US" sz="2000" dirty="0"/>
              <a:t> and whether it has incremental validity over </a:t>
            </a:r>
            <a:r>
              <a:rPr lang="en-US" sz="2000" dirty="0">
                <a:hlinkClick r:id="rId4" tooltip="IQ"/>
              </a:rPr>
              <a:t>IQ</a:t>
            </a:r>
            <a:r>
              <a:rPr lang="en-US" sz="2000" dirty="0"/>
              <a:t> and the </a:t>
            </a:r>
            <a:r>
              <a:rPr lang="en-US" sz="2000" dirty="0">
                <a:hlinkClick r:id="rId5" tooltip="Big Five personality traits"/>
              </a:rPr>
              <a:t>Big Five</a:t>
            </a:r>
            <a:r>
              <a:rPr lang="en-US" sz="2000" dirty="0"/>
              <a:t> personality dimensions.</a:t>
            </a:r>
            <a:br>
              <a:rPr lang="sl-SI" sz="2000" kern="0" dirty="0">
                <a:solidFill>
                  <a:srgbClr val="2D2525"/>
                </a:solidFill>
              </a:rPr>
            </a:br>
            <a:endParaRPr lang="sl-SI" sz="2000" i="1" kern="0" dirty="0">
              <a:solidFill>
                <a:srgbClr val="2D2525"/>
              </a:solidFill>
            </a:endParaRPr>
          </a:p>
          <a:p>
            <a:pPr lvl="0" fontAlgn="base">
              <a:spcBef>
                <a:spcPts val="600"/>
              </a:spcBef>
              <a:spcAft>
                <a:spcPts val="600"/>
              </a:spcAft>
              <a:buClr>
                <a:srgbClr val="5C6D90"/>
              </a:buClr>
            </a:pPr>
            <a:r>
              <a:rPr lang="sl-SI" sz="2000" kern="0" dirty="0" err="1">
                <a:solidFill>
                  <a:srgbClr val="2D2525"/>
                </a:solidFill>
              </a:rPr>
              <a:t>Flynnov</a:t>
            </a:r>
            <a:r>
              <a:rPr lang="sl-SI" sz="2000" kern="0" dirty="0">
                <a:solidFill>
                  <a:srgbClr val="2D2525"/>
                </a:solidFill>
              </a:rPr>
              <a:t> </a:t>
            </a:r>
            <a:r>
              <a:rPr lang="sl-SI" sz="2000" kern="0" dirty="0" err="1">
                <a:solidFill>
                  <a:srgbClr val="2D2525"/>
                </a:solidFill>
              </a:rPr>
              <a:t>effect</a:t>
            </a:r>
            <a:r>
              <a:rPr lang="sl-SI" sz="2000" kern="0" dirty="0">
                <a:solidFill>
                  <a:srgbClr val="2D2525"/>
                </a:solidFill>
              </a:rPr>
              <a:t> / </a:t>
            </a:r>
            <a:r>
              <a:rPr lang="sl-SI" sz="2000" kern="0" dirty="0" err="1">
                <a:solidFill>
                  <a:srgbClr val="2D2525"/>
                </a:solidFill>
              </a:rPr>
              <a:t>smarter</a:t>
            </a:r>
            <a:r>
              <a:rPr lang="sl-SI" sz="2000" kern="0" dirty="0">
                <a:solidFill>
                  <a:srgbClr val="2D2525"/>
                </a:solidFill>
              </a:rPr>
              <a:t> </a:t>
            </a:r>
            <a:r>
              <a:rPr lang="sl-SI" sz="2000" kern="0" dirty="0" err="1">
                <a:solidFill>
                  <a:srgbClr val="2D2525"/>
                </a:solidFill>
              </a:rPr>
              <a:t>people</a:t>
            </a:r>
            <a:r>
              <a:rPr lang="sl-SI" sz="2000" kern="0" dirty="0">
                <a:solidFill>
                  <a:srgbClr val="2D2525"/>
                </a:solidFill>
              </a:rPr>
              <a:t> </a:t>
            </a:r>
            <a:r>
              <a:rPr lang="sl-SI" sz="2000" kern="0" dirty="0" err="1">
                <a:solidFill>
                  <a:srgbClr val="2D2525"/>
                </a:solidFill>
              </a:rPr>
              <a:t>have</a:t>
            </a:r>
            <a:r>
              <a:rPr lang="sl-SI" sz="2000" kern="0" dirty="0">
                <a:solidFill>
                  <a:srgbClr val="2D2525"/>
                </a:solidFill>
              </a:rPr>
              <a:t> </a:t>
            </a:r>
            <a:r>
              <a:rPr lang="sl-SI" sz="2000" kern="0" dirty="0" err="1">
                <a:solidFill>
                  <a:srgbClr val="2D2525"/>
                </a:solidFill>
              </a:rPr>
              <a:t>less</a:t>
            </a:r>
            <a:r>
              <a:rPr lang="sl-SI" sz="2000" kern="0" dirty="0">
                <a:solidFill>
                  <a:srgbClr val="2D2525"/>
                </a:solidFill>
              </a:rPr>
              <a:t> </a:t>
            </a:r>
            <a:r>
              <a:rPr lang="sl-SI" sz="2000" kern="0" dirty="0" err="1">
                <a:solidFill>
                  <a:srgbClr val="2D2525"/>
                </a:solidFill>
              </a:rPr>
              <a:t>children</a:t>
            </a:r>
            <a:endParaRPr lang="sl-SI" sz="2000" kern="0" dirty="0">
              <a:solidFill>
                <a:srgbClr val="2D2525"/>
              </a:solidFill>
            </a:endParaRPr>
          </a:p>
          <a:p>
            <a:pPr lvl="0" fontAlgn="base">
              <a:spcBef>
                <a:spcPts val="600"/>
              </a:spcBef>
              <a:spcAft>
                <a:spcPts val="600"/>
              </a:spcAft>
              <a:buClr>
                <a:srgbClr val="5C6D90"/>
              </a:buClr>
            </a:pPr>
            <a:r>
              <a:rPr lang="sl-SI" sz="2000" kern="0" dirty="0">
                <a:solidFill>
                  <a:srgbClr val="2D2525"/>
                </a:solidFill>
              </a:rPr>
              <a:t>IQ </a:t>
            </a:r>
            <a:r>
              <a:rPr lang="sl-SI" sz="2000" kern="0" dirty="0" err="1">
                <a:solidFill>
                  <a:srgbClr val="2D2525"/>
                </a:solidFill>
              </a:rPr>
              <a:t>tests</a:t>
            </a:r>
            <a:r>
              <a:rPr lang="sl-SI" sz="2000" kern="0" dirty="0">
                <a:solidFill>
                  <a:srgbClr val="2D2525"/>
                </a:solidFill>
              </a:rPr>
              <a:t> </a:t>
            </a:r>
            <a:r>
              <a:rPr lang="sl-SI" sz="2000" kern="0" dirty="0" err="1">
                <a:solidFill>
                  <a:srgbClr val="2D2525"/>
                </a:solidFill>
              </a:rPr>
              <a:t>of</a:t>
            </a:r>
            <a:r>
              <a:rPr lang="sl-SI" sz="2000" kern="0" dirty="0">
                <a:solidFill>
                  <a:srgbClr val="2D2525"/>
                </a:solidFill>
              </a:rPr>
              <a:t>  </a:t>
            </a:r>
            <a:r>
              <a:rPr lang="sl-SI" sz="2000" kern="0" dirty="0" err="1">
                <a:solidFill>
                  <a:srgbClr val="2D2525"/>
                </a:solidFill>
              </a:rPr>
              <a:t>different</a:t>
            </a:r>
            <a:r>
              <a:rPr lang="sl-SI" sz="2000" kern="0" dirty="0">
                <a:solidFill>
                  <a:srgbClr val="2D2525"/>
                </a:solidFill>
              </a:rPr>
              <a:t> </a:t>
            </a:r>
            <a:r>
              <a:rPr lang="sl-SI" sz="2000" kern="0" dirty="0" err="1">
                <a:solidFill>
                  <a:srgbClr val="2D2525"/>
                </a:solidFill>
              </a:rPr>
              <a:t>kinds</a:t>
            </a:r>
            <a:r>
              <a:rPr lang="sl-SI" sz="2000" kern="0" dirty="0">
                <a:solidFill>
                  <a:srgbClr val="2D2525"/>
                </a:solidFill>
              </a:rPr>
              <a:t>: </a:t>
            </a:r>
            <a:r>
              <a:rPr lang="sl-SI" sz="2000" kern="0" dirty="0" err="1">
                <a:solidFill>
                  <a:srgbClr val="2D2525"/>
                </a:solidFill>
              </a:rPr>
              <a:t>specific</a:t>
            </a:r>
            <a:r>
              <a:rPr lang="sl-SI" sz="2000" kern="0" dirty="0">
                <a:solidFill>
                  <a:srgbClr val="2D2525"/>
                </a:solidFill>
              </a:rPr>
              <a:t>, integral …</a:t>
            </a:r>
            <a:br>
              <a:rPr lang="sl-SI" sz="2000" kern="0" dirty="0">
                <a:solidFill>
                  <a:srgbClr val="2D2525"/>
                </a:solidFill>
              </a:rPr>
            </a:br>
            <a:r>
              <a:rPr lang="sl-SI" sz="2000" kern="0" dirty="0" err="1">
                <a:solidFill>
                  <a:srgbClr val="2D2525"/>
                </a:solidFill>
              </a:rPr>
              <a:t>Advanced</a:t>
            </a:r>
            <a:endParaRPr lang="en-US" sz="2000" kern="0" dirty="0">
              <a:solidFill>
                <a:srgbClr val="2D2525"/>
              </a:solidFill>
            </a:endParaRPr>
          </a:p>
        </p:txBody>
      </p:sp>
      <p:sp>
        <p:nvSpPr>
          <p:cNvPr id="3" name="Footer Placeholder 2"/>
          <p:cNvSpPr>
            <a:spLocks noGrp="1"/>
          </p:cNvSpPr>
          <p:nvPr>
            <p:ph type="ftr" sz="quarter" idx="11"/>
          </p:nvPr>
        </p:nvSpPr>
        <p:spPr/>
        <p:txBody>
          <a:bodyPr/>
          <a:lstStyle/>
          <a:p>
            <a:r>
              <a:rPr lang="sl-SI"/>
              <a:t>MPS, 10.11.2020</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32</a:t>
            </a:fld>
            <a:endParaRPr lang="sl-SI"/>
          </a:p>
        </p:txBody>
      </p:sp>
      <p:pic>
        <p:nvPicPr>
          <p:cNvPr id="2050" name="Picture 2" descr="C:\Users\Mezi\Pictures\emotional-intelligenc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339752" cy="15598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Mezi\Pictures\600px-IQ_curve_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221088"/>
            <a:ext cx="2996235" cy="23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a:t>HUMAN INTELLIGENCE  </a:t>
            </a:r>
          </a:p>
        </p:txBody>
      </p:sp>
      <p:sp>
        <p:nvSpPr>
          <p:cNvPr id="5" name="PoljeZBesedilom 4"/>
          <p:cNvSpPr txBox="1"/>
          <p:nvPr/>
        </p:nvSpPr>
        <p:spPr>
          <a:xfrm>
            <a:off x="539552" y="1340768"/>
            <a:ext cx="8064896" cy="5293757"/>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a:solidFill>
                  <a:srgbClr val="2D2525"/>
                </a:solidFill>
                <a:latin typeface="Times New Roman"/>
              </a:rPr>
              <a:t>IQ  is the best single predictor of success at job. People with higher IQ</a:t>
            </a:r>
            <a:br>
              <a:rPr lang="sl-SI" sz="2000" kern="0" dirty="0">
                <a:solidFill>
                  <a:srgbClr val="2D2525"/>
                </a:solidFill>
                <a:latin typeface="Times New Roman"/>
              </a:rPr>
            </a:br>
            <a:r>
              <a:rPr lang="en-US" sz="2000" kern="0" dirty="0">
                <a:solidFill>
                  <a:srgbClr val="2D2525"/>
                </a:solidFill>
                <a:latin typeface="Times New Roman"/>
              </a:rPr>
              <a:t> have higher title, status, income, live longer and healthier. And vice versa. </a:t>
            </a:r>
          </a:p>
          <a:p>
            <a:pPr lvl="0" fontAlgn="base">
              <a:spcBef>
                <a:spcPts val="600"/>
              </a:spcBef>
              <a:spcAft>
                <a:spcPts val="600"/>
              </a:spcAft>
              <a:buClr>
                <a:srgbClr val="5C6D90"/>
              </a:buClr>
            </a:pPr>
            <a:r>
              <a:rPr lang="en-US" sz="2000" kern="0" dirty="0">
                <a:solidFill>
                  <a:srgbClr val="2D2525"/>
                </a:solidFill>
                <a:latin typeface="Times New Roman"/>
              </a:rPr>
              <a:t>(W: </a:t>
            </a:r>
            <a:r>
              <a:rPr lang="en-US" sz="2000" dirty="0"/>
              <a:t>individuals with low IQs are more likely to be divorced, have a child out of marriage, be incarcerated, and need long-term welfare support).</a:t>
            </a:r>
          </a:p>
          <a:p>
            <a:pPr lvl="0" fontAlgn="base">
              <a:spcBef>
                <a:spcPts val="600"/>
              </a:spcBef>
              <a:spcAft>
                <a:spcPts val="600"/>
              </a:spcAft>
              <a:buClr>
                <a:srgbClr val="5C6D90"/>
              </a:buClr>
            </a:pPr>
            <a:r>
              <a:rPr lang="en-US" sz="2000" dirty="0"/>
              <a:t>What is this – a political lecture?? This is too sensible?</a:t>
            </a:r>
          </a:p>
          <a:p>
            <a:pPr lvl="0" fontAlgn="base">
              <a:spcBef>
                <a:spcPts val="600"/>
              </a:spcBef>
              <a:spcAft>
                <a:spcPts val="600"/>
              </a:spcAft>
              <a:buClr>
                <a:srgbClr val="5C6D90"/>
              </a:buClr>
            </a:pPr>
            <a:r>
              <a:rPr lang="en-US" sz="2800" kern="0" dirty="0">
                <a:solidFill>
                  <a:srgbClr val="000000"/>
                </a:solidFill>
                <a:effectLst>
                  <a:outerShdw blurRad="38100" dist="38100" dir="2700000" algn="tl">
                    <a:srgbClr val="000000"/>
                  </a:outerShdw>
                </a:effectLst>
                <a:latin typeface="Tahoma"/>
                <a:ea typeface="+mj-ea"/>
                <a:cs typeface="+mj-cs"/>
              </a:rPr>
              <a:t>The world is not as it seems!</a:t>
            </a:r>
            <a:br>
              <a:rPr lang="en-US" sz="2800" kern="0" dirty="0">
                <a:solidFill>
                  <a:srgbClr val="000000"/>
                </a:solidFill>
                <a:effectLst>
                  <a:outerShdw blurRad="38100" dist="38100" dir="2700000" algn="tl">
                    <a:srgbClr val="000000"/>
                  </a:outerShdw>
                </a:effectLst>
                <a:latin typeface="Tahoma"/>
                <a:ea typeface="+mj-ea"/>
                <a:cs typeface="+mj-cs"/>
              </a:rPr>
            </a:br>
            <a:r>
              <a:rPr lang="en-US" sz="2400" kern="0" dirty="0">
                <a:solidFill>
                  <a:srgbClr val="000000"/>
                </a:solidFill>
                <a:ea typeface="+mj-ea"/>
                <a:cs typeface="+mj-cs"/>
              </a:rPr>
              <a:t>(</a:t>
            </a:r>
            <a:r>
              <a:rPr lang="sl-SI" sz="2400" kern="0" dirty="0" err="1">
                <a:solidFill>
                  <a:srgbClr val="000000"/>
                </a:solidFill>
                <a:ea typeface="+mj-ea"/>
                <a:cs typeface="+mj-cs"/>
              </a:rPr>
              <a:t>commercial</a:t>
            </a:r>
            <a:r>
              <a:rPr lang="sl-SI" sz="2400" kern="0" dirty="0">
                <a:solidFill>
                  <a:srgbClr val="000000"/>
                </a:solidFill>
                <a:ea typeface="+mj-ea"/>
                <a:cs typeface="+mj-cs"/>
              </a:rPr>
              <a:t>, </a:t>
            </a:r>
            <a:r>
              <a:rPr lang="en-US" sz="2400" kern="0" dirty="0">
                <a:solidFill>
                  <a:srgbClr val="000000"/>
                </a:solidFill>
                <a:ea typeface="+mj-ea"/>
                <a:cs typeface="+mj-cs"/>
              </a:rPr>
              <a:t>political, popular, semi-popular,</a:t>
            </a:r>
            <a:br>
              <a:rPr lang="sl-SI" sz="2400" kern="0" dirty="0">
                <a:solidFill>
                  <a:srgbClr val="000000"/>
                </a:solidFill>
                <a:ea typeface="+mj-ea"/>
                <a:cs typeface="+mj-cs"/>
              </a:rPr>
            </a:br>
            <a:r>
              <a:rPr lang="en-US" sz="2400" kern="0" dirty="0">
                <a:solidFill>
                  <a:srgbClr val="000000"/>
                </a:solidFill>
                <a:ea typeface="+mj-ea"/>
                <a:cs typeface="+mj-cs"/>
              </a:rPr>
              <a:t> scientific)</a:t>
            </a:r>
            <a:endParaRPr lang="en-US" sz="1200" kern="0" dirty="0">
              <a:solidFill>
                <a:srgbClr val="2D2525"/>
              </a:solidFill>
              <a:latin typeface="Times New Roman"/>
            </a:endParaRPr>
          </a:p>
          <a:p>
            <a:pPr lvl="0" fontAlgn="base">
              <a:spcBef>
                <a:spcPts val="600"/>
              </a:spcBef>
              <a:spcAft>
                <a:spcPts val="600"/>
              </a:spcAft>
              <a:buClr>
                <a:srgbClr val="5C6D90"/>
              </a:buClr>
            </a:pPr>
            <a:r>
              <a:rPr lang="en-US" sz="2800" kern="0" dirty="0">
                <a:solidFill>
                  <a:srgbClr val="000000"/>
                </a:solidFill>
                <a:effectLst>
                  <a:outerShdw blurRad="38100" dist="38100" dir="2700000" algn="tl">
                    <a:srgbClr val="000000"/>
                  </a:outerShdw>
                </a:effectLst>
                <a:latin typeface="Tahoma"/>
              </a:rPr>
              <a:t>Science, facts, empirical verification, </a:t>
            </a:r>
            <a:br>
              <a:rPr lang="en-US" sz="2800" kern="0" dirty="0">
                <a:solidFill>
                  <a:srgbClr val="000000"/>
                </a:solidFill>
                <a:effectLst>
                  <a:outerShdw blurRad="38100" dist="38100" dir="2700000" algn="tl">
                    <a:srgbClr val="000000"/>
                  </a:outerShdw>
                </a:effectLst>
                <a:latin typeface="Tahoma"/>
              </a:rPr>
            </a:br>
            <a:r>
              <a:rPr lang="en-US" sz="2800" kern="0" dirty="0" err="1">
                <a:solidFill>
                  <a:srgbClr val="000000"/>
                </a:solidFill>
                <a:effectLst>
                  <a:outerShdw blurRad="38100" dist="38100" dir="2700000" algn="tl">
                    <a:srgbClr val="000000"/>
                  </a:outerShdw>
                </a:effectLst>
                <a:latin typeface="Tahoma"/>
              </a:rPr>
              <a:t>platonism</a:t>
            </a:r>
            <a:br>
              <a:rPr lang="en-US" sz="2800" kern="0" dirty="0">
                <a:solidFill>
                  <a:srgbClr val="000000"/>
                </a:solidFill>
                <a:effectLst>
                  <a:outerShdw blurRad="38100" dist="38100" dir="2700000" algn="tl">
                    <a:srgbClr val="000000"/>
                  </a:outerShdw>
                </a:effectLst>
                <a:latin typeface="Tahoma"/>
              </a:rPr>
            </a:br>
            <a:r>
              <a:rPr lang="en-US" sz="2800" kern="0" dirty="0">
                <a:solidFill>
                  <a:srgbClr val="000000"/>
                </a:solidFill>
                <a:effectLst>
                  <a:outerShdw blurRad="38100" dist="38100" dir="2700000" algn="tl">
                    <a:srgbClr val="000000"/>
                  </a:outerShdw>
                </a:effectLst>
                <a:latin typeface="Tahoma"/>
              </a:rPr>
              <a:t>Engineers: Science should deal with relevant issues. </a:t>
            </a:r>
            <a:r>
              <a:rPr lang="sl-SI" sz="2800" kern="0" dirty="0">
                <a:solidFill>
                  <a:srgbClr val="000000"/>
                </a:solidFill>
                <a:effectLst>
                  <a:outerShdw blurRad="38100" dist="38100" dir="2700000" algn="tl">
                    <a:srgbClr val="000000"/>
                  </a:outerShdw>
                </a:effectLst>
                <a:latin typeface="Tahoma"/>
              </a:rPr>
              <a:t>                            </a:t>
            </a:r>
            <a:r>
              <a:rPr lang="en-US" sz="2800" kern="0" dirty="0">
                <a:solidFill>
                  <a:srgbClr val="000000"/>
                </a:solidFill>
                <a:latin typeface="+mj-lt"/>
              </a:rPr>
              <a:t>What is your opinion?</a:t>
            </a:r>
          </a:p>
        </p:txBody>
      </p:sp>
      <p:sp>
        <p:nvSpPr>
          <p:cNvPr id="3" name="Footer Placeholder 2"/>
          <p:cNvSpPr>
            <a:spLocks noGrp="1"/>
          </p:cNvSpPr>
          <p:nvPr>
            <p:ph type="ftr" sz="quarter" idx="11"/>
          </p:nvPr>
        </p:nvSpPr>
        <p:spPr/>
        <p:txBody>
          <a:bodyPr/>
          <a:lstStyle/>
          <a:p>
            <a:r>
              <a:rPr lang="sl-SI"/>
              <a:t>MPS, 10.11.2020</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33</a:t>
            </a:fld>
            <a:endParaRPr lang="sl-SI"/>
          </a:p>
        </p:txBody>
      </p:sp>
      <p:pic>
        <p:nvPicPr>
          <p:cNvPr id="1026" name="Picture 2" descr="C:\Users\Mezi\Pictures\iq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912" y="2996952"/>
            <a:ext cx="2224758" cy="2224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019181" y="0"/>
            <a:ext cx="1170533" cy="1707028"/>
          </a:xfrm>
          <a:prstGeom prst="rect">
            <a:avLst/>
          </a:prstGeom>
        </p:spPr>
      </p:pic>
    </p:spTree>
    <p:extLst>
      <p:ext uri="{BB962C8B-B14F-4D97-AF65-F5344CB8AC3E}">
        <p14:creationId xmlns:p14="http://schemas.microsoft.com/office/powerpoint/2010/main" val="24503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br>
              <a:rPr lang="sl-SI" sz="4000" dirty="0">
                <a:solidFill>
                  <a:srgbClr val="000000"/>
                </a:solidFill>
              </a:rPr>
            </a:br>
            <a:endParaRPr lang="en-US" sz="4000" dirty="0">
              <a:solidFill>
                <a:srgbClr val="000000"/>
              </a:solidFill>
            </a:endParaRPr>
          </a:p>
        </p:txBody>
      </p:sp>
      <p:sp>
        <p:nvSpPr>
          <p:cNvPr id="3" name="Footer Placeholder 2"/>
          <p:cNvSpPr>
            <a:spLocks noGrp="1"/>
          </p:cNvSpPr>
          <p:nvPr>
            <p:ph type="ftr" sz="quarter" idx="10"/>
          </p:nvPr>
        </p:nvSpPr>
        <p:spPr/>
        <p:txBody>
          <a:bodyPr/>
          <a:lstStyle/>
          <a:p>
            <a:pPr>
              <a:defRPr/>
            </a:pPr>
            <a:r>
              <a:rPr lang="en-US" sz="1200">
                <a:solidFill>
                  <a:schemeClr val="tx1">
                    <a:lumMod val="65000"/>
                  </a:schemeClr>
                </a:solidFill>
                <a:effectLst/>
                <a:latin typeface="Calibri" pitchFamily="34" charset="0"/>
                <a:cs typeface="Calibri" pitchFamily="34" charset="0"/>
              </a:rPr>
              <a:t>MPS, 10.11.2020</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34</a:t>
            </a:fld>
            <a:endParaRPr lang="en-US" dirty="0">
              <a:solidFill>
                <a:srgbClr val="FFFFFF"/>
              </a:solidFill>
            </a:endParaRPr>
          </a:p>
        </p:txBody>
      </p:sp>
      <p:sp>
        <p:nvSpPr>
          <p:cNvPr id="102406" name="TextBox 1"/>
          <p:cNvSpPr txBox="1">
            <a:spLocks noChangeArrowheads="1"/>
          </p:cNvSpPr>
          <p:nvPr/>
        </p:nvSpPr>
        <p:spPr bwMode="auto">
          <a:xfrm>
            <a:off x="755576" y="5373216"/>
            <a:ext cx="76328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a:solidFill>
                  <a:srgbClr val="000000"/>
                </a:solidFill>
                <a:latin typeface="Times New Roman" pitchFamily="18" charset="0"/>
                <a:cs typeface="Times New Roman" pitchFamily="18" charset="0"/>
              </a:rPr>
              <a:t>DISTRIBUTIONS: big/small, </a:t>
            </a:r>
            <a:r>
              <a:rPr lang="sl-SI" sz="2000" dirty="0">
                <a:solidFill>
                  <a:srgbClr val="000000"/>
                </a:solidFill>
                <a:latin typeface="Times New Roman" pitchFamily="18" charset="0"/>
                <a:cs typeface="Times New Roman" pitchFamily="18" charset="0"/>
              </a:rPr>
              <a:t>man/</a:t>
            </a:r>
            <a:r>
              <a:rPr lang="sl-SI" sz="2000" dirty="0" err="1">
                <a:solidFill>
                  <a:srgbClr val="000000"/>
                </a:solidFill>
                <a:latin typeface="Times New Roman" pitchFamily="18" charset="0"/>
                <a:cs typeface="Times New Roman" pitchFamily="18" charset="0"/>
              </a:rPr>
              <a:t>woman</a:t>
            </a:r>
            <a:r>
              <a:rPr lang="sl-SI" sz="2000"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religious, use of browser …</a:t>
            </a:r>
            <a:r>
              <a:rPr lang="sl-SI" sz="2000"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no major difference!</a:t>
            </a:r>
            <a:br>
              <a:rPr lang="sl-SI" sz="2000" dirty="0">
                <a:solidFill>
                  <a:srgbClr val="000000"/>
                </a:solidFill>
                <a:latin typeface="Times New Roman" pitchFamily="18" charset="0"/>
                <a:cs typeface="Times New Roman" pitchFamily="18" charset="0"/>
              </a:rPr>
            </a:br>
            <a:r>
              <a:rPr lang="sl-SI" sz="2000" dirty="0">
                <a:solidFill>
                  <a:srgbClr val="000000"/>
                </a:solidFill>
                <a:latin typeface="Times New Roman" pitchFamily="18" charset="0"/>
                <a:cs typeface="Times New Roman" pitchFamily="18" charset="0"/>
              </a:rPr>
              <a:t>Is </a:t>
            </a:r>
            <a:r>
              <a:rPr lang="sl-SI" sz="2000" dirty="0" err="1">
                <a:solidFill>
                  <a:srgbClr val="000000"/>
                </a:solidFill>
                <a:latin typeface="Times New Roman" pitchFamily="18" charset="0"/>
                <a:cs typeface="Times New Roman" pitchFamily="18" charset="0"/>
              </a:rPr>
              <a:t>study</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of</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regional</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intelligence</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allowed</a:t>
            </a:r>
            <a:r>
              <a:rPr lang="sl-SI" sz="2000" dirty="0">
                <a:solidFill>
                  <a:srgbClr val="000000"/>
                </a:solidFill>
                <a:latin typeface="Times New Roman" pitchFamily="18" charset="0"/>
                <a:cs typeface="Times New Roman" pitchFamily="18" charset="0"/>
              </a:rPr>
              <a:t> (</a:t>
            </a:r>
            <a:r>
              <a:rPr lang="sl-SI" sz="2000" dirty="0" err="1">
                <a:solidFill>
                  <a:srgbClr val="000000"/>
                </a:solidFill>
                <a:latin typeface="Times New Roman" pitchFamily="18" charset="0"/>
                <a:cs typeface="Times New Roman" pitchFamily="18" charset="0"/>
              </a:rPr>
              <a:t>ideology</a:t>
            </a:r>
            <a:r>
              <a:rPr lang="sl-SI" sz="2000" dirty="0">
                <a:solidFill>
                  <a:srgbClr val="000000"/>
                </a:solidFill>
                <a:latin typeface="Times New Roman" pitchFamily="18" charset="0"/>
                <a:cs typeface="Times New Roman" pitchFamily="18" charset="0"/>
              </a:rPr>
              <a:t>?; Take </a:t>
            </a:r>
            <a:r>
              <a:rPr lang="sl-SI" sz="2000" dirty="0" err="1">
                <a:solidFill>
                  <a:srgbClr val="000000"/>
                </a:solidFill>
                <a:latin typeface="Times New Roman" pitchFamily="18" charset="0"/>
                <a:cs typeface="Times New Roman" pitchFamily="18" charset="0"/>
              </a:rPr>
              <a:t>care</a:t>
            </a:r>
            <a:r>
              <a:rPr lang="sl-SI" sz="2000" dirty="0">
                <a:solidFill>
                  <a:srgbClr val="000000"/>
                </a:solidFill>
                <a:latin typeface="Times New Roman" pitchFamily="18" charset="0"/>
                <a:cs typeface="Times New Roman" pitchFamily="18" charset="0"/>
              </a:rPr>
              <a:t>!)</a:t>
            </a:r>
            <a:br>
              <a:rPr lang="sl-SI" sz="2000" dirty="0">
                <a:solidFill>
                  <a:srgbClr val="000000"/>
                </a:solidFill>
                <a:latin typeface="Times New Roman" pitchFamily="18" charset="0"/>
                <a:cs typeface="Times New Roman" pitchFamily="18" charset="0"/>
              </a:rPr>
            </a:br>
            <a:endParaRPr lang="sl-SI" sz="2000" dirty="0">
              <a:solidFill>
                <a:srgbClr val="000000"/>
              </a:solidFill>
              <a:latin typeface="Times New Roman" pitchFamily="18" charset="0"/>
              <a:cs typeface="Times New Roman" pitchFamily="18" charset="0"/>
            </a:endParaRPr>
          </a:p>
        </p:txBody>
      </p:sp>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a:ln>
                  <a:noFill/>
                </a:ln>
                <a:solidFill>
                  <a:sysClr val="windowText" lastClr="000000"/>
                </a:solidFill>
                <a:effectLst/>
                <a:uLnTx/>
                <a:uFillTx/>
                <a:latin typeface="Calibri"/>
                <a:ea typeface="+mj-ea"/>
                <a:cs typeface="+mj-cs"/>
              </a:rPr>
              <a:t>DISTRIBUTION</a:t>
            </a:r>
            <a:r>
              <a:rPr kumimoji="0" lang="sl-SI" sz="4400" b="1" i="0" u="none" strike="noStrike" kern="1200" cap="none" spc="0" normalizeH="0" noProof="0" dirty="0">
                <a:ln>
                  <a:noFill/>
                </a:ln>
                <a:solidFill>
                  <a:sysClr val="windowText" lastClr="000000"/>
                </a:solidFill>
                <a:effectLst/>
                <a:uLnTx/>
                <a:uFillTx/>
                <a:latin typeface="Calibri"/>
                <a:ea typeface="+mj-ea"/>
                <a:cs typeface="+mj-cs"/>
              </a:rPr>
              <a:t> OF </a:t>
            </a:r>
            <a:r>
              <a:rPr kumimoji="0" lang="sl-SI" sz="4400" b="1" i="0" u="none" strike="noStrike" kern="1200" cap="none" spc="0" normalizeH="0" baseline="0" noProof="0" dirty="0">
                <a:ln>
                  <a:noFill/>
                </a:ln>
                <a:solidFill>
                  <a:sysClr val="windowText" lastClr="000000"/>
                </a:solidFill>
                <a:effectLst/>
                <a:uLnTx/>
                <a:uFillTx/>
                <a:latin typeface="Calibri"/>
                <a:ea typeface="+mj-ea"/>
                <a:cs typeface="+mj-cs"/>
              </a:rPr>
              <a:t>HUMAN INTELLIGENCE </a:t>
            </a:r>
          </a:p>
        </p:txBody>
      </p:sp>
      <p:pic>
        <p:nvPicPr>
          <p:cNvPr id="7170" name="Picture 2" descr="D:\Users\Mezi\Pictures\800px-National_IQ_Lynn_Vanhanen_2006_IQ_and_Global_Inequa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5172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18647"/>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3320" y="404664"/>
            <a:ext cx="8229600" cy="908720"/>
          </a:xfrm>
        </p:spPr>
        <p:txBody>
          <a:bodyPr>
            <a:normAutofit/>
          </a:bodyPr>
          <a:lstStyle/>
          <a:p>
            <a:r>
              <a:rPr lang="sl-SI" b="1" dirty="0"/>
              <a:t>DISCUSSION</a:t>
            </a:r>
          </a:p>
        </p:txBody>
      </p:sp>
      <p:sp>
        <p:nvSpPr>
          <p:cNvPr id="7" name="Pravokotnik 6"/>
          <p:cNvSpPr/>
          <p:nvPr/>
        </p:nvSpPr>
        <p:spPr>
          <a:xfrm>
            <a:off x="557958" y="1700808"/>
            <a:ext cx="8325870" cy="369332"/>
          </a:xfrm>
          <a:prstGeom prst="rect">
            <a:avLst/>
          </a:prstGeom>
        </p:spPr>
        <p:txBody>
          <a:bodyPr wrap="square">
            <a:spAutoFit/>
          </a:bodyPr>
          <a:lstStyle/>
          <a:p>
            <a:r>
              <a:rPr lang="sl-SI" dirty="0"/>
              <a:t> </a:t>
            </a:r>
          </a:p>
        </p:txBody>
      </p:sp>
      <p:sp>
        <p:nvSpPr>
          <p:cNvPr id="5" name="Footer Placeholder 4"/>
          <p:cNvSpPr>
            <a:spLocks noGrp="1"/>
          </p:cNvSpPr>
          <p:nvPr>
            <p:ph type="ftr" sz="quarter" idx="11"/>
          </p:nvPr>
        </p:nvSpPr>
        <p:spPr/>
        <p:txBody>
          <a:bodyPr/>
          <a:lstStyle/>
          <a:p>
            <a:r>
              <a:rPr lang="sl-SI"/>
              <a:t>MPS, 10.11.2020</a:t>
            </a:r>
          </a:p>
        </p:txBody>
      </p:sp>
      <p:sp>
        <p:nvSpPr>
          <p:cNvPr id="6" name="Slide Number Placeholder 5"/>
          <p:cNvSpPr>
            <a:spLocks noGrp="1"/>
          </p:cNvSpPr>
          <p:nvPr>
            <p:ph type="sldNum" sz="quarter" idx="12"/>
          </p:nvPr>
        </p:nvSpPr>
        <p:spPr/>
        <p:txBody>
          <a:bodyPr/>
          <a:lstStyle/>
          <a:p>
            <a:fld id="{D429F3E1-4728-4D57-9988-2E30C75E5021}" type="slidenum">
              <a:rPr lang="sl-SI" smtClean="0"/>
              <a:pPr/>
              <a:t>35</a:t>
            </a:fld>
            <a:endParaRPr lang="sl-SI"/>
          </a:p>
        </p:txBody>
      </p:sp>
      <p:sp>
        <p:nvSpPr>
          <p:cNvPr id="3" name="TextBox 2"/>
          <p:cNvSpPr txBox="1"/>
          <p:nvPr/>
        </p:nvSpPr>
        <p:spPr>
          <a:xfrm>
            <a:off x="557958" y="1412776"/>
            <a:ext cx="7128792" cy="5355312"/>
          </a:xfrm>
          <a:prstGeom prst="rect">
            <a:avLst/>
          </a:prstGeom>
          <a:noFill/>
        </p:spPr>
        <p:txBody>
          <a:bodyPr wrap="square" rtlCol="0">
            <a:spAutoFit/>
          </a:bodyPr>
          <a:lstStyle/>
          <a:p>
            <a:r>
              <a:rPr lang="en-US" sz="3600" dirty="0"/>
              <a:t>What is intelligence</a:t>
            </a:r>
            <a:r>
              <a:rPr lang="sl-SI" sz="3600" dirty="0"/>
              <a:t>?</a:t>
            </a:r>
            <a:endParaRPr lang="en-US" sz="3600" dirty="0"/>
          </a:p>
          <a:p>
            <a:r>
              <a:rPr lang="en-US" sz="3600" dirty="0"/>
              <a:t>What is science/ scientific</a:t>
            </a:r>
            <a:r>
              <a:rPr lang="sl-SI" sz="3600" dirty="0"/>
              <a:t> </a:t>
            </a:r>
            <a:r>
              <a:rPr lang="sl-SI" sz="3600" dirty="0" err="1"/>
              <a:t>and</a:t>
            </a:r>
            <a:r>
              <a:rPr lang="sl-SI" sz="3600" dirty="0"/>
              <a:t> </a:t>
            </a:r>
            <a:r>
              <a:rPr lang="sl-SI" sz="3600" dirty="0" err="1"/>
              <a:t>what</a:t>
            </a:r>
            <a:r>
              <a:rPr lang="sl-SI" sz="3600" dirty="0"/>
              <a:t> not</a:t>
            </a:r>
            <a:r>
              <a:rPr lang="en-US" sz="3600" dirty="0"/>
              <a:t>?</a:t>
            </a:r>
          </a:p>
          <a:p>
            <a:endParaRPr lang="sl-SI" sz="3600" dirty="0"/>
          </a:p>
          <a:p>
            <a:r>
              <a:rPr lang="en-US" sz="3600" dirty="0"/>
              <a:t>A superior level of understanding</a:t>
            </a:r>
          </a:p>
          <a:p>
            <a:r>
              <a:rPr lang="sl-SI" sz="3600" dirty="0" err="1"/>
              <a:t>and</a:t>
            </a:r>
            <a:r>
              <a:rPr lang="sl-SI" sz="3600" dirty="0"/>
              <a:t> </a:t>
            </a:r>
            <a:r>
              <a:rPr lang="sl-SI" sz="3600" dirty="0" err="1"/>
              <a:t>predictions</a:t>
            </a:r>
            <a:endParaRPr lang="sl-SI" sz="3600" dirty="0"/>
          </a:p>
          <a:p>
            <a:endParaRPr lang="en-US" sz="3600" dirty="0"/>
          </a:p>
          <a:p>
            <a:r>
              <a:rPr lang="en-US" sz="3600" dirty="0"/>
              <a:t>Knowledge and intelligence enable better predictions and performance</a:t>
            </a:r>
          </a:p>
          <a:p>
            <a:endParaRPr lang="en-US" dirty="0"/>
          </a:p>
        </p:txBody>
      </p:sp>
    </p:spTree>
    <p:extLst>
      <p:ext uri="{BB962C8B-B14F-4D97-AF65-F5344CB8AC3E}">
        <p14:creationId xmlns:p14="http://schemas.microsoft.com/office/powerpoint/2010/main" val="36698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pic>
        <p:nvPicPr>
          <p:cNvPr id="16390" name="Picture 7" descr="http://t0.gstatic.com/images?q=tbn:ANd9GcSnZJuSQPlYF20aphP3X5pU8ggmGn-7pA8fIofjKqLIknIXyS4x4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92696"/>
            <a:ext cx="7417569" cy="305027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subTitle" idx="1"/>
          </p:nvPr>
        </p:nvSpPr>
        <p:spPr>
          <a:xfrm>
            <a:off x="5219700" y="5013325"/>
            <a:ext cx="4357688" cy="2041525"/>
          </a:xfrm>
        </p:spPr>
        <p:txBody>
          <a:bodyPr lIns="92075" tIns="46038" rIns="92075" bIns="46038"/>
          <a:lstStyle/>
          <a:p>
            <a:pPr eaLnBrk="1" hangingPunct="1">
              <a:defRPr/>
            </a:pPr>
            <a:r>
              <a:rPr lang="en-US" sz="2000" dirty="0" err="1"/>
              <a:t>Matjaž</a:t>
            </a:r>
            <a:r>
              <a:rPr lang="en-US" sz="2000" dirty="0"/>
              <a:t> Gams</a:t>
            </a:r>
            <a:r>
              <a:rPr lang="sl-SI" sz="2000" dirty="0"/>
              <a:t> </a:t>
            </a:r>
            <a:endParaRPr lang="en-US" sz="2000" dirty="0"/>
          </a:p>
          <a:p>
            <a:pPr eaLnBrk="1" hangingPunct="1">
              <a:defRPr/>
            </a:pPr>
            <a:r>
              <a:rPr lang="sl-SI" sz="2000" dirty="0"/>
              <a:t>Institut “</a:t>
            </a:r>
            <a:r>
              <a:rPr lang="en-US" sz="2000" dirty="0"/>
              <a:t>Jo</a:t>
            </a:r>
            <a:r>
              <a:rPr lang="sl-SI" sz="2000" dirty="0"/>
              <a:t>ž</a:t>
            </a:r>
            <a:r>
              <a:rPr lang="en-US" sz="2000" dirty="0" err="1"/>
              <a:t>ef</a:t>
            </a:r>
            <a:r>
              <a:rPr lang="en-US" sz="2000" dirty="0"/>
              <a:t> Stefan</a:t>
            </a:r>
            <a:r>
              <a:rPr lang="sl-SI" sz="2000" dirty="0"/>
              <a:t>”</a:t>
            </a:r>
            <a:r>
              <a:rPr lang="en-US" sz="2000" dirty="0"/>
              <a:t> </a:t>
            </a:r>
          </a:p>
          <a:p>
            <a:pPr eaLnBrk="1" hangingPunct="1">
              <a:defRPr/>
            </a:pPr>
            <a:endParaRPr lang="en-US" dirty="0"/>
          </a:p>
        </p:txBody>
      </p:sp>
      <p:sp>
        <p:nvSpPr>
          <p:cNvPr id="60420" name="Title 5"/>
          <p:cNvSpPr>
            <a:spLocks noGrp="1"/>
          </p:cNvSpPr>
          <p:nvPr>
            <p:ph type="ctrTitle" sz="quarter"/>
          </p:nvPr>
        </p:nvSpPr>
        <p:spPr>
          <a:xfrm>
            <a:off x="249238" y="3760788"/>
            <a:ext cx="5259387" cy="2405062"/>
          </a:xfrm>
        </p:spPr>
        <p:txBody>
          <a:bodyPr/>
          <a:lstStyle/>
          <a:p>
            <a:pPr>
              <a:defRPr/>
            </a:pPr>
            <a:r>
              <a:rPr lang="sl-SI" sz="4000" dirty="0">
                <a:effectLst/>
                <a:latin typeface="Times New Roman" panose="02020603050405020304" pitchFamily="18" charset="0"/>
                <a:cs typeface="Times New Roman" panose="02020603050405020304" pitchFamily="18" charset="0"/>
              </a:rPr>
              <a:t> </a:t>
            </a:r>
            <a:br>
              <a:rPr lang="sl-SI" sz="4000" dirty="0">
                <a:effectLst/>
                <a:latin typeface="Times New Roman" panose="02020603050405020304" pitchFamily="18" charset="0"/>
                <a:cs typeface="Times New Roman" panose="02020603050405020304" pitchFamily="18" charset="0"/>
              </a:rPr>
            </a:br>
            <a:br>
              <a:rPr lang="sl-SI" sz="4000" dirty="0">
                <a:effectLst/>
                <a:latin typeface="Times New Roman" panose="02020603050405020304" pitchFamily="18" charset="0"/>
                <a:cs typeface="Times New Roman" panose="02020603050405020304" pitchFamily="18" charset="0"/>
              </a:rPr>
            </a:br>
            <a:br>
              <a:rPr lang="sl-SI" sz="3600" dirty="0">
                <a:effectLst/>
                <a:latin typeface="Times New Roman" panose="02020603050405020304" pitchFamily="18" charset="0"/>
                <a:cs typeface="Times New Roman" panose="02020603050405020304" pitchFamily="18" charset="0"/>
              </a:rPr>
            </a:br>
            <a:br>
              <a:rPr lang="en-US" sz="5400" dirty="0"/>
            </a:br>
            <a:r>
              <a:rPr lang="en-US" sz="5400" dirty="0"/>
              <a:t> </a:t>
            </a:r>
            <a:r>
              <a:rPr lang="en-US" sz="5400" b="1" dirty="0"/>
              <a:t>The Intelligent Future is Near </a:t>
            </a:r>
            <a:endParaRPr lang="en-US" sz="6000"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1"/>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C7E2F51-C8EA-4B66-8EF7-8E55E96FD2E3}" type="slidenum">
              <a:rPr kumimoji="0" 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0"/>
          </p:nvPr>
        </p:nvSpPr>
        <p:spPr>
          <a:xfrm>
            <a:off x="107950" y="6275388"/>
            <a:ext cx="2895600" cy="4762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MPS, 10.11.2020</a:t>
            </a:r>
            <a:endParaRPr kumimoji="0" lang="sl-SI"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11561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B49EA8A-2157-4EA6-B6C9-15C7DC335FCF}"/>
              </a:ext>
            </a:extLst>
          </p:cNvPr>
          <p:cNvSpPr>
            <a:spLocks noGrp="1" noChangeArrowheads="1"/>
          </p:cNvSpPr>
          <p:nvPr>
            <p:ph type="ctrTitle"/>
          </p:nvPr>
        </p:nvSpPr>
        <p:spPr>
          <a:xfrm>
            <a:off x="184150" y="392113"/>
            <a:ext cx="8004175" cy="1798637"/>
          </a:xfrm>
        </p:spPr>
        <p:txBody>
          <a:bodyPr/>
          <a:lstStyle/>
          <a:p>
            <a:pPr algn="l" eaLnBrk="1" hangingPunct="1"/>
            <a:r>
              <a:rPr lang="sl-SI" altLang="en-US" sz="3600"/>
              <a:t>ELON MUSK</a:t>
            </a:r>
            <a:r>
              <a:rPr lang="en-US" altLang="en-US" sz="3600"/>
              <a:t> </a:t>
            </a:r>
            <a:br>
              <a:rPr lang="en-US" altLang="en-US" sz="3600"/>
            </a:br>
            <a:br>
              <a:rPr lang="en-US" altLang="en-US" sz="3600"/>
            </a:br>
            <a:r>
              <a:rPr lang="en-US" altLang="en-US" sz="3600"/>
              <a:t> </a:t>
            </a:r>
          </a:p>
        </p:txBody>
      </p:sp>
      <p:sp>
        <p:nvSpPr>
          <p:cNvPr id="5123" name="Rectangle 3">
            <a:extLst>
              <a:ext uri="{FF2B5EF4-FFF2-40B4-BE49-F238E27FC236}">
                <a16:creationId xmlns:a16="http://schemas.microsoft.com/office/drawing/2014/main" id="{98869305-08C2-473C-8269-08127136B7A6}"/>
              </a:ext>
            </a:extLst>
          </p:cNvPr>
          <p:cNvSpPr>
            <a:spLocks noGrp="1" noChangeArrowheads="1"/>
          </p:cNvSpPr>
          <p:nvPr>
            <p:ph type="subTitle" idx="1"/>
          </p:nvPr>
        </p:nvSpPr>
        <p:spPr>
          <a:xfrm>
            <a:off x="611188" y="1435100"/>
            <a:ext cx="6781800" cy="4737100"/>
          </a:xfrm>
        </p:spPr>
        <p:txBody>
          <a:bodyPr/>
          <a:lstStyle/>
          <a:p>
            <a:pPr algn="l" eaLnBrk="1" hangingPunct="1">
              <a:defRPr/>
            </a:pPr>
            <a:r>
              <a:rPr lang="sl-SI" altLang="en-US" sz="2400" dirty="0" err="1">
                <a:solidFill>
                  <a:schemeClr val="tx1"/>
                </a:solidFill>
              </a:rPr>
              <a:t>Why</a:t>
            </a:r>
            <a:r>
              <a:rPr lang="sl-SI" altLang="en-US" sz="2400" dirty="0">
                <a:solidFill>
                  <a:schemeClr val="tx1"/>
                </a:solidFill>
              </a:rPr>
              <a:t> </a:t>
            </a:r>
            <a:r>
              <a:rPr lang="sl-SI" altLang="en-US" sz="2400" dirty="0" err="1">
                <a:solidFill>
                  <a:schemeClr val="tx1"/>
                </a:solidFill>
              </a:rPr>
              <a:t>Musk</a:t>
            </a:r>
            <a:r>
              <a:rPr lang="sl-SI" altLang="en-US" sz="2400" dirty="0">
                <a:solidFill>
                  <a:schemeClr val="tx1"/>
                </a:solidFill>
              </a:rPr>
              <a:t>?</a:t>
            </a:r>
          </a:p>
          <a:p>
            <a:pPr algn="l" eaLnBrk="1" hangingPunct="1">
              <a:defRPr/>
            </a:pPr>
            <a:endParaRPr lang="sl-SI" altLang="en-US" sz="2400" dirty="0">
              <a:solidFill>
                <a:schemeClr val="tx1"/>
              </a:solidFill>
            </a:endParaRPr>
          </a:p>
          <a:p>
            <a:pPr marL="342900" indent="-342900" algn="l" eaLnBrk="1" hangingPunct="1">
              <a:buFontTx/>
              <a:buChar char="-"/>
              <a:defRPr/>
            </a:pPr>
            <a:r>
              <a:rPr lang="sl-SI" altLang="en-US" sz="2400" dirty="0" err="1">
                <a:solidFill>
                  <a:schemeClr val="tx1"/>
                </a:solidFill>
              </a:rPr>
              <a:t>The</a:t>
            </a:r>
            <a:r>
              <a:rPr lang="sl-SI" altLang="en-US" sz="2400" dirty="0">
                <a:solidFill>
                  <a:schemeClr val="tx1"/>
                </a:solidFill>
              </a:rPr>
              <a:t> </a:t>
            </a:r>
            <a:r>
              <a:rPr lang="sl-SI" altLang="en-US" sz="2400" dirty="0" err="1">
                <a:solidFill>
                  <a:schemeClr val="tx1"/>
                </a:solidFill>
              </a:rPr>
              <a:t>richest</a:t>
            </a:r>
            <a:r>
              <a:rPr lang="sl-SI" altLang="en-US" sz="2400" dirty="0">
                <a:solidFill>
                  <a:schemeClr val="tx1"/>
                </a:solidFill>
              </a:rPr>
              <a:t> person: how to </a:t>
            </a:r>
            <a:r>
              <a:rPr lang="sl-SI" altLang="en-US" sz="2400" dirty="0" err="1">
                <a:solidFill>
                  <a:schemeClr val="tx1"/>
                </a:solidFill>
              </a:rPr>
              <a:t>succeed</a:t>
            </a:r>
            <a:endParaRPr lang="sl-SI" altLang="en-US" sz="2400" dirty="0">
              <a:solidFill>
                <a:schemeClr val="tx1"/>
              </a:solidFill>
            </a:endParaRPr>
          </a:p>
          <a:p>
            <a:pPr marL="342900" indent="-342900" algn="l" eaLnBrk="1" hangingPunct="1">
              <a:buFontTx/>
              <a:buChar char="-"/>
              <a:defRPr/>
            </a:pPr>
            <a:r>
              <a:rPr lang="sl-SI" altLang="en-US" sz="2400" dirty="0" err="1">
                <a:solidFill>
                  <a:schemeClr val="tx1"/>
                </a:solidFill>
              </a:rPr>
              <a:t>The</a:t>
            </a:r>
            <a:r>
              <a:rPr lang="sl-SI" altLang="en-US" sz="2400" dirty="0">
                <a:solidFill>
                  <a:schemeClr val="tx1"/>
                </a:solidFill>
              </a:rPr>
              <a:t> </a:t>
            </a:r>
            <a:r>
              <a:rPr lang="sl-SI" altLang="en-US" sz="2400" dirty="0" err="1">
                <a:solidFill>
                  <a:schemeClr val="tx1"/>
                </a:solidFill>
              </a:rPr>
              <a:t>smartest</a:t>
            </a:r>
            <a:r>
              <a:rPr lang="sl-SI" altLang="en-US" sz="2400" dirty="0">
                <a:solidFill>
                  <a:schemeClr val="tx1"/>
                </a:solidFill>
              </a:rPr>
              <a:t> –  </a:t>
            </a:r>
            <a:r>
              <a:rPr lang="sl-SI" altLang="en-US" sz="2400" dirty="0" err="1">
                <a:solidFill>
                  <a:schemeClr val="tx1"/>
                </a:solidFill>
              </a:rPr>
              <a:t>key</a:t>
            </a:r>
            <a:r>
              <a:rPr lang="sl-SI" altLang="en-US" sz="2400" dirty="0">
                <a:solidFill>
                  <a:schemeClr val="tx1"/>
                </a:solidFill>
              </a:rPr>
              <a:t> </a:t>
            </a:r>
            <a:r>
              <a:rPr lang="sl-SI" altLang="en-US" sz="2400" dirty="0" err="1">
                <a:solidFill>
                  <a:schemeClr val="tx1"/>
                </a:solidFill>
              </a:rPr>
              <a:t>issues</a:t>
            </a:r>
            <a:r>
              <a:rPr lang="sl-SI" altLang="en-US" sz="2400" dirty="0">
                <a:solidFill>
                  <a:schemeClr val="tx1"/>
                </a:solidFill>
              </a:rPr>
              <a:t> </a:t>
            </a:r>
            <a:r>
              <a:rPr lang="sl-SI" altLang="en-US" sz="2400" dirty="0" err="1">
                <a:solidFill>
                  <a:schemeClr val="tx1"/>
                </a:solidFill>
              </a:rPr>
              <a:t>of</a:t>
            </a:r>
            <a:r>
              <a:rPr lang="sl-SI" altLang="en-US" sz="2400" dirty="0">
                <a:solidFill>
                  <a:schemeClr val="tx1"/>
                </a:solidFill>
              </a:rPr>
              <a:t> </a:t>
            </a:r>
            <a:r>
              <a:rPr lang="sl-SI" altLang="en-US" sz="2400" dirty="0" err="1">
                <a:solidFill>
                  <a:schemeClr val="tx1"/>
                </a:solidFill>
              </a:rPr>
              <a:t>humanity</a:t>
            </a:r>
            <a:endParaRPr lang="sl-SI" altLang="en-US" sz="2400" dirty="0">
              <a:solidFill>
                <a:schemeClr val="tx1"/>
              </a:solidFill>
            </a:endParaRPr>
          </a:p>
          <a:p>
            <a:pPr marL="342900" indent="-342900" algn="l" eaLnBrk="1" hangingPunct="1">
              <a:buFontTx/>
              <a:buChar char="-"/>
              <a:defRPr/>
            </a:pPr>
            <a:r>
              <a:rPr lang="sl-SI" altLang="en-US" sz="2400" dirty="0">
                <a:solidFill>
                  <a:schemeClr val="tx1"/>
                </a:solidFill>
              </a:rPr>
              <a:t>Engineering </a:t>
            </a:r>
            <a:r>
              <a:rPr lang="sl-SI" altLang="en-US" sz="2400" dirty="0" err="1">
                <a:solidFill>
                  <a:schemeClr val="tx1"/>
                </a:solidFill>
              </a:rPr>
              <a:t>approach</a:t>
            </a:r>
            <a:r>
              <a:rPr lang="sl-SI" altLang="en-US" sz="2400" dirty="0">
                <a:solidFill>
                  <a:schemeClr val="tx1"/>
                </a:solidFill>
              </a:rPr>
              <a:t> – make </a:t>
            </a:r>
            <a:r>
              <a:rPr lang="sl-SI" altLang="en-US" sz="2400" dirty="0" err="1">
                <a:solidFill>
                  <a:schemeClr val="tx1"/>
                </a:solidFill>
              </a:rPr>
              <a:t>better</a:t>
            </a:r>
            <a:r>
              <a:rPr lang="sl-SI" altLang="en-US" sz="2400" dirty="0">
                <a:solidFill>
                  <a:schemeClr val="tx1"/>
                </a:solidFill>
              </a:rPr>
              <a:t> </a:t>
            </a:r>
            <a:r>
              <a:rPr lang="sl-SI" altLang="en-US" sz="2400" dirty="0" err="1">
                <a:solidFill>
                  <a:schemeClr val="tx1"/>
                </a:solidFill>
              </a:rPr>
              <a:t>systems</a:t>
            </a:r>
            <a:endParaRPr lang="sl-SI" altLang="en-US" sz="2400" dirty="0">
              <a:solidFill>
                <a:schemeClr val="tx1"/>
              </a:solidFill>
            </a:endParaRPr>
          </a:p>
          <a:p>
            <a:pPr marL="342900" indent="-342900" algn="l" eaLnBrk="1" hangingPunct="1">
              <a:buFontTx/>
              <a:buChar char="-"/>
              <a:defRPr/>
            </a:pPr>
            <a:r>
              <a:rPr lang="sl-SI" altLang="en-US" sz="2400" dirty="0">
                <a:solidFill>
                  <a:schemeClr val="tx1"/>
                </a:solidFill>
              </a:rPr>
              <a:t>To </a:t>
            </a:r>
            <a:r>
              <a:rPr lang="sl-SI" altLang="en-US" sz="2400" dirty="0" err="1">
                <a:solidFill>
                  <a:schemeClr val="tx1"/>
                </a:solidFill>
              </a:rPr>
              <a:t>support</a:t>
            </a:r>
            <a:r>
              <a:rPr lang="sl-SI" altLang="en-US" sz="2400" dirty="0">
                <a:solidFill>
                  <a:schemeClr val="tx1"/>
                </a:solidFill>
              </a:rPr>
              <a:t> his </a:t>
            </a:r>
            <a:r>
              <a:rPr lang="sl-SI" altLang="en-US" sz="2400" dirty="0" err="1">
                <a:solidFill>
                  <a:schemeClr val="tx1"/>
                </a:solidFill>
              </a:rPr>
              <a:t>vision</a:t>
            </a:r>
            <a:endParaRPr lang="sl-SI" altLang="en-US" sz="2400" dirty="0">
              <a:solidFill>
                <a:schemeClr val="tx1"/>
              </a:solidFill>
            </a:endParaRPr>
          </a:p>
          <a:p>
            <a:pPr marL="342900" indent="-342900" algn="l" eaLnBrk="1" hangingPunct="1">
              <a:buFontTx/>
              <a:buChar char="-"/>
              <a:defRPr/>
            </a:pPr>
            <a:r>
              <a:rPr lang="sl-SI" altLang="en-US" sz="2400" dirty="0">
                <a:solidFill>
                  <a:schemeClr val="tx1"/>
                </a:solidFill>
              </a:rPr>
              <a:t>To </a:t>
            </a:r>
            <a:r>
              <a:rPr lang="sl-SI" altLang="en-US" sz="2400" dirty="0" err="1">
                <a:solidFill>
                  <a:schemeClr val="tx1"/>
                </a:solidFill>
              </a:rPr>
              <a:t>escape</a:t>
            </a:r>
            <a:r>
              <a:rPr lang="sl-SI" altLang="en-US" sz="2400" dirty="0">
                <a:solidFill>
                  <a:schemeClr val="tx1"/>
                </a:solidFill>
              </a:rPr>
              <a:t> „</a:t>
            </a:r>
            <a:r>
              <a:rPr lang="sl-SI" altLang="en-US" sz="2400" dirty="0" err="1">
                <a:solidFill>
                  <a:schemeClr val="tx1"/>
                </a:solidFill>
              </a:rPr>
              <a:t>classical</a:t>
            </a:r>
            <a:r>
              <a:rPr lang="sl-SI" altLang="en-US" sz="2400" dirty="0">
                <a:solidFill>
                  <a:schemeClr val="tx1"/>
                </a:solidFill>
              </a:rPr>
              <a:t>“ </a:t>
            </a:r>
            <a:r>
              <a:rPr lang="sl-SI" altLang="en-US" sz="2400" dirty="0" err="1">
                <a:solidFill>
                  <a:schemeClr val="tx1"/>
                </a:solidFill>
              </a:rPr>
              <a:t>learning</a:t>
            </a:r>
            <a:endParaRPr lang="sl-SI" altLang="en-US" sz="2400" dirty="0">
              <a:solidFill>
                <a:schemeClr val="tx1"/>
              </a:solidFill>
            </a:endParaRPr>
          </a:p>
          <a:p>
            <a:pPr marL="342900" indent="-342900" algn="l" eaLnBrk="1" hangingPunct="1">
              <a:buFontTx/>
              <a:buChar char="-"/>
              <a:defRPr/>
            </a:pPr>
            <a:r>
              <a:rPr lang="sl-SI" altLang="en-US" sz="2400" dirty="0" err="1">
                <a:solidFill>
                  <a:schemeClr val="tx1"/>
                </a:solidFill>
              </a:rPr>
              <a:t>Saving</a:t>
            </a:r>
            <a:r>
              <a:rPr lang="sl-SI" altLang="en-US" sz="2400" dirty="0">
                <a:solidFill>
                  <a:schemeClr val="tx1"/>
                </a:solidFill>
              </a:rPr>
              <a:t> </a:t>
            </a:r>
            <a:r>
              <a:rPr lang="sl-SI" altLang="en-US" sz="2400" dirty="0" err="1">
                <a:solidFill>
                  <a:schemeClr val="tx1"/>
                </a:solidFill>
              </a:rPr>
              <a:t>the</a:t>
            </a:r>
            <a:r>
              <a:rPr lang="sl-SI" altLang="en-US" sz="2400" dirty="0">
                <a:solidFill>
                  <a:schemeClr val="tx1"/>
                </a:solidFill>
              </a:rPr>
              <a:t> </a:t>
            </a:r>
            <a:r>
              <a:rPr lang="sl-SI" altLang="en-US" sz="2400" dirty="0" err="1">
                <a:solidFill>
                  <a:schemeClr val="tx1"/>
                </a:solidFill>
              </a:rPr>
              <a:t>humanity</a:t>
            </a:r>
            <a:endParaRPr lang="sl-SI" altLang="en-US" sz="2400" dirty="0">
              <a:solidFill>
                <a:schemeClr val="tx1"/>
              </a:solidFill>
            </a:endParaRPr>
          </a:p>
          <a:p>
            <a:pPr marL="342900" indent="-342900" algn="l" eaLnBrk="1" hangingPunct="1">
              <a:buFontTx/>
              <a:buChar char="-"/>
              <a:defRPr/>
            </a:pPr>
            <a:r>
              <a:rPr lang="sl-SI" altLang="en-US" sz="2400" dirty="0">
                <a:solidFill>
                  <a:schemeClr val="tx1"/>
                </a:solidFill>
              </a:rPr>
              <a:t>How to make </a:t>
            </a:r>
            <a:r>
              <a:rPr lang="sl-SI" altLang="en-US" sz="2400" dirty="0" err="1">
                <a:solidFill>
                  <a:schemeClr val="tx1"/>
                </a:solidFill>
              </a:rPr>
              <a:t>intelligent</a:t>
            </a:r>
            <a:r>
              <a:rPr lang="sl-SI" altLang="en-US" sz="2400" dirty="0">
                <a:solidFill>
                  <a:schemeClr val="tx1"/>
                </a:solidFill>
              </a:rPr>
              <a:t> </a:t>
            </a:r>
            <a:r>
              <a:rPr lang="sl-SI" altLang="en-US" sz="2400" dirty="0" err="1">
                <a:solidFill>
                  <a:schemeClr val="tx1"/>
                </a:solidFill>
              </a:rPr>
              <a:t>systems</a:t>
            </a:r>
            <a:endParaRPr lang="sl-SI" altLang="en-US" sz="2400" dirty="0">
              <a:solidFill>
                <a:schemeClr val="tx1"/>
              </a:solidFill>
            </a:endParaRPr>
          </a:p>
          <a:p>
            <a:pPr marL="342900" indent="-342900" algn="l" eaLnBrk="1" hangingPunct="1">
              <a:buFontTx/>
              <a:buChar char="-"/>
              <a:defRPr/>
            </a:pPr>
            <a:endParaRPr lang="sl-SI" altLang="en-US" sz="2400" dirty="0"/>
          </a:p>
        </p:txBody>
      </p:sp>
      <p:sp>
        <p:nvSpPr>
          <p:cNvPr id="7172" name="Date Placeholder 3">
            <a:extLst>
              <a:ext uri="{FF2B5EF4-FFF2-40B4-BE49-F238E27FC236}">
                <a16:creationId xmlns:a16="http://schemas.microsoft.com/office/drawing/2014/main" id="{2428B34E-5FBB-4709-9116-4CD169EBE9E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sz="3200" i="1">
                <a:solidFill>
                  <a:schemeClr val="tx1"/>
                </a:solidFill>
                <a:latin typeface="Times New Roman" panose="02020603050405020304" pitchFamily="18" charset="0"/>
              </a:defRPr>
            </a:lvl1pPr>
            <a:lvl2pPr marL="742950" indent="-285750">
              <a:spcBef>
                <a:spcPct val="20000"/>
              </a:spcBef>
              <a:buClr>
                <a:schemeClr val="tx2"/>
              </a:buClr>
              <a:buFont typeface="Wingdings" panose="05000000000000000000" pitchFamily="2" charset="2"/>
              <a:buChar char="©"/>
              <a:defRPr sz="2800" i="1">
                <a:solidFill>
                  <a:schemeClr val="tx1"/>
                </a:solidFill>
                <a:latin typeface="Times New Roman" panose="02020603050405020304" pitchFamily="18" charset="0"/>
              </a:defRPr>
            </a:lvl2pPr>
            <a:lvl3pPr marL="1143000" indent="-228600">
              <a:spcBef>
                <a:spcPct val="20000"/>
              </a:spcBef>
              <a:buClr>
                <a:schemeClr val="bg2"/>
              </a:buClr>
              <a:buFont typeface="Wingdings" panose="05000000000000000000" pitchFamily="2" charset="2"/>
              <a:buChar char="©"/>
              <a:defRPr sz="2400" i="1">
                <a:solidFill>
                  <a:schemeClr val="tx1"/>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
              <a:defRPr sz="2000" i="1">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i="1">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9pPr>
          </a:lstStyle>
          <a:p>
            <a:pPr>
              <a:spcBef>
                <a:spcPct val="0"/>
              </a:spcBef>
              <a:buClrTx/>
              <a:buFontTx/>
              <a:buNone/>
            </a:pPr>
            <a:r>
              <a:rPr lang="en-US" altLang="en-US" sz="1400" i="0"/>
              <a:t>7/12/2022</a:t>
            </a:r>
          </a:p>
        </p:txBody>
      </p:sp>
      <p:sp>
        <p:nvSpPr>
          <p:cNvPr id="7173" name="Slide Number Placeholder 4">
            <a:extLst>
              <a:ext uri="{FF2B5EF4-FFF2-40B4-BE49-F238E27FC236}">
                <a16:creationId xmlns:a16="http://schemas.microsoft.com/office/drawing/2014/main" id="{6FC17F0D-825A-48AE-8845-B3622231C7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sz="3200" i="1">
                <a:solidFill>
                  <a:schemeClr val="tx1"/>
                </a:solidFill>
                <a:latin typeface="Times New Roman" panose="02020603050405020304" pitchFamily="18" charset="0"/>
              </a:defRPr>
            </a:lvl1pPr>
            <a:lvl2pPr marL="742950" indent="-285750">
              <a:spcBef>
                <a:spcPct val="20000"/>
              </a:spcBef>
              <a:buClr>
                <a:schemeClr val="tx2"/>
              </a:buClr>
              <a:buFont typeface="Wingdings" panose="05000000000000000000" pitchFamily="2" charset="2"/>
              <a:buChar char="©"/>
              <a:defRPr sz="2800" i="1">
                <a:solidFill>
                  <a:schemeClr val="tx1"/>
                </a:solidFill>
                <a:latin typeface="Times New Roman" panose="02020603050405020304" pitchFamily="18" charset="0"/>
              </a:defRPr>
            </a:lvl2pPr>
            <a:lvl3pPr marL="1143000" indent="-228600">
              <a:spcBef>
                <a:spcPct val="20000"/>
              </a:spcBef>
              <a:buClr>
                <a:schemeClr val="bg2"/>
              </a:buClr>
              <a:buFont typeface="Wingdings" panose="05000000000000000000" pitchFamily="2" charset="2"/>
              <a:buChar char="©"/>
              <a:defRPr sz="2400" i="1">
                <a:solidFill>
                  <a:schemeClr val="tx1"/>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
              <a:defRPr sz="2000" i="1">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i="1">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9pPr>
          </a:lstStyle>
          <a:p>
            <a:pPr>
              <a:spcBef>
                <a:spcPct val="0"/>
              </a:spcBef>
              <a:buClrTx/>
              <a:buFontTx/>
              <a:buNone/>
            </a:pPr>
            <a:fld id="{BCDE5B32-B3D4-4A30-BB1F-A89ED9F60150}" type="slidenum">
              <a:rPr lang="en-US" altLang="en-US" sz="1400" i="0" smtClean="0"/>
              <a:pPr>
                <a:spcBef>
                  <a:spcPct val="0"/>
                </a:spcBef>
                <a:buClrTx/>
                <a:buFontTx/>
                <a:buNone/>
              </a:pPr>
              <a:t>4</a:t>
            </a:fld>
            <a:endParaRPr lang="en-US" altLang="en-US" sz="1400" i="0"/>
          </a:p>
        </p:txBody>
      </p:sp>
      <p:pic>
        <p:nvPicPr>
          <p:cNvPr id="7174" name="Slika 1">
            <a:extLst>
              <a:ext uri="{FF2B5EF4-FFF2-40B4-BE49-F238E27FC236}">
                <a16:creationId xmlns:a16="http://schemas.microsoft.com/office/drawing/2014/main" id="{A323C44A-787A-45F7-A1F6-7CBA9024C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3" y="-635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Slika 1">
            <a:extLst>
              <a:ext uri="{FF2B5EF4-FFF2-40B4-BE49-F238E27FC236}">
                <a16:creationId xmlns:a16="http://schemas.microsoft.com/office/drawing/2014/main" id="{2A428C12-BE27-455F-A664-136D13313B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11113"/>
            <a:ext cx="20748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Slika 2">
            <a:extLst>
              <a:ext uri="{FF2B5EF4-FFF2-40B4-BE49-F238E27FC236}">
                <a16:creationId xmlns:a16="http://schemas.microsoft.com/office/drawing/2014/main" id="{12B529B4-1A72-4348-AF1F-E3CA509B6E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00" y="2420938"/>
            <a:ext cx="18478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Slika 3">
            <a:extLst>
              <a:ext uri="{FF2B5EF4-FFF2-40B4-BE49-F238E27FC236}">
                <a16:creationId xmlns:a16="http://schemas.microsoft.com/office/drawing/2014/main" id="{42FBC6E3-7183-4BFC-882E-E94FF0AC2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12700"/>
            <a:ext cx="20716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Slika 4">
            <a:extLst>
              <a:ext uri="{FF2B5EF4-FFF2-40B4-BE49-F238E27FC236}">
                <a16:creationId xmlns:a16="http://schemas.microsoft.com/office/drawing/2014/main" id="{362BDECE-8E1F-4650-A40A-739BC08CF3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18138"/>
            <a:ext cx="11144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Slika 5">
            <a:extLst>
              <a:ext uri="{FF2B5EF4-FFF2-40B4-BE49-F238E27FC236}">
                <a16:creationId xmlns:a16="http://schemas.microsoft.com/office/drawing/2014/main" id="{EB314EAA-6E21-4095-A42F-E0DD3CB794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7925" y="3651250"/>
            <a:ext cx="16160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Box 3"/>
          <p:cNvSpPr txBox="1">
            <a:spLocks noChangeArrowheads="1"/>
          </p:cNvSpPr>
          <p:nvPr/>
        </p:nvSpPr>
        <p:spPr bwMode="auto">
          <a:xfrm>
            <a:off x="1428750" y="1214438"/>
            <a:ext cx="55006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5400">
                <a:solidFill>
                  <a:srgbClr val="000000"/>
                </a:solidFill>
                <a:latin typeface="Times New Roman" pitchFamily="18" charset="0"/>
              </a:rPr>
              <a:t>ARTIFICIAL INTELLIGENCE</a:t>
            </a:r>
          </a:p>
        </p:txBody>
      </p:sp>
      <p:sp>
        <p:nvSpPr>
          <p:cNvPr id="95236" name="TextBox 4"/>
          <p:cNvSpPr txBox="1">
            <a:spLocks noChangeArrowheads="1"/>
          </p:cNvSpPr>
          <p:nvPr/>
        </p:nvSpPr>
        <p:spPr bwMode="auto">
          <a:xfrm>
            <a:off x="1500188" y="3786188"/>
            <a:ext cx="5500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2800">
                <a:solidFill>
                  <a:srgbClr val="000000"/>
                </a:solidFill>
                <a:latin typeface="Times New Roman" pitchFamily="18" charset="0"/>
              </a:rPr>
              <a:t>Russell and Norvig </a:t>
            </a:r>
            <a:br>
              <a:rPr lang="en-US" sz="2800">
                <a:solidFill>
                  <a:srgbClr val="000000"/>
                </a:solidFill>
                <a:latin typeface="Times New Roman" pitchFamily="18" charset="0"/>
              </a:rPr>
            </a:br>
            <a:r>
              <a:rPr lang="en-US" sz="2800">
                <a:solidFill>
                  <a:srgbClr val="000000"/>
                </a:solidFill>
                <a:latin typeface="Times New Roman" pitchFamily="18" charset="0"/>
              </a:rPr>
              <a:t>ARTIFICIAL INTELLIGENCE:</a:t>
            </a:r>
            <a:br>
              <a:rPr lang="en-US" sz="2800">
                <a:solidFill>
                  <a:srgbClr val="000000"/>
                </a:solidFill>
                <a:latin typeface="Times New Roman" pitchFamily="18" charset="0"/>
              </a:rPr>
            </a:br>
            <a:r>
              <a:rPr lang="en-US" sz="2800">
                <a:solidFill>
                  <a:srgbClr val="000000"/>
                </a:solidFill>
                <a:latin typeface="Times New Roman" pitchFamily="18" charset="0"/>
              </a:rPr>
              <a:t> A Modern Approach</a:t>
            </a:r>
          </a:p>
        </p:txBody>
      </p:sp>
      <p:sp>
        <p:nvSpPr>
          <p:cNvPr id="2" name="Footer Placeholder 1"/>
          <p:cNvSpPr>
            <a:spLocks noGrp="1"/>
          </p:cNvSpPr>
          <p:nvPr>
            <p:ph type="ftr" sz="quarter" idx="11"/>
          </p:nvPr>
        </p:nvSpPr>
        <p:spPr/>
        <p:txBody>
          <a:bodyPr/>
          <a:lstStyle/>
          <a:p>
            <a:pPr>
              <a:defRPr/>
            </a:pPr>
            <a:r>
              <a:rPr lang="en-GB"/>
              <a:t>MPS, 10.11.2020</a:t>
            </a:r>
          </a:p>
        </p:txBody>
      </p:sp>
      <p:sp>
        <p:nvSpPr>
          <p:cNvPr id="3" name="Slide Number Placeholder 2"/>
          <p:cNvSpPr>
            <a:spLocks noGrp="1"/>
          </p:cNvSpPr>
          <p:nvPr>
            <p:ph type="sldNum" sz="quarter" idx="12"/>
          </p:nvPr>
        </p:nvSpPr>
        <p:spPr/>
        <p:txBody>
          <a:bodyPr/>
          <a:lstStyle/>
          <a:p>
            <a:pPr>
              <a:defRPr/>
            </a:pPr>
            <a:fld id="{3152B0DB-479E-4846-BF73-99BA83440023}" type="slidenum">
              <a:rPr lang="en-GB" smtClean="0"/>
              <a:pPr>
                <a:defRPr/>
              </a:pPr>
              <a:t>5</a:t>
            </a:fld>
            <a:endParaRPr lang="en-GB"/>
          </a:p>
        </p:txBody>
      </p:sp>
    </p:spTree>
    <p:extLst>
      <p:ext uri="{BB962C8B-B14F-4D97-AF65-F5344CB8AC3E}">
        <p14:creationId xmlns:p14="http://schemas.microsoft.com/office/powerpoint/2010/main" val="418673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75C9DD1-710D-40DC-99DC-4F13F5B27106}" type="datetime1">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TextBox 4"/>
          <p:cNvSpPr txBox="1">
            <a:spLocks noChangeArrowheads="1"/>
          </p:cNvSpPr>
          <p:nvPr/>
        </p:nvSpPr>
        <p:spPr bwMode="auto">
          <a:xfrm>
            <a:off x="1547813" y="1125538"/>
            <a:ext cx="550068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Fourth edition, 2020</a:t>
            </a:r>
            <a:r>
              <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br>
              <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br>
            <a:r>
              <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older also OK</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 </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2"/>
              </a:rPr>
              <a:t>leading textbook</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in Artificial Intelligence, used in </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rPr>
              <a:t>1500</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schools in </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135</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countries and regions</a:t>
            </a:r>
            <a:endParaRPr kumimoji="0" lang="sl-SI"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Basic theory, understanding</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BD7F61-6D93-40B5-A2AA-22CC290BD963}"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 name="Slika 1">
            <a:extLst>
              <a:ext uri="{FF2B5EF4-FFF2-40B4-BE49-F238E27FC236}">
                <a16:creationId xmlns:a16="http://schemas.microsoft.com/office/drawing/2014/main" id="{9FA7088E-A531-4610-9D12-057FE813D225}"/>
              </a:ext>
            </a:extLst>
          </p:cNvPr>
          <p:cNvPicPr>
            <a:picLocks noChangeAspect="1"/>
          </p:cNvPicPr>
          <p:nvPr/>
        </p:nvPicPr>
        <p:blipFill>
          <a:blip r:embed="rId4"/>
          <a:stretch>
            <a:fillRect/>
          </a:stretch>
        </p:blipFill>
        <p:spPr>
          <a:xfrm>
            <a:off x="-21704" y="20711"/>
            <a:ext cx="1850504" cy="2325949"/>
          </a:xfrm>
          <a:prstGeom prst="rect">
            <a:avLst/>
          </a:prstGeom>
        </p:spPr>
      </p:pic>
    </p:spTree>
    <p:extLst>
      <p:ext uri="{BB962C8B-B14F-4D97-AF65-F5344CB8AC3E}">
        <p14:creationId xmlns:p14="http://schemas.microsoft.com/office/powerpoint/2010/main" val="324783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78C56EA-0BD8-4077-BEE6-78A6A24A60CE}" type="datetime1">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TextBox 4"/>
          <p:cNvSpPr txBox="1">
            <a:spLocks noChangeArrowheads="1"/>
          </p:cNvSpPr>
          <p:nvPr/>
        </p:nvSpPr>
        <p:spPr bwMode="auto">
          <a:xfrm>
            <a:off x="827088" y="692150"/>
            <a:ext cx="636587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sl-SI"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AI a modern </a:t>
            </a:r>
            <a:r>
              <a:rPr kumimoji="0" lang="sl-SI"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approach</a:t>
            </a:r>
            <a:endParaRPr kumimoji="0" lang="sl-SI"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Dan Klein, Peter </a:t>
            </a:r>
            <a:r>
              <a:rPr kumimoji="0" lang="sl-SI"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Abbeel</a:t>
            </a:r>
            <a:br>
              <a:rPr kumimoji="0" lang="sl-SI"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sl-SI"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Berkeley</a:t>
            </a: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Video: </a:t>
            </a: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rPr>
              <a:t>http://aima.cs.berkeley.edu/</a:t>
            </a: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3"/>
              </a:rPr>
              <a:t>https://www.youtube.com/watch?v=tONNlv6osG4&amp;list=PL5cz44VCrscVrzSJ9ptlybpWyKdIypvPj</a:t>
            </a:r>
            <a:endParaRPr kumimoji="0" lang="sl-SI"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22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625D16-2F4D-47A4-8BE5-63E09BE619B3}"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232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6A97C86-288B-4C87-8ED2-A40304E20B84}" type="datetime1">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3" name="TextBox 4"/>
          <p:cNvSpPr txBox="1">
            <a:spLocks noChangeArrowheads="1"/>
          </p:cNvSpPr>
          <p:nvPr/>
        </p:nvSpPr>
        <p:spPr bwMode="auto">
          <a:xfrm>
            <a:off x="1187450" y="549275"/>
            <a:ext cx="6624638"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Berkeley Course</a:t>
            </a:r>
            <a:endPar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2"/>
              </a:rPr>
              <a:t>http://aima.cs.berkeley.edu/</a:t>
            </a:r>
            <a:endPar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2"/>
              </a:rPr>
              <a:t>https://aimacode.github.io/aima-exercises/</a:t>
            </a:r>
            <a:endPar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Exercises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rPr>
            </a:b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rPr>
              <a:t>Exercise 1.1</a:t>
            </a:r>
            <a:r>
              <a:rPr kumimoji="0" lang="sl-SI"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exam Q</a:t>
            </a: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5F5F5F"/>
              </a:buClr>
              <a:buSzPct val="65000"/>
              <a:buFont typeface="Wingdings" panose="05000000000000000000" pitchFamily="2" charset="2"/>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Define in your own words: </a:t>
            </a:r>
            <a:endParaRPr kumimoji="0" lang="sl-SI"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5F5F5F"/>
              </a:buClr>
              <a:buSzPct val="65000"/>
              <a:buFont typeface="Wingdings" panose="05000000000000000000" pitchFamily="2" charset="2"/>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intelligence, (b) artificial intelligence, (c) agent, (d) rationality, (e) logical reasoning.</a:t>
            </a:r>
            <a:endParaRPr kumimoji="0" lang="sl-SI"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C2B970-5005-4E90-842D-17227B24DE38}"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5006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6E823C3-9917-4631-9B15-E4A0E04FC522}" type="datetime1">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11/17/2022</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67" name="Rectangle 2"/>
          <p:cNvSpPr>
            <a:spLocks noGrp="1" noChangeArrowheads="1"/>
          </p:cNvSpPr>
          <p:nvPr>
            <p:ph type="title"/>
          </p:nvPr>
        </p:nvSpPr>
        <p:spPr>
          <a:xfrm>
            <a:off x="228600" y="428625"/>
            <a:ext cx="7467600" cy="500063"/>
          </a:xfrm>
        </p:spPr>
        <p:txBody>
          <a:bodyPr/>
          <a:lstStyle/>
          <a:p>
            <a:pPr eaLnBrk="1" hangingPunct="1"/>
            <a:r>
              <a:rPr lang="en-US" altLang="en-US"/>
              <a:t>Contents</a:t>
            </a:r>
            <a:endParaRPr lang="en-GB" altLang="en-US"/>
          </a:p>
        </p:txBody>
      </p:sp>
      <p:sp>
        <p:nvSpPr>
          <p:cNvPr id="11268" name="Rectangle 3"/>
          <p:cNvSpPr>
            <a:spLocks noGrp="1" noChangeArrowheads="1"/>
          </p:cNvSpPr>
          <p:nvPr>
            <p:ph type="body" idx="1"/>
          </p:nvPr>
        </p:nvSpPr>
        <p:spPr>
          <a:xfrm>
            <a:off x="428625" y="1071563"/>
            <a:ext cx="7115175" cy="5024437"/>
          </a:xfrm>
        </p:spPr>
        <p:txBody>
          <a:bodyPr/>
          <a:lstStyle/>
          <a:p>
            <a:pPr eaLnBrk="1" hangingPunct="1">
              <a:lnSpc>
                <a:spcPct val="90000"/>
              </a:lnSpc>
              <a:buFont typeface="Wingdings" panose="05000000000000000000" pitchFamily="2" charset="2"/>
              <a:buNone/>
            </a:pPr>
            <a:r>
              <a:rPr lang="en-US" altLang="en-US" sz="2800" b="1"/>
              <a:t>    Part I Artificial Intelligence</a:t>
            </a:r>
            <a:r>
              <a:rPr lang="en-US" altLang="en-US" sz="2800"/>
              <a:t> </a:t>
            </a:r>
            <a:br>
              <a:rPr lang="en-US" altLang="en-US" sz="2800"/>
            </a:br>
            <a:r>
              <a:rPr lang="en-US" altLang="en-US" sz="2800"/>
              <a:t>     1 Introduction</a:t>
            </a:r>
            <a:br>
              <a:rPr lang="en-US" altLang="en-US" sz="2800"/>
            </a:br>
            <a:r>
              <a:rPr lang="en-US" altLang="en-US" sz="2800"/>
              <a:t>     2 Intelligent Agents </a:t>
            </a:r>
            <a:endParaRPr lang="sl-SI" altLang="en-US" sz="2800"/>
          </a:p>
          <a:p>
            <a:pPr eaLnBrk="1" hangingPunct="1">
              <a:lnSpc>
                <a:spcPct val="90000"/>
              </a:lnSpc>
              <a:buFont typeface="Wingdings" panose="05000000000000000000" pitchFamily="2" charset="2"/>
              <a:buNone/>
            </a:pPr>
            <a:r>
              <a:rPr lang="sl-SI" altLang="en-US" sz="2800"/>
              <a:t>    </a:t>
            </a:r>
            <a:r>
              <a:rPr lang="en-US" altLang="en-US" sz="2800" b="1"/>
              <a:t>Part II Problem Solving</a:t>
            </a:r>
            <a:r>
              <a:rPr lang="en-US" altLang="en-US" sz="2800"/>
              <a:t> </a:t>
            </a:r>
            <a:br>
              <a:rPr lang="en-US" altLang="en-US" sz="2800"/>
            </a:br>
            <a:r>
              <a:rPr lang="en-US" altLang="en-US" sz="2800"/>
              <a:t>     3 Solving Problems by Searching </a:t>
            </a:r>
            <a:br>
              <a:rPr lang="en-US" altLang="en-US" sz="2800"/>
            </a:br>
            <a:r>
              <a:rPr lang="en-US" altLang="en-US" sz="2800"/>
              <a:t>     4 Informed Search and Exploration </a:t>
            </a:r>
            <a:br>
              <a:rPr lang="en-US" altLang="en-US" sz="2800"/>
            </a:br>
            <a:r>
              <a:rPr lang="en-US" altLang="en-US" sz="2800"/>
              <a:t>     5 Constraint Satisfaction Problems </a:t>
            </a:r>
            <a:br>
              <a:rPr lang="en-US" altLang="en-US" sz="2800"/>
            </a:br>
            <a:r>
              <a:rPr lang="en-US" altLang="en-US" sz="2800"/>
              <a:t>     6 Adversarial Search </a:t>
            </a:r>
            <a:br>
              <a:rPr lang="en-US" altLang="en-US" sz="2800"/>
            </a:br>
            <a:r>
              <a:rPr lang="en-US" altLang="en-US" sz="2800" b="1"/>
              <a:t>Part III Knowledge and Reasoning</a:t>
            </a:r>
            <a:r>
              <a:rPr lang="en-US" altLang="en-US" sz="2800"/>
              <a:t> </a:t>
            </a:r>
            <a:br>
              <a:rPr lang="en-US" altLang="en-US" sz="2800"/>
            </a:br>
            <a:r>
              <a:rPr lang="en-US" altLang="en-US" sz="2800"/>
              <a:t>     7 Logical Agents </a:t>
            </a:r>
            <a:br>
              <a:rPr lang="en-US" altLang="en-US" sz="2800"/>
            </a:br>
            <a:r>
              <a:rPr lang="en-US" altLang="en-US" sz="2800"/>
              <a:t>     8 First-Order Logic </a:t>
            </a:r>
            <a:br>
              <a:rPr lang="en-US" altLang="en-US" sz="2800"/>
            </a:br>
            <a:r>
              <a:rPr lang="en-US" altLang="en-US" sz="2800"/>
              <a:t>     9 Inference in First-Order Logic </a:t>
            </a:r>
            <a:br>
              <a:rPr lang="en-US" altLang="en-US" sz="2800"/>
            </a:br>
            <a:r>
              <a:rPr lang="en-US" altLang="en-US" sz="2800"/>
              <a:t>    10 Knowledge Representation </a:t>
            </a:r>
            <a:br>
              <a:rPr lang="en-US" altLang="en-US"/>
            </a:br>
            <a:r>
              <a:rPr lang="en-US" altLang="en-US" sz="2400" b="1"/>
              <a:t> </a:t>
            </a:r>
            <a:br>
              <a:rPr lang="en-US" altLang="en-US"/>
            </a:br>
            <a:endParaRPr lang="en-GB" altLang="en-US"/>
          </a:p>
        </p:txBody>
      </p:sp>
      <p:sp>
        <p:nvSpPr>
          <p:cNvPr id="1126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6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bg2"/>
              </a:buClr>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bg2"/>
              </a:buClr>
              <a:buChar char="–"/>
              <a:defRPr sz="2000">
                <a:solidFill>
                  <a:schemeClr val="tx1"/>
                </a:solidFill>
                <a:latin typeface="Arial" panose="020B0604020202020204" pitchFamily="34" charset="0"/>
              </a:defRPr>
            </a:lvl4pPr>
            <a:lvl5pPr marL="2057400" indent="-22860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F64A6F-8C2B-4305-9063-F008D58883C1}"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4959831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apanese Waves">
  <a:themeElements>
    <a:clrScheme name="">
      <a:dk1>
        <a:srgbClr val="2D2525"/>
      </a:dk1>
      <a:lt1>
        <a:srgbClr val="EBF7FD"/>
      </a:lt1>
      <a:dk2>
        <a:srgbClr val="061C62"/>
      </a:dk2>
      <a:lt2>
        <a:srgbClr val="484719"/>
      </a:lt2>
      <a:accent1>
        <a:srgbClr val="D8D688"/>
      </a:accent1>
      <a:accent2>
        <a:srgbClr val="5C6D90"/>
      </a:accent2>
      <a:accent3>
        <a:srgbClr val="F3FAFE"/>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1" lang="en-US" sz="3200" b="1" i="0" u="none" strike="noStrike" cap="none" normalizeH="0" baseline="0" smtClean="0">
            <a:ln>
              <a:noFill/>
            </a:ln>
            <a:solidFill>
              <a:srgbClr val="0000CC"/>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43652</TotalTime>
  <Words>2592</Words>
  <Application>Microsoft Office PowerPoint</Application>
  <PresentationFormat>Diaprojekcija na zaslonu (4:3)</PresentationFormat>
  <Paragraphs>297</Paragraphs>
  <Slides>36</Slides>
  <Notes>4</Notes>
  <HiddenSlides>0</HiddenSlides>
  <MMClips>0</MMClips>
  <ScaleCrop>false</ScaleCrop>
  <HeadingPairs>
    <vt:vector size="8" baseType="variant">
      <vt:variant>
        <vt:lpstr>Uporabljene pisave</vt:lpstr>
      </vt:variant>
      <vt:variant>
        <vt:i4>9</vt:i4>
      </vt:variant>
      <vt:variant>
        <vt:lpstr>Tema</vt:lpstr>
      </vt:variant>
      <vt:variant>
        <vt:i4>14</vt:i4>
      </vt:variant>
      <vt:variant>
        <vt:lpstr>Vdelani OLE strežniki</vt:lpstr>
      </vt:variant>
      <vt:variant>
        <vt:i4>1</vt:i4>
      </vt:variant>
      <vt:variant>
        <vt:lpstr>Naslovi diapozitivov</vt:lpstr>
      </vt:variant>
      <vt:variant>
        <vt:i4>36</vt:i4>
      </vt:variant>
    </vt:vector>
  </HeadingPairs>
  <TitlesOfParts>
    <vt:vector size="60" baseType="lpstr">
      <vt:lpstr>Arial</vt:lpstr>
      <vt:lpstr>Arial Black</vt:lpstr>
      <vt:lpstr>Arial Narrow</vt:lpstr>
      <vt:lpstr>Calibri</vt:lpstr>
      <vt:lpstr>Monotype Sorts</vt:lpstr>
      <vt:lpstr>Tahoma</vt:lpstr>
      <vt:lpstr>Times New Roman</vt:lpstr>
      <vt:lpstr>Wingdings</vt:lpstr>
      <vt:lpstr>ヒラギノ角ゴ Pro W3</vt:lpstr>
      <vt:lpstr>Officeova tema</vt:lpstr>
      <vt:lpstr>Ocean</vt:lpstr>
      <vt:lpstr>4_Officeova tema</vt:lpstr>
      <vt:lpstr>DS_Beamermaster_white</vt:lpstr>
      <vt:lpstr>1_DS_Beamermaster_white</vt:lpstr>
      <vt:lpstr>Japanese Waves</vt:lpstr>
      <vt:lpstr>3_Ocean</vt:lpstr>
      <vt:lpstr>1_Default Design</vt:lpstr>
      <vt:lpstr>2_Default Design</vt:lpstr>
      <vt:lpstr>4_Ocean</vt:lpstr>
      <vt:lpstr>5_Ocean</vt:lpstr>
      <vt:lpstr>Bamboo</vt:lpstr>
      <vt:lpstr>1_Bamboo</vt:lpstr>
      <vt:lpstr>2_Bamboo</vt:lpstr>
      <vt:lpstr>CorelDRAW</vt:lpstr>
      <vt:lpstr>INTELLIGENT SYSTEMS AND AGENTS   +  INTELLIGENCE  </vt:lpstr>
      <vt:lpstr>INTELLIGENT SYSTEMS AND ROBOTICS  INTELIGENTNI SISTEMI IN ROBOTIKA </vt:lpstr>
      <vt:lpstr>ELON MUSK    </vt:lpstr>
      <vt:lpstr>ELON MUSK    </vt:lpstr>
      <vt:lpstr>PowerPointova predstavitev</vt:lpstr>
      <vt:lpstr>PowerPointova predstavitev</vt:lpstr>
      <vt:lpstr>PowerPointova predstavitev</vt:lpstr>
      <vt:lpstr>PowerPointova predstavitev</vt:lpstr>
      <vt:lpstr>Contents</vt:lpstr>
      <vt:lpstr>Contents</vt:lpstr>
      <vt:lpstr>Contents</vt:lpstr>
      <vt:lpstr>Contents</vt:lpstr>
      <vt:lpstr>Contents</vt:lpstr>
      <vt:lpstr>SUPERINTELLIGENCE </vt:lpstr>
      <vt:lpstr>AI PROGRESS Generative Pre-trained Transformer 3 (GPT-3)</vt:lpstr>
      <vt:lpstr>DEFINITIONS OF INTELLIGENCE  </vt:lpstr>
      <vt:lpstr>DEFINITIONS OF  ARTIFICIAL INTELLIGENCE  </vt:lpstr>
      <vt:lpstr>DEFINITION OF INTELLIGENT SYSTEMS</vt:lpstr>
      <vt:lpstr>PROPERTIES OF INTELLIGENT SYSTEMS</vt:lpstr>
      <vt:lpstr>DEFINITION OF INTELLIGENCE</vt:lpstr>
      <vt:lpstr>NATURAL INTELLIGENCE </vt:lpstr>
      <vt:lpstr>PowerPointova predstavitev</vt:lpstr>
      <vt:lpstr>PowerPointova predstavitev</vt:lpstr>
      <vt:lpstr>HUMAN (sub)SPECIES extinct           </vt:lpstr>
      <vt:lpstr>Dwarf humans </vt:lpstr>
      <vt:lpstr>COMPUTERS </vt:lpstr>
      <vt:lpstr>HUMAN INTELLIGENCE VS. COMPUTERS   </vt:lpstr>
      <vt:lpstr>HUMAN INTELLIGENCE VS. COMPUTERS   </vt:lpstr>
      <vt:lpstr>      HUMAN/COMPUTER INTELLIGENCE </vt:lpstr>
      <vt:lpstr>Human-level intelligence ≠ AI </vt:lpstr>
      <vt:lpstr>Humans are smart! NEURON different than of animals  </vt:lpstr>
      <vt:lpstr>                      HUMAN INTELLIGENCE  </vt:lpstr>
      <vt:lpstr>HUMAN INTELLIGENCE  </vt:lpstr>
      <vt:lpstr> </vt:lpstr>
      <vt:lpstr>DISCUSSION</vt:lpstr>
      <vt:lpstr>      The Intelligent Future is Near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SVIZBOOK</dc:title>
  <dc:creator>Jana Krivec</dc:creator>
  <cp:lastModifiedBy>mezi</cp:lastModifiedBy>
  <cp:revision>208</cp:revision>
  <dcterms:created xsi:type="dcterms:W3CDTF">2011-03-14T11:19:28Z</dcterms:created>
  <dcterms:modified xsi:type="dcterms:W3CDTF">2022-11-29T16:47:21Z</dcterms:modified>
</cp:coreProperties>
</file>