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 id="2147483752" r:id="rId2"/>
  </p:sldMasterIdLst>
  <p:notesMasterIdLst>
    <p:notesMasterId r:id="rId19"/>
  </p:notesMasterIdLst>
  <p:handoutMasterIdLst>
    <p:handoutMasterId r:id="rId20"/>
  </p:handoutMasterIdLst>
  <p:sldIdLst>
    <p:sldId id="288" r:id="rId3"/>
    <p:sldId id="310" r:id="rId4"/>
    <p:sldId id="311" r:id="rId5"/>
    <p:sldId id="312" r:id="rId6"/>
    <p:sldId id="309" r:id="rId7"/>
    <p:sldId id="300" r:id="rId8"/>
    <p:sldId id="298" r:id="rId9"/>
    <p:sldId id="297" r:id="rId10"/>
    <p:sldId id="313" r:id="rId11"/>
    <p:sldId id="301" r:id="rId12"/>
    <p:sldId id="302" r:id="rId13"/>
    <p:sldId id="303" r:id="rId14"/>
    <p:sldId id="304" r:id="rId15"/>
    <p:sldId id="305" r:id="rId16"/>
    <p:sldId id="306" r:id="rId17"/>
    <p:sldId id="308" r:id="rId18"/>
  </p:sldIdLst>
  <p:sldSz cx="9144000" cy="6858000" type="screen4x3"/>
  <p:notesSz cx="6888163" cy="9623425"/>
  <p:custDataLst>
    <p:tags r:id="rId2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996633"/>
    <a:srgbClr val="993300"/>
    <a:srgbClr val="FFCC99"/>
    <a:srgbClr val="CC9900"/>
    <a:srgbClr val="66FF33"/>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661" autoAdjust="0"/>
    <p:restoredTop sz="90929"/>
  </p:normalViewPr>
  <p:slideViewPr>
    <p:cSldViewPr>
      <p:cViewPr varScale="1">
        <p:scale>
          <a:sx n="109" d="100"/>
          <a:sy n="109" d="100"/>
        </p:scale>
        <p:origin x="18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25"/>
    </p:cViewPr>
  </p:sorterViewPr>
  <p:notesViewPr>
    <p:cSldViewPr>
      <p:cViewPr varScale="1">
        <p:scale>
          <a:sx n="66" d="100"/>
          <a:sy n="66" d="100"/>
        </p:scale>
        <p:origin x="261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84500" cy="481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vl1pPr>
          </a:lstStyle>
          <a:p>
            <a:pPr>
              <a:defRPr/>
            </a:pPr>
            <a:r>
              <a:rPr lang="sl-SI" dirty="0"/>
              <a:t> </a:t>
            </a:r>
            <a:endParaRPr lang="en-GB" dirty="0"/>
          </a:p>
        </p:txBody>
      </p:sp>
      <p:sp>
        <p:nvSpPr>
          <p:cNvPr id="1229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sl-SI"/>
              <a:t>  </a:t>
            </a:r>
            <a:endParaRPr lang="en-GB" dirty="0"/>
          </a:p>
        </p:txBody>
      </p:sp>
      <p:sp>
        <p:nvSpPr>
          <p:cNvPr id="1229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sl-SI" dirty="0"/>
              <a:t> </a:t>
            </a:r>
            <a:endParaRPr lang="en-GB" dirty="0"/>
          </a:p>
        </p:txBody>
      </p:sp>
      <p:sp>
        <p:nvSpPr>
          <p:cNvPr id="1229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C5B931BD-714D-42A0-8AFE-C4F18A53947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kumimoji="1" sz="1000" i="1">
                <a:latin typeface="Arial" charset="0"/>
              </a:defRPr>
            </a:lvl1pPr>
          </a:lstStyle>
          <a:p>
            <a:pPr>
              <a:defRPr/>
            </a:pPr>
            <a:r>
              <a:rPr lang="en-US"/>
              <a:t>*</a:t>
            </a:r>
            <a:endParaRPr lang="en-US" sz="1200"/>
          </a:p>
        </p:txBody>
      </p:sp>
      <p:sp>
        <p:nvSpPr>
          <p:cNvPr id="2051"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kumimoji="1" sz="1000" i="1">
                <a:latin typeface="Arial" charset="0"/>
              </a:defRPr>
            </a:lvl1pPr>
          </a:lstStyle>
          <a:p>
            <a:pPr>
              <a:defRPr/>
            </a:pPr>
            <a:r>
              <a:rPr lang="en-US"/>
              <a:t>07/16/96</a:t>
            </a:r>
            <a:endParaRPr lang="en-US" sz="1200"/>
          </a:p>
        </p:txBody>
      </p:sp>
      <p:sp>
        <p:nvSpPr>
          <p:cNvPr id="5124" name="Rectangle 4"/>
          <p:cNvSpPr>
            <a:spLocks noGrp="1" noRot="1" noChangeAspect="1" noChangeArrowheads="1"/>
          </p:cNvSpPr>
          <p:nvPr>
            <p:ph type="sldImg" idx="2"/>
          </p:nvPr>
        </p:nvSpPr>
        <p:spPr bwMode="auto">
          <a:xfrm>
            <a:off x="1036638" y="720725"/>
            <a:ext cx="4813300" cy="3609975"/>
          </a:xfrm>
          <a:prstGeom prst="rect">
            <a:avLst/>
          </a:prstGeom>
          <a:noFill/>
          <a:ln w="12700" cap="sq">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7575" y="4570413"/>
            <a:ext cx="5053013" cy="433228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kumimoji="1" sz="1000" i="1">
                <a:latin typeface="Arial" charset="0"/>
              </a:defRPr>
            </a:lvl1pPr>
          </a:lstStyle>
          <a:p>
            <a:pPr>
              <a:defRPr/>
            </a:pPr>
            <a:r>
              <a:rPr lang="en-US"/>
              <a:t>*</a:t>
            </a:r>
            <a:endParaRPr lang="en-US" sz="1200"/>
          </a:p>
        </p:txBody>
      </p:sp>
      <p:sp>
        <p:nvSpPr>
          <p:cNvPr id="2055"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kumimoji="1" sz="1000" i="1">
                <a:latin typeface="Arial" charset="0"/>
              </a:defRPr>
            </a:lvl1pPr>
          </a:lstStyle>
          <a:p>
            <a:pPr>
              <a:defRPr/>
            </a:pPr>
            <a:r>
              <a:rPr lang="en-US"/>
              <a:t>##</a:t>
            </a:r>
            <a:endParaRPr lang="en-US" sz="120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abitbetter\bamboo.gif"/>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3"/>
          <p:cNvSpPr>
            <a:spLocks noGrp="1" noChangeArrowheads="1"/>
          </p:cNvSpPr>
          <p:nvPr>
            <p:ph type="ctrTitle"/>
          </p:nvPr>
        </p:nvSpPr>
        <p:spPr>
          <a:xfrm>
            <a:off x="304800" y="1158875"/>
            <a:ext cx="6248400" cy="1431925"/>
          </a:xfrm>
        </p:spPr>
        <p:txBody>
          <a:bodyPr/>
          <a:lstStyle>
            <a:lvl1pPr>
              <a:defRPr/>
            </a:lvl1pPr>
          </a:lstStyle>
          <a:p>
            <a:r>
              <a:rPr lang="en-GB"/>
              <a:t>Click to edit Master title style</a:t>
            </a:r>
          </a:p>
        </p:txBody>
      </p:sp>
      <p:sp>
        <p:nvSpPr>
          <p:cNvPr id="62468" name="Rectangle 4"/>
          <p:cNvSpPr>
            <a:spLocks noGrp="1" noChangeArrowheads="1"/>
          </p:cNvSpPr>
          <p:nvPr>
            <p:ph type="subTitle" idx="1"/>
          </p:nvPr>
        </p:nvSpPr>
        <p:spPr>
          <a:xfrm>
            <a:off x="304800" y="3429000"/>
            <a:ext cx="6019800" cy="1752600"/>
          </a:xfrm>
        </p:spPr>
        <p:txBody>
          <a:bodyPr/>
          <a:lstStyle>
            <a:lvl1pPr marL="0" indent="0" algn="ctr">
              <a:buFont typeface="Wingdings" pitchFamily="2" charset="2"/>
              <a:buNone/>
              <a:defRPr/>
            </a:lvl1pPr>
          </a:lstStyle>
          <a:p>
            <a:r>
              <a:rPr lang="en-GB"/>
              <a:t>Click to edit Master subtitle style</a:t>
            </a:r>
          </a:p>
        </p:txBody>
      </p:sp>
      <p:sp>
        <p:nvSpPr>
          <p:cNvPr id="5" name="Rectangle 5"/>
          <p:cNvSpPr>
            <a:spLocks noGrp="1" noChangeArrowheads="1"/>
          </p:cNvSpPr>
          <p:nvPr>
            <p:ph type="dt" sz="half" idx="10"/>
          </p:nvPr>
        </p:nvSpPr>
        <p:spPr>
          <a:xfrm>
            <a:off x="257175" y="6248400"/>
            <a:ext cx="1622425" cy="457200"/>
          </a:xfrm>
        </p:spPr>
        <p:txBody>
          <a:bodyPr/>
          <a:lstStyle>
            <a:lvl1pPr>
              <a:defRPr/>
            </a:lvl1pPr>
          </a:lstStyle>
          <a:p>
            <a:pPr>
              <a:defRPr/>
            </a:pPr>
            <a:fld id="{C89E6A6F-5252-4334-911E-905BD0D40854}" type="datetime1">
              <a:rPr lang="en-US" smtClean="0"/>
              <a:t>11/20/2023</a:t>
            </a:fld>
            <a:endParaRPr lang="en-GB"/>
          </a:p>
        </p:txBody>
      </p:sp>
      <p:sp>
        <p:nvSpPr>
          <p:cNvPr id="6" name="Rectangle 6"/>
          <p:cNvSpPr>
            <a:spLocks noGrp="1" noChangeArrowheads="1"/>
          </p:cNvSpPr>
          <p:nvPr>
            <p:ph type="ftr" sz="quarter" idx="11"/>
          </p:nvPr>
        </p:nvSpPr>
        <p:spPr>
          <a:xfrm>
            <a:off x="2108200" y="6248400"/>
            <a:ext cx="2997200" cy="457200"/>
          </a:xfrm>
        </p:spPr>
        <p:txBody>
          <a:bodyPr/>
          <a:lstStyle>
            <a:lvl1pPr>
              <a:defRPr/>
            </a:lvl1pPr>
          </a:lstStyle>
          <a:p>
            <a:pPr>
              <a:defRPr/>
            </a:pPr>
            <a:endParaRPr lang="en-GB"/>
          </a:p>
        </p:txBody>
      </p:sp>
      <p:sp>
        <p:nvSpPr>
          <p:cNvPr id="7" name="Rectangle 7"/>
          <p:cNvSpPr>
            <a:spLocks noGrp="1" noChangeArrowheads="1"/>
          </p:cNvSpPr>
          <p:nvPr>
            <p:ph type="sldNum" sz="quarter" idx="12"/>
          </p:nvPr>
        </p:nvSpPr>
        <p:spPr>
          <a:xfrm>
            <a:off x="5486400" y="6248400"/>
            <a:ext cx="1371600" cy="457200"/>
          </a:xfrm>
        </p:spPr>
        <p:txBody>
          <a:bodyPr/>
          <a:lstStyle>
            <a:lvl1pPr>
              <a:defRPr/>
            </a:lvl1pPr>
          </a:lstStyle>
          <a:p>
            <a:pPr>
              <a:defRPr/>
            </a:pPr>
            <a:fld id="{5FD444D2-442C-43B9-A8BF-17D690BBE65E}" type="slidenum">
              <a:rPr lang="en-GB" altLang="en-US"/>
              <a:pPr>
                <a:defRPr/>
              </a:pPr>
              <a:t>‹#›</a:t>
            </a:fld>
            <a:endParaRPr lang="en-GB" altLang="en-US"/>
          </a:p>
        </p:txBody>
      </p:sp>
    </p:spTree>
    <p:extLst>
      <p:ext uri="{BB962C8B-B14F-4D97-AF65-F5344CB8AC3E}">
        <p14:creationId xmlns:p14="http://schemas.microsoft.com/office/powerpoint/2010/main" val="75102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8BE3C61B-29AF-421A-B421-64029483D264}"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823E7ED6-3E28-427F-BE93-94426E0ECEC5}" type="slidenum">
              <a:rPr lang="en-GB" altLang="en-US"/>
              <a:pPr>
                <a:defRPr/>
              </a:pPr>
              <a:t>‹#›</a:t>
            </a:fld>
            <a:endParaRPr lang="en-GB" altLang="en-US"/>
          </a:p>
        </p:txBody>
      </p:sp>
    </p:spTree>
    <p:extLst>
      <p:ext uri="{BB962C8B-B14F-4D97-AF65-F5344CB8AC3E}">
        <p14:creationId xmlns:p14="http://schemas.microsoft.com/office/powerpoint/2010/main" val="31632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8595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20675"/>
            <a:ext cx="550545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339282D2-C59E-49B9-8E8A-698EA18E5E6A}"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F1F905DC-B182-4F76-A646-7DBA705067D8}" type="slidenum">
              <a:rPr lang="en-GB" altLang="en-US"/>
              <a:pPr>
                <a:defRPr/>
              </a:pPr>
              <a:t>‹#›</a:t>
            </a:fld>
            <a:endParaRPr lang="en-GB" altLang="en-US"/>
          </a:p>
        </p:txBody>
      </p:sp>
    </p:spTree>
    <p:extLst>
      <p:ext uri="{BB962C8B-B14F-4D97-AF65-F5344CB8AC3E}">
        <p14:creationId xmlns:p14="http://schemas.microsoft.com/office/powerpoint/2010/main" val="3790735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abitbetter\bamboo.gif"/>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3"/>
          <p:cNvSpPr>
            <a:spLocks noGrp="1" noChangeArrowheads="1"/>
          </p:cNvSpPr>
          <p:nvPr>
            <p:ph type="ctrTitle"/>
          </p:nvPr>
        </p:nvSpPr>
        <p:spPr>
          <a:xfrm>
            <a:off x="304800" y="1158875"/>
            <a:ext cx="6248400" cy="1431925"/>
          </a:xfrm>
        </p:spPr>
        <p:txBody>
          <a:bodyPr/>
          <a:lstStyle>
            <a:lvl1pPr>
              <a:defRPr/>
            </a:lvl1pPr>
          </a:lstStyle>
          <a:p>
            <a:r>
              <a:rPr lang="en-GB"/>
              <a:t>Click to edit Master title style</a:t>
            </a:r>
          </a:p>
        </p:txBody>
      </p:sp>
      <p:sp>
        <p:nvSpPr>
          <p:cNvPr id="62468" name="Rectangle 4"/>
          <p:cNvSpPr>
            <a:spLocks noGrp="1" noChangeArrowheads="1"/>
          </p:cNvSpPr>
          <p:nvPr>
            <p:ph type="subTitle" idx="1"/>
          </p:nvPr>
        </p:nvSpPr>
        <p:spPr>
          <a:xfrm>
            <a:off x="304800" y="3429000"/>
            <a:ext cx="6019800" cy="1752600"/>
          </a:xfrm>
        </p:spPr>
        <p:txBody>
          <a:bodyPr/>
          <a:lstStyle>
            <a:lvl1pPr marL="0" indent="0" algn="ctr">
              <a:buFont typeface="Wingdings" pitchFamily="2" charset="2"/>
              <a:buNone/>
              <a:defRPr/>
            </a:lvl1pPr>
          </a:lstStyle>
          <a:p>
            <a:r>
              <a:rPr lang="en-GB"/>
              <a:t>Click to edit Master subtitle style</a:t>
            </a:r>
          </a:p>
        </p:txBody>
      </p:sp>
      <p:sp>
        <p:nvSpPr>
          <p:cNvPr id="5" name="Rectangle 5"/>
          <p:cNvSpPr>
            <a:spLocks noGrp="1" noChangeArrowheads="1"/>
          </p:cNvSpPr>
          <p:nvPr>
            <p:ph type="dt" sz="half" idx="10"/>
          </p:nvPr>
        </p:nvSpPr>
        <p:spPr>
          <a:xfrm>
            <a:off x="257175" y="6248400"/>
            <a:ext cx="1622425" cy="457200"/>
          </a:xfrm>
        </p:spPr>
        <p:txBody>
          <a:bodyPr/>
          <a:lstStyle>
            <a:lvl1pPr>
              <a:defRPr/>
            </a:lvl1pPr>
          </a:lstStyle>
          <a:p>
            <a:pPr>
              <a:defRPr/>
            </a:pPr>
            <a:fld id="{A1AE92E5-8CA3-46A5-A99C-FBB1D6CB579B}" type="datetime1">
              <a:rPr lang="en-US" smtClean="0"/>
              <a:t>11/20/2023</a:t>
            </a:fld>
            <a:endParaRPr lang="en-GB"/>
          </a:p>
        </p:txBody>
      </p:sp>
      <p:sp>
        <p:nvSpPr>
          <p:cNvPr id="6" name="Rectangle 6"/>
          <p:cNvSpPr>
            <a:spLocks noGrp="1" noChangeArrowheads="1"/>
          </p:cNvSpPr>
          <p:nvPr>
            <p:ph type="ftr" sz="quarter" idx="11"/>
          </p:nvPr>
        </p:nvSpPr>
        <p:spPr>
          <a:xfrm>
            <a:off x="2108200" y="6248400"/>
            <a:ext cx="2997200" cy="457200"/>
          </a:xfrm>
        </p:spPr>
        <p:txBody>
          <a:bodyPr/>
          <a:lstStyle>
            <a:lvl1pPr>
              <a:defRPr/>
            </a:lvl1pPr>
          </a:lstStyle>
          <a:p>
            <a:pPr>
              <a:defRPr/>
            </a:pPr>
            <a:endParaRPr lang="en-GB"/>
          </a:p>
        </p:txBody>
      </p:sp>
      <p:sp>
        <p:nvSpPr>
          <p:cNvPr id="7" name="Rectangle 7"/>
          <p:cNvSpPr>
            <a:spLocks noGrp="1" noChangeArrowheads="1"/>
          </p:cNvSpPr>
          <p:nvPr>
            <p:ph type="sldNum" sz="quarter" idx="12"/>
          </p:nvPr>
        </p:nvSpPr>
        <p:spPr>
          <a:xfrm>
            <a:off x="5486400" y="6248400"/>
            <a:ext cx="1371600" cy="457200"/>
          </a:xfrm>
        </p:spPr>
        <p:txBody>
          <a:bodyPr/>
          <a:lstStyle>
            <a:lvl1pPr>
              <a:defRPr/>
            </a:lvl1pPr>
          </a:lstStyle>
          <a:p>
            <a:pPr>
              <a:defRPr/>
            </a:pPr>
            <a:fld id="{71512568-1B97-48F4-829E-0ABFD826543F}" type="slidenum">
              <a:rPr lang="en-GB" altLang="en-US"/>
              <a:pPr>
                <a:defRPr/>
              </a:pPr>
              <a:t>‹#›</a:t>
            </a:fld>
            <a:endParaRPr lang="en-GB" altLang="en-US"/>
          </a:p>
        </p:txBody>
      </p:sp>
    </p:spTree>
    <p:extLst>
      <p:ext uri="{BB962C8B-B14F-4D97-AF65-F5344CB8AC3E}">
        <p14:creationId xmlns:p14="http://schemas.microsoft.com/office/powerpoint/2010/main" val="34185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D512A56-53FC-4DDA-BA51-F1036F2916A5}"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FCD371BA-E831-469F-9A05-C9BC0749AA11}" type="slidenum">
              <a:rPr lang="en-GB" altLang="en-US"/>
              <a:pPr>
                <a:defRPr/>
              </a:pPr>
              <a:t>‹#›</a:t>
            </a:fld>
            <a:endParaRPr lang="en-GB" altLang="en-US"/>
          </a:p>
        </p:txBody>
      </p:sp>
    </p:spTree>
    <p:extLst>
      <p:ext uri="{BB962C8B-B14F-4D97-AF65-F5344CB8AC3E}">
        <p14:creationId xmlns:p14="http://schemas.microsoft.com/office/powerpoint/2010/main" val="2974876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A83ACDAB-796E-4370-A602-C975E7F52B58}"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2C39716D-8992-42AE-B494-5F3531F949BD}" type="slidenum">
              <a:rPr lang="en-GB" altLang="en-US"/>
              <a:pPr>
                <a:defRPr/>
              </a:pPr>
              <a:t>‹#›</a:t>
            </a:fld>
            <a:endParaRPr lang="en-GB" altLang="en-US"/>
          </a:p>
        </p:txBody>
      </p:sp>
    </p:spTree>
    <p:extLst>
      <p:ext uri="{BB962C8B-B14F-4D97-AF65-F5344CB8AC3E}">
        <p14:creationId xmlns:p14="http://schemas.microsoft.com/office/powerpoint/2010/main" val="189695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767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15EDD7F6-E798-4AC5-ADC6-971B8164CD17}" type="datetime1">
              <a:rPr lang="en-US" smtClean="0"/>
              <a:t>11/20/2023</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69054CE-10F7-4EE8-BC83-8FB0C54CBEE6}" type="slidenum">
              <a:rPr lang="en-GB" altLang="en-US"/>
              <a:pPr>
                <a:defRPr/>
              </a:pPr>
              <a:t>‹#›</a:t>
            </a:fld>
            <a:endParaRPr lang="en-GB" altLang="en-US"/>
          </a:p>
        </p:txBody>
      </p:sp>
    </p:spTree>
    <p:extLst>
      <p:ext uri="{BB962C8B-B14F-4D97-AF65-F5344CB8AC3E}">
        <p14:creationId xmlns:p14="http://schemas.microsoft.com/office/powerpoint/2010/main" val="813906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28FB1D0B-6C0E-4151-B1F4-C93C309A141B}" type="datetime1">
              <a:rPr lang="en-US" smtClean="0"/>
              <a:t>11/20/2023</a:t>
            </a:fld>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03EB0121-3839-4180-8C65-ED8257E7D1E9}" type="slidenum">
              <a:rPr lang="en-GB" altLang="en-US"/>
              <a:pPr>
                <a:defRPr/>
              </a:pPr>
              <a:t>‹#›</a:t>
            </a:fld>
            <a:endParaRPr lang="en-GB" altLang="en-US"/>
          </a:p>
        </p:txBody>
      </p:sp>
    </p:spTree>
    <p:extLst>
      <p:ext uri="{BB962C8B-B14F-4D97-AF65-F5344CB8AC3E}">
        <p14:creationId xmlns:p14="http://schemas.microsoft.com/office/powerpoint/2010/main" val="1822335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F7B0DE83-4C30-4B9A-B06F-62FC56ED6045}" type="datetime1">
              <a:rPr lang="en-US" smtClean="0"/>
              <a:t>11/20/2023</a:t>
            </a:fld>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747BAE18-7370-4602-A211-36DA1EE6A94D}" type="slidenum">
              <a:rPr lang="en-GB" altLang="en-US"/>
              <a:pPr>
                <a:defRPr/>
              </a:pPr>
              <a:t>‹#›</a:t>
            </a:fld>
            <a:endParaRPr lang="en-GB" altLang="en-US"/>
          </a:p>
        </p:txBody>
      </p:sp>
    </p:spTree>
    <p:extLst>
      <p:ext uri="{BB962C8B-B14F-4D97-AF65-F5344CB8AC3E}">
        <p14:creationId xmlns:p14="http://schemas.microsoft.com/office/powerpoint/2010/main" val="3423366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2884965-9B0E-41A1-905A-925C6A266C86}" type="datetime1">
              <a:rPr lang="en-US" smtClean="0"/>
              <a:t>11/20/2023</a:t>
            </a:fld>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87C2B970-5005-4E90-842D-17227B24DE38}" type="slidenum">
              <a:rPr lang="en-GB" altLang="en-US"/>
              <a:pPr>
                <a:defRPr/>
              </a:pPr>
              <a:t>‹#›</a:t>
            </a:fld>
            <a:endParaRPr lang="en-GB" altLang="en-US"/>
          </a:p>
        </p:txBody>
      </p:sp>
    </p:spTree>
    <p:extLst>
      <p:ext uri="{BB962C8B-B14F-4D97-AF65-F5344CB8AC3E}">
        <p14:creationId xmlns:p14="http://schemas.microsoft.com/office/powerpoint/2010/main" val="1796850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4345746-B9BC-4614-A445-8CDD57D3829A}" type="datetime1">
              <a:rPr lang="en-US" smtClean="0"/>
              <a:t>11/20/2023</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A2F2F017-8841-4380-840A-CF1EAE79AA67}" type="slidenum">
              <a:rPr lang="en-GB" altLang="en-US"/>
              <a:pPr>
                <a:defRPr/>
              </a:pPr>
              <a:t>‹#›</a:t>
            </a:fld>
            <a:endParaRPr lang="en-GB" altLang="en-US"/>
          </a:p>
        </p:txBody>
      </p:sp>
    </p:spTree>
    <p:extLst>
      <p:ext uri="{BB962C8B-B14F-4D97-AF65-F5344CB8AC3E}">
        <p14:creationId xmlns:p14="http://schemas.microsoft.com/office/powerpoint/2010/main" val="268799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104DBC3-5940-408B-8ABD-F4C1170E21F4}"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34F55B60-51BC-4912-BA7A-A6050D756815}" type="slidenum">
              <a:rPr lang="en-GB" altLang="en-US"/>
              <a:pPr>
                <a:defRPr/>
              </a:pPr>
              <a:t>‹#›</a:t>
            </a:fld>
            <a:endParaRPr lang="en-GB" altLang="en-US"/>
          </a:p>
        </p:txBody>
      </p:sp>
    </p:spTree>
    <p:extLst>
      <p:ext uri="{BB962C8B-B14F-4D97-AF65-F5344CB8AC3E}">
        <p14:creationId xmlns:p14="http://schemas.microsoft.com/office/powerpoint/2010/main" val="3198396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E4C52DF-16FE-4B1C-B3A4-56927EF38AE4}" type="datetime1">
              <a:rPr lang="en-US" smtClean="0"/>
              <a:t>11/20/2023</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36439C1F-791E-462D-BC56-A68EE9D9EF6A}" type="slidenum">
              <a:rPr lang="en-GB" altLang="en-US"/>
              <a:pPr>
                <a:defRPr/>
              </a:pPr>
              <a:t>‹#›</a:t>
            </a:fld>
            <a:endParaRPr lang="en-GB" altLang="en-US"/>
          </a:p>
        </p:txBody>
      </p:sp>
    </p:spTree>
    <p:extLst>
      <p:ext uri="{BB962C8B-B14F-4D97-AF65-F5344CB8AC3E}">
        <p14:creationId xmlns:p14="http://schemas.microsoft.com/office/powerpoint/2010/main" val="1651687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3025AF99-BD7F-4CB3-897D-B657FB4A03E3}"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DF573924-40EA-429D-B648-058F8D4C6B90}" type="slidenum">
              <a:rPr lang="en-GB" altLang="en-US"/>
              <a:pPr>
                <a:defRPr/>
              </a:pPr>
              <a:t>‹#›</a:t>
            </a:fld>
            <a:endParaRPr lang="en-GB" altLang="en-US"/>
          </a:p>
        </p:txBody>
      </p:sp>
    </p:spTree>
    <p:extLst>
      <p:ext uri="{BB962C8B-B14F-4D97-AF65-F5344CB8AC3E}">
        <p14:creationId xmlns:p14="http://schemas.microsoft.com/office/powerpoint/2010/main" val="3529770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8595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20675"/>
            <a:ext cx="550545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F5AE8660-F654-4474-A48B-217312BFEC46}"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A56C5B6C-5788-4C0D-8020-EA399FA8C07C}" type="slidenum">
              <a:rPr lang="en-GB" altLang="en-US"/>
              <a:pPr>
                <a:defRPr/>
              </a:pPr>
              <a:t>‹#›</a:t>
            </a:fld>
            <a:endParaRPr lang="en-GB" altLang="en-US"/>
          </a:p>
        </p:txBody>
      </p:sp>
    </p:spTree>
    <p:extLst>
      <p:ext uri="{BB962C8B-B14F-4D97-AF65-F5344CB8AC3E}">
        <p14:creationId xmlns:p14="http://schemas.microsoft.com/office/powerpoint/2010/main" val="32036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C371171D-6672-4A97-B1E8-EC77BA33EAD7}" type="datetime1">
              <a:rPr lang="en-US" smtClean="0"/>
              <a:t>11/20/2023</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334170B2-B7F0-4F26-A940-73B264526BED}" type="slidenum">
              <a:rPr lang="en-GB" altLang="en-US"/>
              <a:pPr>
                <a:defRPr/>
              </a:pPr>
              <a:t>‹#›</a:t>
            </a:fld>
            <a:endParaRPr lang="en-GB" altLang="en-US"/>
          </a:p>
        </p:txBody>
      </p:sp>
    </p:spTree>
    <p:extLst>
      <p:ext uri="{BB962C8B-B14F-4D97-AF65-F5344CB8AC3E}">
        <p14:creationId xmlns:p14="http://schemas.microsoft.com/office/powerpoint/2010/main" val="241801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767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B8C13725-3AFA-4309-B301-8A5B87EB14CB}" type="datetime1">
              <a:rPr lang="en-US" smtClean="0"/>
              <a:t>11/20/2023</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477451A5-82B4-4F9B-8048-BDE6860D4FBB}" type="slidenum">
              <a:rPr lang="en-GB" altLang="en-US"/>
              <a:pPr>
                <a:defRPr/>
              </a:pPr>
              <a:t>‹#›</a:t>
            </a:fld>
            <a:endParaRPr lang="en-GB" altLang="en-US"/>
          </a:p>
        </p:txBody>
      </p:sp>
    </p:spTree>
    <p:extLst>
      <p:ext uri="{BB962C8B-B14F-4D97-AF65-F5344CB8AC3E}">
        <p14:creationId xmlns:p14="http://schemas.microsoft.com/office/powerpoint/2010/main" val="145551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463C4D71-EAA3-4EC5-9FCB-E7A1CEDBDE71}" type="datetime1">
              <a:rPr lang="en-US" smtClean="0"/>
              <a:t>11/20/2023</a:t>
            </a:fld>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4A765B2C-480F-4751-9ACE-4FDA6B3D5E36}" type="slidenum">
              <a:rPr lang="en-GB" altLang="en-US"/>
              <a:pPr>
                <a:defRPr/>
              </a:pPr>
              <a:t>‹#›</a:t>
            </a:fld>
            <a:endParaRPr lang="en-GB" altLang="en-US"/>
          </a:p>
        </p:txBody>
      </p:sp>
    </p:spTree>
    <p:extLst>
      <p:ext uri="{BB962C8B-B14F-4D97-AF65-F5344CB8AC3E}">
        <p14:creationId xmlns:p14="http://schemas.microsoft.com/office/powerpoint/2010/main" val="424028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7E37B1B0-098C-4DCF-AEA7-4F2440253C61}" type="datetime1">
              <a:rPr lang="en-US" smtClean="0"/>
              <a:t>11/20/2023</a:t>
            </a:fld>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6A0D6F86-EA08-445E-A5A7-99B17A3BC5EA}" type="slidenum">
              <a:rPr lang="en-GB" altLang="en-US"/>
              <a:pPr>
                <a:defRPr/>
              </a:pPr>
              <a:t>‹#›</a:t>
            </a:fld>
            <a:endParaRPr lang="en-GB" altLang="en-US"/>
          </a:p>
        </p:txBody>
      </p:sp>
    </p:spTree>
    <p:extLst>
      <p:ext uri="{BB962C8B-B14F-4D97-AF65-F5344CB8AC3E}">
        <p14:creationId xmlns:p14="http://schemas.microsoft.com/office/powerpoint/2010/main" val="421798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7A07F5AC-1BF9-4EFE-B304-3FD4DAA606E1}" type="datetime1">
              <a:rPr lang="en-US" smtClean="0"/>
              <a:t>11/20/2023</a:t>
            </a:fld>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AC09F489-AED2-4BB7-AD32-66AF2AEFB1E7}" type="slidenum">
              <a:rPr lang="en-GB" altLang="en-US"/>
              <a:pPr>
                <a:defRPr/>
              </a:pPr>
              <a:t>‹#›</a:t>
            </a:fld>
            <a:endParaRPr lang="en-GB" altLang="en-US"/>
          </a:p>
        </p:txBody>
      </p:sp>
    </p:spTree>
    <p:extLst>
      <p:ext uri="{BB962C8B-B14F-4D97-AF65-F5344CB8AC3E}">
        <p14:creationId xmlns:p14="http://schemas.microsoft.com/office/powerpoint/2010/main" val="108417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814E7BD-CE7D-4D4F-AAC7-B5FFE90B297F}" type="datetime1">
              <a:rPr lang="en-US" smtClean="0"/>
              <a:t>11/20/2023</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71D7AB7-35AD-4C48-8A63-430B80B15372}" type="slidenum">
              <a:rPr lang="en-GB" altLang="en-US"/>
              <a:pPr>
                <a:defRPr/>
              </a:pPr>
              <a:t>‹#›</a:t>
            </a:fld>
            <a:endParaRPr lang="en-GB" altLang="en-US"/>
          </a:p>
        </p:txBody>
      </p:sp>
    </p:spTree>
    <p:extLst>
      <p:ext uri="{BB962C8B-B14F-4D97-AF65-F5344CB8AC3E}">
        <p14:creationId xmlns:p14="http://schemas.microsoft.com/office/powerpoint/2010/main" val="135559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D9F887B-911B-40B7-8BE6-388AAF670811}" type="datetime1">
              <a:rPr lang="en-US" smtClean="0"/>
              <a:t>11/20/2023</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74DE4192-A5CF-413C-983E-436D05D62703}" type="slidenum">
              <a:rPr lang="en-GB" altLang="en-US"/>
              <a:pPr>
                <a:defRPr/>
              </a:pPr>
              <a:t>‹#›</a:t>
            </a:fld>
            <a:endParaRPr lang="en-GB" altLang="en-US"/>
          </a:p>
        </p:txBody>
      </p:sp>
    </p:spTree>
    <p:extLst>
      <p:ext uri="{BB962C8B-B14F-4D97-AF65-F5344CB8AC3E}">
        <p14:creationId xmlns:p14="http://schemas.microsoft.com/office/powerpoint/2010/main" val="385236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abitbetter\bamboo.gif"/>
          <p:cNvPicPr>
            <a:picLocks noChangeAspect="1" noChangeArrowheads="1"/>
          </p:cNvPicPr>
          <p:nvPr/>
        </p:nvPicPr>
        <p:blipFill>
          <a:blip r:embed="rId13">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28600" y="320675"/>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altLang="en-US"/>
              <a:t>Click to edit Master title style</a:t>
            </a:r>
          </a:p>
        </p:txBody>
      </p:sp>
      <p:sp>
        <p:nvSpPr>
          <p:cNvPr id="1028" name="Rectangle 4"/>
          <p:cNvSpPr>
            <a:spLocks noGrp="1" noChangeArrowheads="1"/>
          </p:cNvSpPr>
          <p:nvPr>
            <p:ph type="body" idx="1"/>
          </p:nvPr>
        </p:nvSpPr>
        <p:spPr bwMode="auto">
          <a:xfrm>
            <a:off x="228600" y="1981200"/>
            <a:ext cx="754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445" name="Rectangle 5"/>
          <p:cNvSpPr>
            <a:spLocks noGrp="1" noChangeArrowheads="1"/>
          </p:cNvSpPr>
          <p:nvPr>
            <p:ph type="dt" sz="half" idx="2"/>
          </p:nvPr>
        </p:nvSpPr>
        <p:spPr bwMode="auto">
          <a:xfrm>
            <a:off x="228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A7C4AE2E-FC19-4885-80E9-F036A306B6A9}" type="datetime1">
              <a:rPr lang="en-US" smtClean="0"/>
              <a:t>11/20/2023</a:t>
            </a:fld>
            <a:endParaRPr lang="en-GB"/>
          </a:p>
        </p:txBody>
      </p:sp>
      <p:sp>
        <p:nvSpPr>
          <p:cNvPr id="61446" name="Rectangle 6"/>
          <p:cNvSpPr>
            <a:spLocks noGrp="1" noChangeArrowheads="1"/>
          </p:cNvSpPr>
          <p:nvPr>
            <p:ph type="ftr" sz="quarter" idx="3"/>
          </p:nvPr>
        </p:nvSpPr>
        <p:spPr bwMode="auto">
          <a:xfrm>
            <a:off x="22098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p>
        </p:txBody>
      </p:sp>
      <p:sp>
        <p:nvSpPr>
          <p:cNvPr id="61447" name="Rectangle 7"/>
          <p:cNvSpPr>
            <a:spLocks noGrp="1" noChangeArrowheads="1"/>
          </p:cNvSpPr>
          <p:nvPr>
            <p:ph type="sldNum" sz="quarter" idx="4"/>
          </p:nvPr>
        </p:nvSpPr>
        <p:spPr bwMode="auto">
          <a:xfrm>
            <a:off x="62484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D70BB2-B13D-4D06-9001-257845F4503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34"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65000"/>
        <a:buFont typeface="Wingdings" panose="05000000000000000000"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C:\abitbetter\bamboo.gif"/>
          <p:cNvPicPr>
            <a:picLocks noChangeAspect="1" noChangeArrowheads="1"/>
          </p:cNvPicPr>
          <p:nvPr/>
        </p:nvPicPr>
        <p:blipFill>
          <a:blip r:embed="rId13">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228600" y="320675"/>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altLang="en-US"/>
              <a:t>Click to edit Master title style</a:t>
            </a:r>
          </a:p>
        </p:txBody>
      </p:sp>
      <p:sp>
        <p:nvSpPr>
          <p:cNvPr id="2052" name="Rectangle 4"/>
          <p:cNvSpPr>
            <a:spLocks noGrp="1" noChangeArrowheads="1"/>
          </p:cNvSpPr>
          <p:nvPr>
            <p:ph type="body" idx="1"/>
          </p:nvPr>
        </p:nvSpPr>
        <p:spPr bwMode="auto">
          <a:xfrm>
            <a:off x="228600" y="1981200"/>
            <a:ext cx="754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445" name="Rectangle 5"/>
          <p:cNvSpPr>
            <a:spLocks noGrp="1" noChangeArrowheads="1"/>
          </p:cNvSpPr>
          <p:nvPr>
            <p:ph type="dt" sz="half" idx="2"/>
          </p:nvPr>
        </p:nvSpPr>
        <p:spPr bwMode="auto">
          <a:xfrm>
            <a:off x="228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fld id="{CCE73104-B28B-411F-B2E4-E2EBEA0A07E1}" type="datetime1">
              <a:rPr lang="en-US" smtClean="0"/>
              <a:t>11/20/2023</a:t>
            </a:fld>
            <a:endParaRPr lang="en-GB"/>
          </a:p>
        </p:txBody>
      </p:sp>
      <p:sp>
        <p:nvSpPr>
          <p:cNvPr id="61446" name="Rectangle 6"/>
          <p:cNvSpPr>
            <a:spLocks noGrp="1" noChangeArrowheads="1"/>
          </p:cNvSpPr>
          <p:nvPr>
            <p:ph type="ftr" sz="quarter" idx="3"/>
          </p:nvPr>
        </p:nvSpPr>
        <p:spPr bwMode="auto">
          <a:xfrm>
            <a:off x="22098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GB"/>
          </a:p>
        </p:txBody>
      </p:sp>
      <p:sp>
        <p:nvSpPr>
          <p:cNvPr id="61447" name="Rectangle 7"/>
          <p:cNvSpPr>
            <a:spLocks noGrp="1" noChangeArrowheads="1"/>
          </p:cNvSpPr>
          <p:nvPr>
            <p:ph type="sldNum" sz="quarter" idx="4"/>
          </p:nvPr>
        </p:nvSpPr>
        <p:spPr bwMode="auto">
          <a:xfrm>
            <a:off x="62484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DF457460-3463-4E5A-9CCA-8E8980BE84F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35"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65000"/>
        <a:buFont typeface="Wingdings" panose="05000000000000000000"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ima.cs.berkeley.edu/adoptions.html" TargetMode="External"/><Relationship Id="rId2" Type="http://schemas.openxmlformats.org/officeDocument/2006/relationships/hyperlink" Target="http://www.google.com/search?q=artificial+intelligence+textbook&amp;ie=UTF-8&amp;oe=UTF-8"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tONNlv6osG4&amp;list=PL5cz44VCrscVrzSJ9ptlybpWyKdIypvPj" TargetMode="External"/><Relationship Id="rId2" Type="http://schemas.openxmlformats.org/officeDocument/2006/relationships/hyperlink" Target="http://aima.cs.berkeley.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aimacode.github.io/aima-exercises/intro-exercises/ex_1/" TargetMode="External"/><Relationship Id="rId2" Type="http://schemas.openxmlformats.org/officeDocument/2006/relationships/hyperlink" Target="http://aima.cs.berkeley.edu/"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A5312E4E-9254-4168-B0E3-26E5DEDCA122}"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7171" name="TextBox 3"/>
          <p:cNvSpPr txBox="1">
            <a:spLocks noChangeArrowheads="1"/>
          </p:cNvSpPr>
          <p:nvPr/>
        </p:nvSpPr>
        <p:spPr bwMode="auto">
          <a:xfrm>
            <a:off x="1428750" y="1214438"/>
            <a:ext cx="55006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5400">
                <a:latin typeface="Times New Roman" panose="02020603050405020304" pitchFamily="18" charset="0"/>
              </a:rPr>
              <a:t>ARTIFICIAL INTELLIGENCE</a:t>
            </a:r>
          </a:p>
        </p:txBody>
      </p:sp>
      <p:sp>
        <p:nvSpPr>
          <p:cNvPr id="7172" name="TextBox 4"/>
          <p:cNvSpPr txBox="1">
            <a:spLocks noChangeArrowheads="1"/>
          </p:cNvSpPr>
          <p:nvPr/>
        </p:nvSpPr>
        <p:spPr bwMode="auto">
          <a:xfrm>
            <a:off x="1500188" y="3786188"/>
            <a:ext cx="55006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800">
                <a:latin typeface="Times New Roman" panose="02020603050405020304" pitchFamily="18" charset="0"/>
              </a:rPr>
              <a:t>Russell and Norvig </a:t>
            </a:r>
            <a:br>
              <a:rPr lang="en-US" altLang="en-US" sz="2800">
                <a:latin typeface="Times New Roman" panose="02020603050405020304" pitchFamily="18" charset="0"/>
              </a:rPr>
            </a:br>
            <a:r>
              <a:rPr lang="en-US" altLang="en-US" sz="2800">
                <a:latin typeface="Times New Roman" panose="02020603050405020304" pitchFamily="18" charset="0"/>
              </a:rPr>
              <a:t>ARTIFICIAL INTELLIGENCE:</a:t>
            </a:r>
            <a:br>
              <a:rPr lang="en-US" altLang="en-US" sz="2800">
                <a:latin typeface="Times New Roman" panose="02020603050405020304" pitchFamily="18" charset="0"/>
              </a:rPr>
            </a:br>
            <a:r>
              <a:rPr lang="en-US" altLang="en-US" sz="2800">
                <a:latin typeface="Times New Roman" panose="02020603050405020304" pitchFamily="18" charset="0"/>
              </a:rPr>
              <a:t> A Modern Approach</a:t>
            </a:r>
          </a:p>
        </p:txBody>
      </p:sp>
      <p:sp>
        <p:nvSpPr>
          <p:cNvPr id="717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CCBC8074-3773-4551-9C63-4D6D97C4EE5B}" type="slidenum">
              <a:rPr lang="en-GB" altLang="en-US" sz="1400" smtClean="0">
                <a:latin typeface="Times New Roman" panose="02020603050405020304" pitchFamily="18" charset="0"/>
              </a:rPr>
              <a:pPr>
                <a:spcBef>
                  <a:spcPct val="0"/>
                </a:spcBef>
                <a:buClrTx/>
                <a:buSzTx/>
                <a:buFontTx/>
                <a:buNone/>
              </a:pPr>
              <a:t>1</a:t>
            </a:fld>
            <a:endParaRPr lang="en-GB" altLang="en-US" sz="140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C666D273-AE5E-46C3-83A4-7232E01C9A40}"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6387" name="Rectangle 2"/>
          <p:cNvSpPr>
            <a:spLocks noGrp="1" noChangeArrowheads="1"/>
          </p:cNvSpPr>
          <p:nvPr>
            <p:ph type="title"/>
          </p:nvPr>
        </p:nvSpPr>
        <p:spPr>
          <a:xfrm>
            <a:off x="228600" y="285750"/>
            <a:ext cx="7467600" cy="714375"/>
          </a:xfrm>
        </p:spPr>
        <p:txBody>
          <a:bodyPr/>
          <a:lstStyle/>
          <a:p>
            <a:pPr eaLnBrk="1" hangingPunct="1"/>
            <a:r>
              <a:rPr lang="en-US" altLang="en-US"/>
              <a:t>Wikipedia</a:t>
            </a:r>
            <a:endParaRPr lang="en-GB" altLang="en-US"/>
          </a:p>
        </p:txBody>
      </p:sp>
      <p:sp>
        <p:nvSpPr>
          <p:cNvPr id="16388" name="Rectangle 3"/>
          <p:cNvSpPr>
            <a:spLocks noGrp="1" noChangeArrowheads="1"/>
          </p:cNvSpPr>
          <p:nvPr>
            <p:ph type="body" idx="1"/>
          </p:nvPr>
        </p:nvSpPr>
        <p:spPr>
          <a:xfrm>
            <a:off x="428625" y="1071563"/>
            <a:ext cx="7115175" cy="5024437"/>
          </a:xfrm>
        </p:spPr>
        <p:txBody>
          <a:bodyPr/>
          <a:lstStyle/>
          <a:p>
            <a:pPr>
              <a:buFont typeface="Wingdings" panose="05000000000000000000" pitchFamily="2" charset="2"/>
              <a:buNone/>
            </a:pPr>
            <a:r>
              <a:rPr lang="en-US" altLang="en-US" sz="2400"/>
              <a:t> </a:t>
            </a:r>
            <a:r>
              <a:rPr lang="en-US" altLang="en-US" sz="2400" b="1"/>
              <a:t>The intelligence of machines and the branch of computer science which aims to create it.</a:t>
            </a:r>
          </a:p>
          <a:p>
            <a:pPr>
              <a:buFont typeface="Wingdings" panose="05000000000000000000" pitchFamily="2" charset="2"/>
              <a:buNone/>
            </a:pPr>
            <a:r>
              <a:rPr lang="en-US" altLang="en-US" sz="2400"/>
              <a:t> Major AI textbooks define the field as "the study and design of intelligent agents." </a:t>
            </a:r>
          </a:p>
          <a:p>
            <a:pPr>
              <a:buFont typeface="Wingdings" panose="05000000000000000000" pitchFamily="2" charset="2"/>
              <a:buNone/>
            </a:pPr>
            <a:r>
              <a:rPr lang="en-US" altLang="en-US" sz="2400"/>
              <a:t>John McCarthy, who coined the term in 1956, defines it as "the science and engineering of making intelligent machines.“ (Turing first?)</a:t>
            </a:r>
            <a:r>
              <a:rPr lang="en-US" altLang="en-US" sz="2400" baseline="30000"/>
              <a:t>   </a:t>
            </a:r>
            <a:endParaRPr lang="en-US" altLang="en-US" sz="2400"/>
          </a:p>
          <a:p>
            <a:pPr>
              <a:buFont typeface="Wingdings" panose="05000000000000000000" pitchFamily="2" charset="2"/>
              <a:buNone/>
            </a:pPr>
            <a:r>
              <a:rPr lang="en-US" altLang="en-US" sz="2400"/>
              <a:t>The field was founded on the claim that intelligence can be simulated by a machine. </a:t>
            </a:r>
          </a:p>
          <a:p>
            <a:pPr>
              <a:buFont typeface="Wingdings" panose="05000000000000000000" pitchFamily="2" charset="2"/>
              <a:buNone/>
            </a:pPr>
            <a:r>
              <a:rPr lang="en-US" altLang="en-US" sz="2400"/>
              <a:t>Artificial intelligence has been the subject of breathtaking optimism, has suffered stunning setbacks and is today an essential part of the technology industry, computer science and IS.</a:t>
            </a:r>
          </a:p>
          <a:p>
            <a:pPr eaLnBrk="1" hangingPunct="1">
              <a:lnSpc>
                <a:spcPct val="90000"/>
              </a:lnSpc>
              <a:buFont typeface="Wingdings" panose="05000000000000000000" pitchFamily="2" charset="2"/>
              <a:buNone/>
            </a:pPr>
            <a:br>
              <a:rPr lang="en-US" altLang="en-US" sz="2400"/>
            </a:br>
            <a:r>
              <a:rPr lang="en-US" altLang="en-US" sz="2400"/>
              <a:t> </a:t>
            </a:r>
            <a:br>
              <a:rPr lang="en-US" altLang="en-US" sz="2800"/>
            </a:br>
            <a:endParaRPr lang="en-GB" altLang="en-US" sz="2800"/>
          </a:p>
        </p:txBody>
      </p:sp>
      <p:sp>
        <p:nvSpPr>
          <p:cNvPr id="1638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0F44B60B-7C25-4A72-8A03-3C92CE46D37E}" type="slidenum">
              <a:rPr lang="en-GB" altLang="en-US" sz="1400" smtClean="0">
                <a:latin typeface="Times New Roman" panose="02020603050405020304" pitchFamily="18" charset="0"/>
              </a:rPr>
              <a:pPr>
                <a:spcBef>
                  <a:spcPct val="0"/>
                </a:spcBef>
                <a:buClrTx/>
                <a:buSzTx/>
                <a:buFontTx/>
                <a:buNone/>
              </a:pPr>
              <a:t>10</a:t>
            </a:fld>
            <a:endParaRPr lang="en-GB" altLang="en-US" sz="140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5153CD9A-E891-4D4D-AFCE-3C96FD09F581}"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7411" name="Rectangle 2"/>
          <p:cNvSpPr>
            <a:spLocks noGrp="1" noChangeArrowheads="1"/>
          </p:cNvSpPr>
          <p:nvPr>
            <p:ph type="title"/>
          </p:nvPr>
        </p:nvSpPr>
        <p:spPr>
          <a:xfrm>
            <a:off x="228600" y="285750"/>
            <a:ext cx="7467600" cy="769938"/>
          </a:xfrm>
        </p:spPr>
        <p:txBody>
          <a:bodyPr/>
          <a:lstStyle/>
          <a:p>
            <a:pPr eaLnBrk="1" hangingPunct="1"/>
            <a:r>
              <a:rPr lang="en-US" altLang="en-US"/>
              <a:t>Ethics, movies</a:t>
            </a:r>
            <a:endParaRPr lang="en-GB" altLang="en-US"/>
          </a:p>
        </p:txBody>
      </p:sp>
      <p:sp>
        <p:nvSpPr>
          <p:cNvPr id="17412" name="Rectangle 3"/>
          <p:cNvSpPr>
            <a:spLocks noGrp="1" noChangeArrowheads="1"/>
          </p:cNvSpPr>
          <p:nvPr>
            <p:ph type="body" idx="1"/>
          </p:nvPr>
        </p:nvSpPr>
        <p:spPr>
          <a:xfrm>
            <a:off x="285750" y="1071563"/>
            <a:ext cx="7643813" cy="5024437"/>
          </a:xfrm>
        </p:spPr>
        <p:txBody>
          <a:bodyPr/>
          <a:lstStyle/>
          <a:p>
            <a:pPr>
              <a:buFont typeface="Wingdings" panose="05000000000000000000" pitchFamily="2" charset="2"/>
              <a:buNone/>
            </a:pPr>
            <a:r>
              <a:rPr lang="en-US" altLang="en-US" sz="2400"/>
              <a:t> </a:t>
            </a:r>
            <a:r>
              <a:rPr lang="en-US" altLang="en-US" sz="2800"/>
              <a:t>Ethics of artificial intelligence: if a machine can be created that has intelligence, could it also </a:t>
            </a:r>
            <a:r>
              <a:rPr lang="en-US" altLang="en-US" sz="2800" i="1"/>
              <a:t>feel</a:t>
            </a:r>
            <a:r>
              <a:rPr lang="en-US" altLang="en-US" sz="2800"/>
              <a:t>? If it can feel, does it have the same rights as a human being?</a:t>
            </a:r>
          </a:p>
          <a:p>
            <a:pPr>
              <a:buFont typeface="Wingdings" panose="05000000000000000000" pitchFamily="2" charset="2"/>
              <a:buNone/>
            </a:pPr>
            <a:r>
              <a:rPr lang="en-US" altLang="en-US" sz="2800"/>
              <a:t>Movies: A.I. (ethics, savior), a servant (R2D2 in </a:t>
            </a:r>
            <a:r>
              <a:rPr lang="en-US" altLang="en-US" sz="2800" i="1"/>
              <a:t>Star Wars</a:t>
            </a:r>
            <a:r>
              <a:rPr lang="en-US" altLang="en-US" sz="2800"/>
              <a:t>), a comrade (Lt. Commander Data in </a:t>
            </a:r>
            <a:r>
              <a:rPr lang="en-US" altLang="en-US" sz="2800" i="1"/>
              <a:t>Star Trek</a:t>
            </a:r>
            <a:r>
              <a:rPr lang="en-US" altLang="en-US" sz="2800"/>
              <a:t>), an extension to human abilities (</a:t>
            </a:r>
            <a:r>
              <a:rPr lang="en-US" altLang="en-US" sz="2800" i="1"/>
              <a:t>Ghost in the Shell</a:t>
            </a:r>
            <a:r>
              <a:rPr lang="en-US" altLang="en-US" sz="2800"/>
              <a:t>), a conqueror (</a:t>
            </a:r>
            <a:r>
              <a:rPr lang="en-US" altLang="en-US" sz="2800" i="1"/>
              <a:t>The Matrix</a:t>
            </a:r>
            <a:r>
              <a:rPr lang="en-US" altLang="en-US" sz="2800"/>
              <a:t>), a dictator (</a:t>
            </a:r>
            <a:r>
              <a:rPr lang="en-US" altLang="en-US" sz="2800" i="1"/>
              <a:t>With Folded Hands</a:t>
            </a:r>
            <a:r>
              <a:rPr lang="en-US" altLang="en-US" sz="2800"/>
              <a:t>), an exterminator (</a:t>
            </a:r>
            <a:r>
              <a:rPr lang="en-US" altLang="en-US" sz="2800" i="1"/>
              <a:t>Terminator</a:t>
            </a:r>
            <a:r>
              <a:rPr lang="en-US" altLang="en-US" sz="2800"/>
              <a:t>, </a:t>
            </a:r>
            <a:r>
              <a:rPr lang="en-US" altLang="en-US" sz="2800" i="1"/>
              <a:t>Battlestar Galactica</a:t>
            </a:r>
            <a:r>
              <a:rPr lang="en-US" altLang="en-US" sz="2800"/>
              <a:t>) and a race (Asurans in  "Stargate Atlantis")</a:t>
            </a:r>
            <a:endParaRPr lang="en-GB" altLang="en-US" sz="2800"/>
          </a:p>
        </p:txBody>
      </p:sp>
      <p:sp>
        <p:nvSpPr>
          <p:cNvPr id="1741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09E98A2D-C3A9-431B-87C0-D1DCC567642A}" type="slidenum">
              <a:rPr lang="en-GB" altLang="en-US" sz="1400" smtClean="0">
                <a:latin typeface="Times New Roman" panose="02020603050405020304" pitchFamily="18" charset="0"/>
              </a:rPr>
              <a:pPr>
                <a:spcBef>
                  <a:spcPct val="0"/>
                </a:spcBef>
                <a:buClrTx/>
                <a:buSzTx/>
                <a:buFontTx/>
                <a:buNone/>
              </a:pPr>
              <a:t>11</a:t>
            </a:fld>
            <a:endParaRPr lang="en-GB" altLang="en-US" sz="140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6EE4E2A5-1EF5-43BF-A4E3-3E891133E693}"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8435" name="Rectangle 2"/>
          <p:cNvSpPr>
            <a:spLocks noGrp="1" noChangeArrowheads="1"/>
          </p:cNvSpPr>
          <p:nvPr>
            <p:ph type="title"/>
          </p:nvPr>
        </p:nvSpPr>
        <p:spPr>
          <a:xfrm>
            <a:off x="228600" y="285750"/>
            <a:ext cx="7467600" cy="769938"/>
          </a:xfrm>
        </p:spPr>
        <p:txBody>
          <a:bodyPr/>
          <a:lstStyle/>
          <a:p>
            <a:pPr eaLnBrk="1" hangingPunct="1"/>
            <a:r>
              <a:rPr lang="en-US" altLang="en-US"/>
              <a:t>Future?</a:t>
            </a:r>
            <a:endParaRPr lang="en-GB" altLang="en-US"/>
          </a:p>
        </p:txBody>
      </p:sp>
      <p:sp>
        <p:nvSpPr>
          <p:cNvPr id="18436" name="Rectangle 3"/>
          <p:cNvSpPr>
            <a:spLocks noGrp="1" noChangeArrowheads="1"/>
          </p:cNvSpPr>
          <p:nvPr>
            <p:ph type="body" idx="1"/>
          </p:nvPr>
        </p:nvSpPr>
        <p:spPr>
          <a:xfrm>
            <a:off x="611188" y="1071563"/>
            <a:ext cx="6840537" cy="5024437"/>
          </a:xfrm>
        </p:spPr>
        <p:txBody>
          <a:bodyPr/>
          <a:lstStyle/>
          <a:p>
            <a:pPr>
              <a:buFont typeface="Wingdings" panose="05000000000000000000" pitchFamily="2" charset="2"/>
              <a:buNone/>
            </a:pPr>
            <a:r>
              <a:rPr lang="en-US" altLang="en-US" sz="2400"/>
              <a:t> Ray Kurzweil has used Moore's law to calculate that computers will have the same processing power as human brains by the year 2029, and that by 2045 artificial intelligence will reach a point where it is able to improve </a:t>
            </a:r>
            <a:r>
              <a:rPr lang="en-US" altLang="en-US" sz="2400" i="1"/>
              <a:t>itself</a:t>
            </a:r>
            <a:r>
              <a:rPr lang="en-US" altLang="en-US" sz="2400"/>
              <a:t> at a rate that far exceeds anything conceivable in the past</a:t>
            </a:r>
            <a:r>
              <a:rPr lang="sl-SI" altLang="en-US" sz="2400"/>
              <a:t> (</a:t>
            </a:r>
            <a:r>
              <a:rPr lang="sl-SI" altLang="en-US" sz="2400" b="1"/>
              <a:t>superintelligence</a:t>
            </a:r>
            <a:r>
              <a:rPr lang="sl-SI" altLang="en-US" sz="2400"/>
              <a:t>)</a:t>
            </a:r>
            <a:r>
              <a:rPr lang="en-US" altLang="en-US" sz="2400"/>
              <a:t>, a scenario that science fiction writer Vernor Vinge named the technological </a:t>
            </a:r>
            <a:r>
              <a:rPr lang="en-US" altLang="en-US" sz="2400" b="1"/>
              <a:t>singularity</a:t>
            </a:r>
            <a:r>
              <a:rPr lang="en-US" altLang="en-US" sz="2400"/>
              <a:t>. Edward Fredkin argues that artificial intelligence is the next stage in evolution. </a:t>
            </a:r>
            <a:r>
              <a:rPr lang="en-US" altLang="en-US" sz="2400" b="1"/>
              <a:t>Cyborgs</a:t>
            </a:r>
            <a:r>
              <a:rPr lang="en-US" altLang="en-US" sz="2400"/>
              <a:t> = merging humans and machines.</a:t>
            </a:r>
            <a:endParaRPr lang="en-GB" altLang="en-US" sz="2400"/>
          </a:p>
        </p:txBody>
      </p:sp>
      <p:sp>
        <p:nvSpPr>
          <p:cNvPr id="1843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37A450F5-4457-46EB-8EA4-29147FC65568}" type="slidenum">
              <a:rPr lang="en-GB" altLang="en-US" sz="1400" smtClean="0">
                <a:latin typeface="Times New Roman" panose="02020603050405020304" pitchFamily="18" charset="0"/>
              </a:rPr>
              <a:pPr>
                <a:spcBef>
                  <a:spcPct val="0"/>
                </a:spcBef>
                <a:buClrTx/>
                <a:buSzTx/>
                <a:buFontTx/>
                <a:buNone/>
              </a:pPr>
              <a:t>12</a:t>
            </a:fld>
            <a:endParaRPr lang="en-GB" altLang="en-US" sz="140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6638C584-F7DC-48FB-8046-D304AED86849}"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9459" name="Rectangle 3"/>
          <p:cNvSpPr>
            <a:spLocks noGrp="1" noChangeArrowheads="1"/>
          </p:cNvSpPr>
          <p:nvPr>
            <p:ph type="body" idx="1"/>
          </p:nvPr>
        </p:nvSpPr>
        <p:spPr>
          <a:xfrm>
            <a:off x="285750" y="571500"/>
            <a:ext cx="7643813" cy="5524500"/>
          </a:xfrm>
        </p:spPr>
        <p:txBody>
          <a:bodyPr/>
          <a:lstStyle/>
          <a:p>
            <a:pPr lvl="1">
              <a:buFontTx/>
              <a:buNone/>
            </a:pPr>
            <a:r>
              <a:rPr lang="sl-SI" altLang="en-US" sz="4000" b="1"/>
              <a:t>Areas</a:t>
            </a:r>
            <a:r>
              <a:rPr lang="en-US" altLang="en-US" sz="4000" b="1"/>
              <a:t> of AI </a:t>
            </a:r>
          </a:p>
          <a:p>
            <a:pPr lvl="2"/>
            <a:r>
              <a:rPr lang="en-US" altLang="en-US" dirty="0"/>
              <a:t>Deduction, reasoning, problem solving </a:t>
            </a:r>
          </a:p>
          <a:p>
            <a:pPr lvl="2"/>
            <a:r>
              <a:rPr lang="en-US" altLang="en-US" dirty="0"/>
              <a:t>Knowledge representation </a:t>
            </a:r>
          </a:p>
          <a:p>
            <a:pPr lvl="2"/>
            <a:r>
              <a:rPr lang="en-US" altLang="en-US" dirty="0"/>
              <a:t>Planning </a:t>
            </a:r>
          </a:p>
          <a:p>
            <a:pPr lvl="2"/>
            <a:r>
              <a:rPr lang="en-US" altLang="en-US" b="1" dirty="0"/>
              <a:t>Learning and data mining</a:t>
            </a:r>
          </a:p>
          <a:p>
            <a:pPr lvl="2"/>
            <a:r>
              <a:rPr lang="en-US" altLang="en-US" dirty="0"/>
              <a:t>Natural language processing </a:t>
            </a:r>
          </a:p>
          <a:p>
            <a:pPr lvl="2"/>
            <a:r>
              <a:rPr lang="en-US" altLang="en-US" dirty="0"/>
              <a:t>Motion and manipulation </a:t>
            </a:r>
          </a:p>
          <a:p>
            <a:pPr lvl="2"/>
            <a:r>
              <a:rPr lang="en-US" altLang="en-US" dirty="0"/>
              <a:t>Perception </a:t>
            </a:r>
          </a:p>
          <a:p>
            <a:pPr lvl="2"/>
            <a:r>
              <a:rPr lang="en-US" altLang="en-US" dirty="0"/>
              <a:t>Social intelligence </a:t>
            </a:r>
          </a:p>
          <a:p>
            <a:pPr lvl="2"/>
            <a:r>
              <a:rPr lang="en-US" altLang="en-US" dirty="0"/>
              <a:t>Creativity </a:t>
            </a:r>
          </a:p>
          <a:p>
            <a:pPr lvl="2"/>
            <a:r>
              <a:rPr lang="en-US" altLang="en-US" dirty="0"/>
              <a:t>General intelligence </a:t>
            </a:r>
          </a:p>
          <a:p>
            <a:pPr>
              <a:buFont typeface="Wingdings" panose="05000000000000000000" pitchFamily="2" charset="2"/>
              <a:buNone/>
            </a:pPr>
            <a:endParaRPr lang="en-GB" altLang="en-US" sz="2800" dirty="0"/>
          </a:p>
        </p:txBody>
      </p:sp>
      <p:sp>
        <p:nvSpPr>
          <p:cNvPr id="1946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EAA586F3-2027-4863-B767-65F179427CBB}" type="slidenum">
              <a:rPr lang="en-GB" altLang="en-US" sz="1400" smtClean="0">
                <a:latin typeface="Times New Roman" panose="02020603050405020304" pitchFamily="18" charset="0"/>
              </a:rPr>
              <a:pPr>
                <a:spcBef>
                  <a:spcPct val="0"/>
                </a:spcBef>
                <a:buClrTx/>
                <a:buSzTx/>
                <a:buFontTx/>
                <a:buNone/>
              </a:pPr>
              <a:t>13</a:t>
            </a:fld>
            <a:endParaRPr lang="en-GB" altLang="en-US" sz="14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A48AA39F-7386-4601-BFCC-F3FC73F472C6}"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3315" name="Rectangle 3"/>
          <p:cNvSpPr>
            <a:spLocks noGrp="1" noChangeArrowheads="1"/>
          </p:cNvSpPr>
          <p:nvPr>
            <p:ph type="body" idx="1"/>
          </p:nvPr>
        </p:nvSpPr>
        <p:spPr>
          <a:xfrm>
            <a:off x="285750" y="285750"/>
            <a:ext cx="7643813" cy="5810250"/>
          </a:xfrm>
        </p:spPr>
        <p:txBody>
          <a:bodyPr/>
          <a:lstStyle/>
          <a:p>
            <a:pPr lvl="1">
              <a:buFontTx/>
              <a:buNone/>
              <a:defRPr/>
            </a:pPr>
            <a:r>
              <a:rPr lang="en-US" altLang="en-US" sz="3600" b="1" dirty="0"/>
              <a:t>Approaches to AI </a:t>
            </a:r>
          </a:p>
          <a:p>
            <a:pPr lvl="2">
              <a:defRPr/>
            </a:pPr>
            <a:r>
              <a:rPr lang="en-US" altLang="en-US" sz="2800" dirty="0"/>
              <a:t>Cybernetics and brain simulation </a:t>
            </a:r>
          </a:p>
          <a:p>
            <a:pPr lvl="2">
              <a:defRPr/>
            </a:pPr>
            <a:r>
              <a:rPr lang="en-US" altLang="en-US" sz="2800" dirty="0"/>
              <a:t>Traditional symbolic AI </a:t>
            </a:r>
          </a:p>
          <a:p>
            <a:pPr lvl="2">
              <a:defRPr/>
            </a:pPr>
            <a:r>
              <a:rPr lang="en-US" altLang="en-US" sz="2800" dirty="0"/>
              <a:t>Sub-symbolic AI </a:t>
            </a:r>
          </a:p>
          <a:p>
            <a:pPr marL="914400" lvl="2" indent="0">
              <a:buFont typeface="Wingdings" panose="05000000000000000000" pitchFamily="2" charset="2"/>
              <a:buNone/>
              <a:defRPr/>
            </a:pPr>
            <a:endParaRPr lang="sl-SI" altLang="en-US" sz="2800" dirty="0"/>
          </a:p>
          <a:p>
            <a:pPr marL="914400" lvl="2" indent="0">
              <a:buFont typeface="Wingdings" panose="05000000000000000000" pitchFamily="2" charset="2"/>
              <a:buNone/>
              <a:defRPr/>
            </a:pPr>
            <a:r>
              <a:rPr lang="en-US" altLang="en-US" sz="2800" dirty="0"/>
              <a:t>Kismet</a:t>
            </a:r>
            <a:endParaRPr lang="sl-SI" altLang="en-US" sz="2800" dirty="0"/>
          </a:p>
          <a:p>
            <a:pPr marL="914400" lvl="2" indent="0">
              <a:buFont typeface="Wingdings" panose="05000000000000000000" pitchFamily="2" charset="2"/>
              <a:buNone/>
              <a:defRPr/>
            </a:pPr>
            <a:r>
              <a:rPr lang="sl-SI" altLang="en-US" sz="2800" dirty="0" err="1"/>
              <a:t>Sophia</a:t>
            </a:r>
            <a:br>
              <a:rPr lang="en-US" altLang="en-US" sz="2800" dirty="0"/>
            </a:br>
            <a:r>
              <a:rPr lang="en-US" altLang="en-US" sz="2800" dirty="0" err="1"/>
              <a:t>socia</a:t>
            </a:r>
            <a:br>
              <a:rPr lang="en-US" altLang="en-US" sz="2800" dirty="0"/>
            </a:br>
            <a:r>
              <a:rPr lang="en-US" altLang="en-US" sz="2800" dirty="0"/>
              <a:t>robot</a:t>
            </a:r>
          </a:p>
          <a:p>
            <a:pPr>
              <a:buFont typeface="Wingdings" panose="05000000000000000000" pitchFamily="2" charset="2"/>
              <a:buNone/>
              <a:defRPr/>
            </a:pPr>
            <a:endParaRPr lang="en-GB" altLang="en-US" sz="2800" dirty="0"/>
          </a:p>
        </p:txBody>
      </p:sp>
      <p:pic>
        <p:nvPicPr>
          <p:cNvPr id="20484" name="Picture 2" descr="D:\Users\Mezi\Pictures\800px-Wikimania_2006_POLIMEREK_100-0093_IM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3138" y="2052638"/>
            <a:ext cx="2982912"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8DBAD2D6-025D-4635-B46C-AD747F896828}" type="slidenum">
              <a:rPr lang="en-GB" altLang="en-US" sz="1400" smtClean="0">
                <a:latin typeface="Times New Roman" panose="02020603050405020304" pitchFamily="18" charset="0"/>
              </a:rPr>
              <a:pPr>
                <a:spcBef>
                  <a:spcPct val="0"/>
                </a:spcBef>
                <a:buClrTx/>
                <a:buSzTx/>
                <a:buFontTx/>
                <a:buNone/>
              </a:pPr>
              <a:t>14</a:t>
            </a:fld>
            <a:endParaRPr lang="en-GB" altLang="en-US" sz="1400">
              <a:latin typeface="Times New Roman" panose="02020603050405020304" pitchFamily="18" charset="0"/>
            </a:endParaRPr>
          </a:p>
        </p:txBody>
      </p:sp>
      <p:pic>
        <p:nvPicPr>
          <p:cNvPr id="2048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7038" y="4413250"/>
            <a:ext cx="3281362"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39A0BC73-B918-494F-8135-A3A545A2BE27}"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21507" name="Rectangle 3"/>
          <p:cNvSpPr>
            <a:spLocks noGrp="1" noChangeArrowheads="1"/>
          </p:cNvSpPr>
          <p:nvPr>
            <p:ph type="body" idx="1"/>
          </p:nvPr>
        </p:nvSpPr>
        <p:spPr>
          <a:xfrm>
            <a:off x="285750" y="642938"/>
            <a:ext cx="8215313" cy="5453062"/>
          </a:xfrm>
        </p:spPr>
        <p:txBody>
          <a:bodyPr/>
          <a:lstStyle/>
          <a:p>
            <a:pPr lvl="1">
              <a:buFontTx/>
              <a:buNone/>
            </a:pPr>
            <a:r>
              <a:rPr lang="en-US" altLang="en-US" sz="4000" b="1"/>
              <a:t>Tools of AI research </a:t>
            </a:r>
            <a:br>
              <a:rPr lang="en-US" altLang="en-US" sz="4000" b="1"/>
            </a:br>
            <a:br>
              <a:rPr lang="en-US" altLang="en-US" sz="4000" b="1"/>
            </a:br>
            <a:r>
              <a:rPr lang="en-US" altLang="en-US"/>
              <a:t>Search and optimization </a:t>
            </a:r>
          </a:p>
          <a:p>
            <a:pPr lvl="2"/>
            <a:r>
              <a:rPr lang="en-US" altLang="en-US" sz="2800"/>
              <a:t>Logic </a:t>
            </a:r>
          </a:p>
          <a:p>
            <a:pPr lvl="2"/>
            <a:r>
              <a:rPr lang="en-US" altLang="en-US" sz="2800"/>
              <a:t>Probabilistic methods for uncertain reasoning </a:t>
            </a:r>
          </a:p>
          <a:p>
            <a:pPr lvl="2"/>
            <a:r>
              <a:rPr lang="en-US" altLang="en-US" sz="2800"/>
              <a:t>Classifiers and statistical learning methods </a:t>
            </a:r>
          </a:p>
          <a:p>
            <a:pPr lvl="2"/>
            <a:r>
              <a:rPr lang="en-US" altLang="en-US" sz="2800"/>
              <a:t>Neural networks </a:t>
            </a:r>
          </a:p>
          <a:p>
            <a:pPr lvl="2"/>
            <a:r>
              <a:rPr lang="en-US" altLang="en-US" sz="2800"/>
              <a:t>Control theory </a:t>
            </a:r>
          </a:p>
          <a:p>
            <a:pPr lvl="2"/>
            <a:r>
              <a:rPr lang="en-US" altLang="en-US" sz="2800"/>
              <a:t>Specialized languages </a:t>
            </a:r>
          </a:p>
          <a:p>
            <a:pPr>
              <a:buFont typeface="Wingdings" panose="05000000000000000000" pitchFamily="2" charset="2"/>
              <a:buNone/>
            </a:pPr>
            <a:endParaRPr lang="en-GB" altLang="en-US" sz="2800"/>
          </a:p>
        </p:txBody>
      </p:sp>
      <p:sp>
        <p:nvSpPr>
          <p:cNvPr id="2150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4A5FBD38-985B-4002-94C5-6C5C0887FA20}" type="slidenum">
              <a:rPr lang="en-GB" altLang="en-US" sz="1400" smtClean="0">
                <a:latin typeface="Times New Roman" panose="02020603050405020304" pitchFamily="18" charset="0"/>
              </a:rPr>
              <a:pPr>
                <a:spcBef>
                  <a:spcPct val="0"/>
                </a:spcBef>
                <a:buClrTx/>
                <a:buSzTx/>
                <a:buFontTx/>
                <a:buNone/>
              </a:pPr>
              <a:t>15</a:t>
            </a:fld>
            <a:endParaRPr lang="en-GB" altLang="en-US" sz="140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576C06A6-37EA-4809-B732-4876A5EF8CFE}"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22531" name="Rectangle 2"/>
          <p:cNvSpPr>
            <a:spLocks noGrp="1" noChangeArrowheads="1"/>
          </p:cNvSpPr>
          <p:nvPr>
            <p:ph type="title"/>
          </p:nvPr>
        </p:nvSpPr>
        <p:spPr>
          <a:xfrm>
            <a:off x="228600" y="285750"/>
            <a:ext cx="7467600" cy="769938"/>
          </a:xfrm>
        </p:spPr>
        <p:txBody>
          <a:bodyPr/>
          <a:lstStyle/>
          <a:p>
            <a:pPr eaLnBrk="1" hangingPunct="1"/>
            <a:r>
              <a:rPr lang="en-US" altLang="en-US"/>
              <a:t>AI performance</a:t>
            </a:r>
            <a:endParaRPr lang="en-GB" altLang="en-US"/>
          </a:p>
        </p:txBody>
      </p:sp>
      <p:sp>
        <p:nvSpPr>
          <p:cNvPr id="15364" name="Rectangle 3"/>
          <p:cNvSpPr>
            <a:spLocks noGrp="1" noChangeArrowheads="1"/>
          </p:cNvSpPr>
          <p:nvPr>
            <p:ph type="body" idx="1"/>
          </p:nvPr>
        </p:nvSpPr>
        <p:spPr>
          <a:xfrm>
            <a:off x="611188" y="1208088"/>
            <a:ext cx="7085012" cy="5040312"/>
          </a:xfrm>
        </p:spPr>
        <p:txBody>
          <a:bodyPr/>
          <a:lstStyle/>
          <a:p>
            <a:pPr>
              <a:defRPr/>
            </a:pPr>
            <a:r>
              <a:rPr lang="en-US" altLang="en-US" sz="2400" b="1" dirty="0"/>
              <a:t>optimal</a:t>
            </a:r>
            <a:r>
              <a:rPr lang="en-US" altLang="en-US" sz="2400" dirty="0"/>
              <a:t>: it is not possible to perform better </a:t>
            </a:r>
          </a:p>
          <a:p>
            <a:pPr>
              <a:defRPr/>
            </a:pPr>
            <a:r>
              <a:rPr lang="en-US" altLang="en-US" sz="2400" b="1" dirty="0"/>
              <a:t>strong super-human</a:t>
            </a:r>
            <a:r>
              <a:rPr lang="en-US" altLang="en-US" sz="2400" dirty="0"/>
              <a:t>: performs better than all humans </a:t>
            </a:r>
            <a:r>
              <a:rPr lang="sl-SI" altLang="en-US" sz="2400" dirty="0"/>
              <a:t>(</a:t>
            </a:r>
            <a:r>
              <a:rPr lang="sl-SI" altLang="en-US" sz="2400" dirty="0" err="1"/>
              <a:t>chess</a:t>
            </a:r>
            <a:r>
              <a:rPr lang="sl-SI" altLang="en-US" sz="2400" dirty="0"/>
              <a:t>)</a:t>
            </a:r>
            <a:endParaRPr lang="en-US" altLang="en-US" sz="2400" dirty="0"/>
          </a:p>
          <a:p>
            <a:pPr>
              <a:defRPr/>
            </a:pPr>
            <a:r>
              <a:rPr lang="en-US" altLang="en-US" sz="2400" b="1" dirty="0"/>
              <a:t>super-human</a:t>
            </a:r>
            <a:r>
              <a:rPr lang="en-US" altLang="en-US" sz="2400" dirty="0"/>
              <a:t>: performs better than most humans </a:t>
            </a:r>
            <a:r>
              <a:rPr lang="sl-SI" altLang="en-US" sz="2400" dirty="0"/>
              <a:t>(Dota2</a:t>
            </a:r>
          </a:p>
          <a:p>
            <a:pPr>
              <a:defRPr/>
            </a:pPr>
            <a:endParaRPr lang="sl-SI" altLang="en-US" sz="2400" dirty="0"/>
          </a:p>
          <a:p>
            <a:pPr>
              <a:defRPr/>
            </a:pPr>
            <a:endParaRPr lang="sl-SI" altLang="en-US" sz="2400" dirty="0"/>
          </a:p>
          <a:p>
            <a:pPr>
              <a:defRPr/>
            </a:pPr>
            <a:endParaRPr lang="sl-SI" altLang="en-US" sz="2400" dirty="0"/>
          </a:p>
          <a:p>
            <a:pPr marL="0" indent="0">
              <a:buFont typeface="Wingdings" panose="05000000000000000000" pitchFamily="2" charset="2"/>
              <a:buNone/>
              <a:defRPr/>
            </a:pPr>
            <a:r>
              <a:rPr lang="sl-SI" altLang="en-US" sz="2400" dirty="0"/>
              <a:t> </a:t>
            </a:r>
            <a:endParaRPr lang="en-US" altLang="en-US" sz="2400" dirty="0"/>
          </a:p>
          <a:p>
            <a:pPr>
              <a:defRPr/>
            </a:pPr>
            <a:r>
              <a:rPr lang="en-US" altLang="en-US" sz="2400" b="1" dirty="0"/>
              <a:t>sub-human</a:t>
            </a:r>
            <a:r>
              <a:rPr lang="en-US" altLang="en-US" sz="2400" dirty="0"/>
              <a:t>: performs worse than most humans</a:t>
            </a:r>
            <a:endParaRPr lang="sl-SI" altLang="en-US" sz="2400" dirty="0"/>
          </a:p>
          <a:p>
            <a:pPr marL="0" indent="0">
              <a:buFont typeface="Wingdings" panose="05000000000000000000" pitchFamily="2" charset="2"/>
              <a:buNone/>
              <a:defRPr/>
            </a:pPr>
            <a:r>
              <a:rPr lang="sl-SI" altLang="en-US" sz="2400" dirty="0"/>
              <a:t>     (open </a:t>
            </a:r>
            <a:r>
              <a:rPr lang="sl-SI" altLang="en-US" sz="2400" dirty="0" err="1"/>
              <a:t>door</a:t>
            </a:r>
            <a:r>
              <a:rPr lang="sl-SI" altLang="en-US" sz="2400" dirty="0"/>
              <a:t>)</a:t>
            </a:r>
            <a:r>
              <a:rPr lang="en-US" altLang="en-US" sz="2400" dirty="0"/>
              <a:t> </a:t>
            </a:r>
          </a:p>
          <a:p>
            <a:pPr>
              <a:buFont typeface="Wingdings" panose="05000000000000000000" pitchFamily="2" charset="2"/>
              <a:buNone/>
              <a:defRPr/>
            </a:pPr>
            <a:endParaRPr lang="en-GB" altLang="en-US" sz="2000" dirty="0"/>
          </a:p>
        </p:txBody>
      </p:sp>
      <p:sp>
        <p:nvSpPr>
          <p:cNvPr id="2253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BF56CA83-A746-4386-9904-0A3992E7955B}" type="slidenum">
              <a:rPr lang="en-GB" altLang="en-US" sz="1400" smtClean="0">
                <a:latin typeface="Times New Roman" panose="02020603050405020304" pitchFamily="18" charset="0"/>
              </a:rPr>
              <a:pPr>
                <a:spcBef>
                  <a:spcPct val="0"/>
                </a:spcBef>
                <a:buClrTx/>
                <a:buSzTx/>
                <a:buFontTx/>
                <a:buNone/>
              </a:pPr>
              <a:t>16</a:t>
            </a:fld>
            <a:endParaRPr lang="en-GB" altLang="en-US" sz="1400">
              <a:latin typeface="Times New Roman" panose="02020603050405020304" pitchFamily="18" charset="0"/>
            </a:endParaRPr>
          </a:p>
        </p:txBody>
      </p:sp>
      <p:pic>
        <p:nvPicPr>
          <p:cNvPr id="2253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29025" y="3068638"/>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375C9DD1-710D-40DC-99DC-4F13F5B27106}" type="datetime1">
              <a:rPr lang="en-US" altLang="en-US" sz="1400" smtClean="0">
                <a:solidFill>
                  <a:srgbClr val="000000"/>
                </a:solidFill>
                <a:latin typeface="Times New Roman" panose="02020603050405020304" pitchFamily="18" charset="0"/>
              </a:rPr>
              <a:t>11/20/2023</a:t>
            </a:fld>
            <a:endParaRPr lang="en-GB" altLang="en-US" sz="1400">
              <a:solidFill>
                <a:srgbClr val="000000"/>
              </a:solidFill>
              <a:latin typeface="Times New Roman" panose="02020603050405020304" pitchFamily="18" charset="0"/>
            </a:endParaRPr>
          </a:p>
        </p:txBody>
      </p:sp>
      <p:sp>
        <p:nvSpPr>
          <p:cNvPr id="8195" name="TextBox 4"/>
          <p:cNvSpPr txBox="1">
            <a:spLocks noChangeArrowheads="1"/>
          </p:cNvSpPr>
          <p:nvPr/>
        </p:nvSpPr>
        <p:spPr bwMode="auto">
          <a:xfrm>
            <a:off x="1547813" y="1125538"/>
            <a:ext cx="5500687" cy="43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 typeface="Wingdings" panose="05000000000000000000" pitchFamily="2" charset="2"/>
              <a:buNone/>
            </a:pPr>
            <a:r>
              <a:rPr lang="en-US" altLang="en-US">
                <a:solidFill>
                  <a:srgbClr val="000000"/>
                </a:solidFill>
                <a:latin typeface="Times New Roman" panose="02020603050405020304" pitchFamily="18" charset="0"/>
              </a:rPr>
              <a:t>Fourth edition, 2020</a:t>
            </a:r>
            <a:r>
              <a:rPr lang="sl-SI" altLang="en-US">
                <a:solidFill>
                  <a:srgbClr val="000000"/>
                </a:solidFill>
                <a:latin typeface="Times New Roman" panose="02020603050405020304" pitchFamily="18" charset="0"/>
              </a:rPr>
              <a:t> </a:t>
            </a:r>
            <a:br>
              <a:rPr lang="sl-SI" altLang="en-US">
                <a:solidFill>
                  <a:srgbClr val="000000"/>
                </a:solidFill>
                <a:latin typeface="Times New Roman" panose="02020603050405020304" pitchFamily="18" charset="0"/>
              </a:rPr>
            </a:br>
            <a:r>
              <a:rPr lang="sl-SI" altLang="en-US">
                <a:solidFill>
                  <a:srgbClr val="000000"/>
                </a:solidFill>
                <a:latin typeface="Times New Roman" panose="02020603050405020304" pitchFamily="18" charset="0"/>
              </a:rPr>
              <a:t>older also OK</a:t>
            </a:r>
          </a:p>
          <a:p>
            <a:pPr algn="ctr" eaLnBrk="1" hangingPunct="1">
              <a:spcBef>
                <a:spcPct val="0"/>
              </a:spcBef>
              <a:buClrTx/>
              <a:buSzTx/>
              <a:buFont typeface="Wingdings" panose="05000000000000000000" pitchFamily="2" charset="2"/>
              <a:buNone/>
            </a:pPr>
            <a:endParaRPr lang="en-US" altLang="en-US" sz="280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sl-SI" altLang="en-US"/>
              <a:t>T</a:t>
            </a:r>
            <a:r>
              <a:rPr lang="en-US" altLang="en-US"/>
              <a:t>he </a:t>
            </a:r>
            <a:r>
              <a:rPr lang="en-US" altLang="en-US">
                <a:hlinkClick r:id="rId2"/>
              </a:rPr>
              <a:t>leading textbook</a:t>
            </a:r>
            <a:r>
              <a:rPr lang="en-US" altLang="en-US"/>
              <a:t> in Artificial Intelligence, used in </a:t>
            </a:r>
            <a:r>
              <a:rPr lang="en-US" altLang="en-US" b="1">
                <a:hlinkClick r:id="rId3"/>
              </a:rPr>
              <a:t>1500</a:t>
            </a:r>
            <a:r>
              <a:rPr lang="en-US" altLang="en-US"/>
              <a:t> schools in </a:t>
            </a:r>
            <a:r>
              <a:rPr lang="en-US" altLang="en-US" b="1"/>
              <a:t>135</a:t>
            </a:r>
            <a:r>
              <a:rPr lang="en-US" altLang="en-US"/>
              <a:t> countries and regions</a:t>
            </a:r>
            <a:endParaRPr lang="sl-SI" altLang="en-US"/>
          </a:p>
          <a:p>
            <a:pPr algn="ctr" eaLnBrk="1" hangingPunct="1">
              <a:spcBef>
                <a:spcPct val="0"/>
              </a:spcBef>
              <a:buClrTx/>
              <a:buSzTx/>
              <a:buFont typeface="Wingdings" panose="05000000000000000000" pitchFamily="2" charset="2"/>
              <a:buNone/>
            </a:pPr>
            <a:endParaRPr lang="sl-SI" altLang="en-US" sz="280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sl-SI" altLang="en-US" sz="2800">
                <a:solidFill>
                  <a:srgbClr val="000000"/>
                </a:solidFill>
                <a:latin typeface="Times New Roman" panose="02020603050405020304" pitchFamily="18" charset="0"/>
              </a:rPr>
              <a:t>Basic theory, understanding</a:t>
            </a:r>
            <a:endParaRPr lang="en-US" altLang="en-US" sz="2800">
              <a:solidFill>
                <a:srgbClr val="000000"/>
              </a:solidFill>
              <a:latin typeface="Times New Roman" panose="02020603050405020304" pitchFamily="18" charset="0"/>
            </a:endParaRPr>
          </a:p>
        </p:txBody>
      </p:sp>
      <p:sp>
        <p:nvSpPr>
          <p:cNvPr id="819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7EBD7F61-6D93-40B5-A2AA-22CC290BD963}" type="slidenum">
              <a:rPr lang="en-GB" altLang="en-US" sz="1400" smtClean="0">
                <a:latin typeface="Times New Roman" panose="02020603050405020304" pitchFamily="18" charset="0"/>
              </a:rPr>
              <a:pPr>
                <a:spcBef>
                  <a:spcPct val="0"/>
                </a:spcBef>
                <a:buClrTx/>
                <a:buSzTx/>
                <a:buFontTx/>
                <a:buNone/>
              </a:pPr>
              <a:t>2</a:t>
            </a:fld>
            <a:endParaRPr lang="en-GB" altLang="en-US" sz="140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D78C56EA-0BD8-4077-BEE6-78A6A24A60CE}" type="datetime1">
              <a:rPr lang="en-US" altLang="en-US" sz="1400" smtClean="0">
                <a:solidFill>
                  <a:srgbClr val="000000"/>
                </a:solidFill>
                <a:latin typeface="Times New Roman" panose="02020603050405020304" pitchFamily="18" charset="0"/>
              </a:rPr>
              <a:t>11/20/2023</a:t>
            </a:fld>
            <a:endParaRPr lang="en-GB" altLang="en-US" sz="1400">
              <a:solidFill>
                <a:srgbClr val="000000"/>
              </a:solidFill>
              <a:latin typeface="Times New Roman" panose="02020603050405020304" pitchFamily="18" charset="0"/>
            </a:endParaRPr>
          </a:p>
        </p:txBody>
      </p:sp>
      <p:sp>
        <p:nvSpPr>
          <p:cNvPr id="9219" name="TextBox 4"/>
          <p:cNvSpPr txBox="1">
            <a:spLocks noChangeArrowheads="1"/>
          </p:cNvSpPr>
          <p:nvPr/>
        </p:nvSpPr>
        <p:spPr bwMode="auto">
          <a:xfrm>
            <a:off x="827088" y="692150"/>
            <a:ext cx="6365875"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 typeface="Wingdings" panose="05000000000000000000" pitchFamily="2" charset="2"/>
              <a:buNone/>
            </a:pPr>
            <a:r>
              <a:rPr lang="sl-SI" altLang="en-US" sz="2800">
                <a:solidFill>
                  <a:srgbClr val="000000"/>
                </a:solidFill>
                <a:latin typeface="Times New Roman" panose="02020603050405020304" pitchFamily="18" charset="0"/>
              </a:rPr>
              <a:t>Youtube: AI a modern approach</a:t>
            </a:r>
          </a:p>
          <a:p>
            <a:pPr algn="ctr" eaLnBrk="1" hangingPunct="1">
              <a:spcBef>
                <a:spcPct val="0"/>
              </a:spcBef>
              <a:buClrTx/>
              <a:buSzTx/>
              <a:buFont typeface="Wingdings" panose="05000000000000000000" pitchFamily="2" charset="2"/>
              <a:buNone/>
            </a:pPr>
            <a:r>
              <a:rPr lang="sl-SI" altLang="en-US" sz="2800" b="1">
                <a:solidFill>
                  <a:srgbClr val="000000"/>
                </a:solidFill>
                <a:latin typeface="Times New Roman" panose="02020603050405020304" pitchFamily="18" charset="0"/>
              </a:rPr>
              <a:t>Dan Klein, Peter Abbeel</a:t>
            </a:r>
            <a:br>
              <a:rPr lang="sl-SI" altLang="en-US" sz="2800" b="1">
                <a:solidFill>
                  <a:srgbClr val="000000"/>
                </a:solidFill>
                <a:latin typeface="Times New Roman" panose="02020603050405020304" pitchFamily="18" charset="0"/>
              </a:rPr>
            </a:br>
            <a:r>
              <a:rPr lang="sl-SI" altLang="en-US" sz="2800" b="1">
                <a:solidFill>
                  <a:srgbClr val="000000"/>
                </a:solidFill>
                <a:latin typeface="Times New Roman" panose="02020603050405020304" pitchFamily="18" charset="0"/>
              </a:rPr>
              <a:t>Berkeley</a:t>
            </a:r>
            <a:endParaRPr lang="en-US" altLang="en-US" sz="2800" b="1">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endParaRPr lang="sl-SI" altLang="en-US">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endParaRPr lang="sl-SI" altLang="en-US">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sl-SI" altLang="en-US">
                <a:solidFill>
                  <a:srgbClr val="000000"/>
                </a:solidFill>
                <a:latin typeface="Times New Roman" panose="02020603050405020304" pitchFamily="18" charset="0"/>
              </a:rPr>
              <a:t>Video: </a:t>
            </a:r>
            <a:endParaRPr lang="sl-SI" altLang="en-US">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en-US" altLang="en-US">
                <a:solidFill>
                  <a:srgbClr val="000000"/>
                </a:solidFill>
                <a:latin typeface="Times New Roman" panose="02020603050405020304" pitchFamily="18" charset="0"/>
                <a:hlinkClick r:id="rId2"/>
              </a:rPr>
              <a:t>http://aima.cs.berkeley.edu/</a:t>
            </a:r>
            <a:endParaRPr lang="sl-SI" altLang="en-US">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sl-SI" altLang="en-US">
                <a:solidFill>
                  <a:srgbClr val="000000"/>
                </a:solidFill>
                <a:latin typeface="Times New Roman" panose="02020603050405020304" pitchFamily="18" charset="0"/>
                <a:hlinkClick r:id="rId3"/>
              </a:rPr>
              <a:t>https://www.youtube.com/watch?v=tONNlv6osG4&amp;list=PL5cz44VCrscVrzSJ9ptlybpWyKdIypvPj</a:t>
            </a:r>
            <a:endParaRPr lang="sl-SI" altLang="en-US">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endParaRPr lang="sl-SI" altLang="en-US" sz="2800">
              <a:solidFill>
                <a:srgbClr val="000000"/>
              </a:solidFill>
              <a:latin typeface="Times New Roman" panose="02020603050405020304" pitchFamily="18" charset="0"/>
            </a:endParaRPr>
          </a:p>
        </p:txBody>
      </p:sp>
      <p:sp>
        <p:nvSpPr>
          <p:cNvPr id="922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72625D16-2F4D-47A4-8BE5-63E09BE619B3}" type="slidenum">
              <a:rPr lang="en-GB" altLang="en-US" sz="1400" smtClean="0">
                <a:latin typeface="Times New Roman" panose="02020603050405020304" pitchFamily="18" charset="0"/>
              </a:rPr>
              <a:pPr>
                <a:spcBef>
                  <a:spcPct val="0"/>
                </a:spcBef>
                <a:buClrTx/>
                <a:buSzTx/>
                <a:buFontTx/>
                <a:buNone/>
              </a:pPr>
              <a:t>3</a:t>
            </a:fld>
            <a:endParaRPr lang="en-GB" altLang="en-US" sz="14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96A97C86-288B-4C87-8ED2-A40304E20B84}" type="datetime1">
              <a:rPr lang="en-US" altLang="en-US" sz="1400" smtClean="0">
                <a:solidFill>
                  <a:srgbClr val="000000"/>
                </a:solidFill>
                <a:latin typeface="Times New Roman" panose="02020603050405020304" pitchFamily="18" charset="0"/>
              </a:rPr>
              <a:t>11/20/2023</a:t>
            </a:fld>
            <a:endParaRPr lang="en-GB" altLang="en-US" sz="1400">
              <a:solidFill>
                <a:srgbClr val="000000"/>
              </a:solidFill>
              <a:latin typeface="Times New Roman" panose="02020603050405020304" pitchFamily="18" charset="0"/>
            </a:endParaRPr>
          </a:p>
        </p:txBody>
      </p:sp>
      <p:sp>
        <p:nvSpPr>
          <p:cNvPr id="10243" name="TextBox 4"/>
          <p:cNvSpPr txBox="1">
            <a:spLocks noChangeArrowheads="1"/>
          </p:cNvSpPr>
          <p:nvPr/>
        </p:nvSpPr>
        <p:spPr bwMode="auto">
          <a:xfrm>
            <a:off x="1187450" y="549275"/>
            <a:ext cx="6624638" cy="524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 typeface="Wingdings" panose="05000000000000000000" pitchFamily="2" charset="2"/>
              <a:buNone/>
            </a:pPr>
            <a:r>
              <a:rPr lang="sl-SI" altLang="en-US">
                <a:solidFill>
                  <a:srgbClr val="000000"/>
                </a:solidFill>
                <a:latin typeface="Times New Roman" panose="02020603050405020304" pitchFamily="18" charset="0"/>
              </a:rPr>
              <a:t>Berkeley Course</a:t>
            </a:r>
            <a:endParaRPr lang="sl-SI" altLang="en-US">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en-US" altLang="en-US">
                <a:solidFill>
                  <a:srgbClr val="000000"/>
                </a:solidFill>
                <a:latin typeface="Times New Roman" panose="02020603050405020304" pitchFamily="18" charset="0"/>
                <a:hlinkClick r:id="rId2"/>
              </a:rPr>
              <a:t>http://aima.cs.berkeley.edu/</a:t>
            </a:r>
            <a:endParaRPr lang="sl-SI" altLang="en-US">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endParaRPr lang="sl-SI" altLang="en-US">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en-US" altLang="en-US" sz="2800">
                <a:solidFill>
                  <a:srgbClr val="000000"/>
                </a:solidFill>
                <a:latin typeface="Times New Roman" panose="02020603050405020304" pitchFamily="18" charset="0"/>
                <a:hlinkClick r:id="rId2"/>
              </a:rPr>
              <a:t>https://aimacode.github.io/aima-exercises/</a:t>
            </a:r>
            <a:endParaRPr lang="sl-SI" altLang="en-US" sz="2800">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sl-SI" altLang="en-US" sz="2800">
                <a:solidFill>
                  <a:srgbClr val="000000"/>
                </a:solidFill>
                <a:latin typeface="Times New Roman" panose="02020603050405020304" pitchFamily="18" charset="0"/>
              </a:rPr>
              <a:t>Exercises </a:t>
            </a:r>
          </a:p>
          <a:p>
            <a:pPr algn="ctr" eaLnBrk="1" hangingPunct="1">
              <a:spcBef>
                <a:spcPct val="0"/>
              </a:spcBef>
              <a:buClrTx/>
              <a:buSzTx/>
              <a:buFont typeface="Wingdings" panose="05000000000000000000" pitchFamily="2" charset="2"/>
              <a:buNone/>
            </a:pPr>
            <a:br>
              <a:rPr lang="en-US" altLang="en-US" b="1">
                <a:hlinkClick r:id="rId3"/>
              </a:rPr>
            </a:br>
            <a:r>
              <a:rPr lang="en-US" altLang="en-US" sz="2800" b="1">
                <a:hlinkClick r:id="rId3"/>
              </a:rPr>
              <a:t>Exercise 1.1</a:t>
            </a:r>
            <a:r>
              <a:rPr lang="sl-SI" altLang="en-US" sz="2800" b="1"/>
              <a:t> // exam Q</a:t>
            </a:r>
            <a:endParaRPr lang="en-US" altLang="en-US" sz="2800"/>
          </a:p>
          <a:p>
            <a:pPr>
              <a:buFont typeface="Wingdings" panose="05000000000000000000" pitchFamily="2" charset="2"/>
              <a:buNone/>
            </a:pPr>
            <a:r>
              <a:rPr lang="en-US" altLang="en-US" sz="2800"/>
              <a:t>Define in your own words: </a:t>
            </a:r>
            <a:endParaRPr lang="sl-SI" altLang="en-US" sz="2800"/>
          </a:p>
          <a:p>
            <a:pPr>
              <a:buFont typeface="Wingdings" panose="05000000000000000000" pitchFamily="2" charset="2"/>
              <a:buNone/>
            </a:pPr>
            <a:r>
              <a:rPr lang="en-US" altLang="en-US" sz="2800"/>
              <a:t>(a) intelligence, (b) artificial intelligence, (c) agent, (d) rationality, (e) logical reasoning.</a:t>
            </a:r>
            <a:endParaRPr lang="sl-SI" altLang="en-US" sz="2800">
              <a:solidFill>
                <a:srgbClr val="000000"/>
              </a:solidFill>
              <a:latin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87C2B970-5005-4E90-842D-17227B24DE38}" type="slidenum">
              <a:rPr lang="en-GB" altLang="en-US" smtClean="0"/>
              <a:pPr>
                <a:defRPr/>
              </a:pPr>
              <a:t>4</a:t>
            </a:fld>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A6E823C3-9917-4631-9B15-E4A0E04FC522}" type="datetime1">
              <a:rPr lang="en-US" altLang="en-US" sz="1400" smtClean="0">
                <a:solidFill>
                  <a:srgbClr val="000000"/>
                </a:solidFill>
                <a:latin typeface="Times New Roman" panose="02020603050405020304" pitchFamily="18" charset="0"/>
              </a:rPr>
              <a:t>11/20/2023</a:t>
            </a:fld>
            <a:endParaRPr lang="en-GB" altLang="en-US" sz="1400">
              <a:solidFill>
                <a:srgbClr val="000000"/>
              </a:solidFill>
              <a:latin typeface="Times New Roman" panose="02020603050405020304" pitchFamily="18" charset="0"/>
            </a:endParaRPr>
          </a:p>
        </p:txBody>
      </p:sp>
      <p:sp>
        <p:nvSpPr>
          <p:cNvPr id="11267"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1268"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r>
              <a:rPr lang="en-US" altLang="en-US" sz="2800" b="1"/>
              <a:t>    Part I Artificial Intelligence</a:t>
            </a:r>
            <a:r>
              <a:rPr lang="en-US" altLang="en-US" sz="2800"/>
              <a:t> </a:t>
            </a:r>
            <a:br>
              <a:rPr lang="en-US" altLang="en-US" sz="2800"/>
            </a:br>
            <a:r>
              <a:rPr lang="en-US" altLang="en-US" sz="2800"/>
              <a:t>     1 Introduction</a:t>
            </a:r>
            <a:br>
              <a:rPr lang="en-US" altLang="en-US" sz="2800"/>
            </a:br>
            <a:r>
              <a:rPr lang="en-US" altLang="en-US" sz="2800"/>
              <a:t>     2 Intelligent Agents </a:t>
            </a:r>
            <a:endParaRPr lang="sl-SI" altLang="en-US" sz="2800"/>
          </a:p>
          <a:p>
            <a:pPr eaLnBrk="1" hangingPunct="1">
              <a:lnSpc>
                <a:spcPct val="90000"/>
              </a:lnSpc>
              <a:buFont typeface="Wingdings" panose="05000000000000000000" pitchFamily="2" charset="2"/>
              <a:buNone/>
            </a:pPr>
            <a:r>
              <a:rPr lang="sl-SI" altLang="en-US" sz="2800"/>
              <a:t>    </a:t>
            </a:r>
            <a:r>
              <a:rPr lang="en-US" altLang="en-US" sz="2800" b="1"/>
              <a:t>Part II Problem Solving</a:t>
            </a:r>
            <a:r>
              <a:rPr lang="en-US" altLang="en-US" sz="2800"/>
              <a:t> </a:t>
            </a:r>
            <a:br>
              <a:rPr lang="en-US" altLang="en-US" sz="2800"/>
            </a:br>
            <a:r>
              <a:rPr lang="en-US" altLang="en-US" sz="2800"/>
              <a:t>     3 Solving Problems by Searching </a:t>
            </a:r>
            <a:br>
              <a:rPr lang="en-US" altLang="en-US" sz="2800"/>
            </a:br>
            <a:r>
              <a:rPr lang="en-US" altLang="en-US" sz="2800"/>
              <a:t>     4 Informed Search and Exploration </a:t>
            </a:r>
            <a:br>
              <a:rPr lang="en-US" altLang="en-US" sz="2800"/>
            </a:br>
            <a:r>
              <a:rPr lang="en-US" altLang="en-US" sz="2800"/>
              <a:t>     5 Constraint Satisfaction Problems </a:t>
            </a:r>
            <a:br>
              <a:rPr lang="en-US" altLang="en-US" sz="2800"/>
            </a:br>
            <a:r>
              <a:rPr lang="en-US" altLang="en-US" sz="2800"/>
              <a:t>     6 Adversarial Search </a:t>
            </a:r>
            <a:br>
              <a:rPr lang="en-US" altLang="en-US" sz="2800"/>
            </a:br>
            <a:r>
              <a:rPr lang="en-US" altLang="en-US" sz="2800" b="1"/>
              <a:t>Part III Knowledge and Reasoning</a:t>
            </a:r>
            <a:r>
              <a:rPr lang="en-US" altLang="en-US" sz="2800"/>
              <a:t> </a:t>
            </a:r>
            <a:br>
              <a:rPr lang="en-US" altLang="en-US" sz="2800"/>
            </a:br>
            <a:r>
              <a:rPr lang="en-US" altLang="en-US" sz="2800"/>
              <a:t>     7 Logical Agents </a:t>
            </a:r>
            <a:br>
              <a:rPr lang="en-US" altLang="en-US" sz="2800"/>
            </a:br>
            <a:r>
              <a:rPr lang="en-US" altLang="en-US" sz="2800"/>
              <a:t>     8 First-Order Logic </a:t>
            </a:r>
            <a:br>
              <a:rPr lang="en-US" altLang="en-US" sz="2800"/>
            </a:br>
            <a:r>
              <a:rPr lang="en-US" altLang="en-US" sz="2800"/>
              <a:t>     9 Inference in First-Order Logic </a:t>
            </a:r>
            <a:br>
              <a:rPr lang="en-US" altLang="en-US" sz="2800"/>
            </a:br>
            <a:r>
              <a:rPr lang="en-US" altLang="en-US" sz="2800"/>
              <a:t>    10 Knowledge Representation </a:t>
            </a:r>
            <a:br>
              <a:rPr lang="en-US" altLang="en-US"/>
            </a:br>
            <a:r>
              <a:rPr lang="en-US" altLang="en-US" sz="2400" b="1"/>
              <a:t> </a:t>
            </a:r>
            <a:br>
              <a:rPr lang="en-US" altLang="en-US"/>
            </a:br>
            <a:endParaRPr lang="en-GB" altLang="en-US"/>
          </a:p>
        </p:txBody>
      </p:sp>
      <p:sp>
        <p:nvSpPr>
          <p:cNvPr id="112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14F64A6F-8C2B-4305-9063-F008D58883C1}" type="slidenum">
              <a:rPr lang="en-GB" altLang="en-US" sz="1400" smtClean="0">
                <a:latin typeface="Times New Roman" panose="02020603050405020304" pitchFamily="18" charset="0"/>
              </a:rPr>
              <a:pPr>
                <a:spcBef>
                  <a:spcPct val="0"/>
                </a:spcBef>
                <a:buClrTx/>
                <a:buSzTx/>
                <a:buFontTx/>
                <a:buNone/>
              </a:pPr>
              <a:t>5</a:t>
            </a:fld>
            <a:endParaRPr lang="en-GB" altLang="en-US" sz="14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EFA6D26F-0EC2-4CDF-A658-302F48DC8482}"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2291"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2292"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br>
              <a:rPr lang="en-US" altLang="en-US" sz="2800"/>
            </a:br>
            <a:r>
              <a:rPr lang="en-US" altLang="en-US" sz="2000" b="1"/>
              <a:t> </a:t>
            </a:r>
            <a:r>
              <a:rPr lang="en-US" altLang="en-US" sz="2400" b="1"/>
              <a:t>Part IV Planning </a:t>
            </a:r>
            <a:br>
              <a:rPr lang="en-US" altLang="en-US" sz="2400"/>
            </a:br>
            <a:r>
              <a:rPr lang="en-US" altLang="en-US" sz="2400"/>
              <a:t>    11 Planning </a:t>
            </a:r>
            <a:br>
              <a:rPr lang="en-US" altLang="en-US" sz="2400"/>
            </a:br>
            <a:r>
              <a:rPr lang="en-US" altLang="en-US" sz="2400"/>
              <a:t>    12 Planning and Acting in the Real World</a:t>
            </a:r>
          </a:p>
          <a:p>
            <a:pPr eaLnBrk="1" hangingPunct="1">
              <a:lnSpc>
                <a:spcPct val="90000"/>
              </a:lnSpc>
              <a:buFont typeface="Wingdings" panose="05000000000000000000" pitchFamily="2" charset="2"/>
              <a:buNone/>
            </a:pPr>
            <a:r>
              <a:rPr lang="en-US" altLang="en-US" sz="2400"/>
              <a:t>    </a:t>
            </a:r>
            <a:r>
              <a:rPr lang="en-US" altLang="en-US" sz="2400" b="1"/>
              <a:t>Part V Uncertain Knowledge and Reasoning</a:t>
            </a:r>
            <a:r>
              <a:rPr lang="en-US" altLang="en-US" sz="2400"/>
              <a:t> </a:t>
            </a:r>
            <a:br>
              <a:rPr lang="en-US" altLang="en-US" sz="2400"/>
            </a:br>
            <a:r>
              <a:rPr lang="en-US" altLang="en-US" sz="2400"/>
              <a:t>    13 Uncertainty </a:t>
            </a:r>
            <a:br>
              <a:rPr lang="en-US" altLang="en-US" sz="2400"/>
            </a:br>
            <a:r>
              <a:rPr lang="en-US" altLang="en-US" sz="2400"/>
              <a:t>    14 Probabilistic Reasoning </a:t>
            </a:r>
            <a:br>
              <a:rPr lang="en-US" altLang="en-US" sz="2400"/>
            </a:br>
            <a:r>
              <a:rPr lang="en-US" altLang="en-US" sz="2400"/>
              <a:t>    15 Probabilistic Reasoning Over Time </a:t>
            </a:r>
            <a:br>
              <a:rPr lang="en-US" altLang="en-US" sz="2400"/>
            </a:br>
            <a:r>
              <a:rPr lang="en-US" altLang="en-US" sz="2400"/>
              <a:t>    16 Making Simple Decisions </a:t>
            </a:r>
            <a:br>
              <a:rPr lang="en-US" altLang="en-US" sz="2400"/>
            </a:br>
            <a:r>
              <a:rPr lang="en-US" altLang="en-US" sz="2400"/>
              <a:t>    17 Making Complex Decisions </a:t>
            </a:r>
            <a:br>
              <a:rPr lang="en-US" altLang="en-US" sz="2400"/>
            </a:br>
            <a:r>
              <a:rPr lang="en-US" altLang="en-US" sz="2400" b="1"/>
              <a:t>Part VI Learning</a:t>
            </a:r>
            <a:r>
              <a:rPr lang="en-US" altLang="en-US" sz="2400"/>
              <a:t> </a:t>
            </a:r>
            <a:br>
              <a:rPr lang="en-US" altLang="en-US" sz="2400"/>
            </a:br>
            <a:r>
              <a:rPr lang="en-US" altLang="en-US" sz="2400"/>
              <a:t>    18 Learning from Observations </a:t>
            </a:r>
            <a:br>
              <a:rPr lang="en-US" altLang="en-US" sz="2400"/>
            </a:br>
            <a:r>
              <a:rPr lang="en-US" altLang="en-US" sz="2400"/>
              <a:t>    19 Knowledge in Learning </a:t>
            </a:r>
            <a:br>
              <a:rPr lang="en-US" altLang="en-US" sz="2400"/>
            </a:br>
            <a:r>
              <a:rPr lang="en-US" altLang="en-US" sz="2400"/>
              <a:t>    20 Statistical Learning Methods </a:t>
            </a:r>
            <a:br>
              <a:rPr lang="en-US" altLang="en-US" sz="2400"/>
            </a:br>
            <a:r>
              <a:rPr lang="en-US" altLang="en-US" sz="2400"/>
              <a:t>    21 Reinforcement Learning </a:t>
            </a:r>
            <a:br>
              <a:rPr lang="en-US" altLang="en-US" sz="2400"/>
            </a:br>
            <a:br>
              <a:rPr lang="en-US" altLang="en-US" sz="2000"/>
            </a:br>
            <a:endParaRPr lang="en-GB" altLang="en-US" sz="2000"/>
          </a:p>
        </p:txBody>
      </p:sp>
      <p:sp>
        <p:nvSpPr>
          <p:cNvPr id="1229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F31D3312-9BF4-448E-97CD-99A519EBADC5}" type="slidenum">
              <a:rPr lang="en-GB" altLang="en-US" sz="1400" smtClean="0">
                <a:latin typeface="Times New Roman" panose="02020603050405020304" pitchFamily="18" charset="0"/>
              </a:rPr>
              <a:pPr>
                <a:spcBef>
                  <a:spcPct val="0"/>
                </a:spcBef>
                <a:buClrTx/>
                <a:buSzTx/>
                <a:buFontTx/>
                <a:buNone/>
              </a:pPr>
              <a:t>6</a:t>
            </a:fld>
            <a:endParaRPr lang="en-GB" altLang="en-US" sz="14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EF875F94-1AE8-4702-98E5-5C932F269598}"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3315"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3316"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br>
              <a:rPr lang="en-US" altLang="en-US" sz="2400"/>
            </a:br>
            <a:r>
              <a:rPr lang="en-US" altLang="en-US" sz="2400" b="1"/>
              <a:t>Part VII Communicating, Perceiving, and Acting</a:t>
            </a:r>
            <a:r>
              <a:rPr lang="en-US" altLang="en-US" sz="2400"/>
              <a:t> </a:t>
            </a:r>
            <a:br>
              <a:rPr lang="en-US" altLang="en-US" sz="2400"/>
            </a:br>
            <a:r>
              <a:rPr lang="en-US" altLang="en-US" sz="2400"/>
              <a:t>    22 Communication </a:t>
            </a:r>
            <a:br>
              <a:rPr lang="en-US" altLang="en-US" sz="2400"/>
            </a:br>
            <a:r>
              <a:rPr lang="en-US" altLang="en-US" sz="2400"/>
              <a:t>    23 Probabilistic Language Processing </a:t>
            </a:r>
            <a:br>
              <a:rPr lang="en-US" altLang="en-US" sz="2400"/>
            </a:br>
            <a:r>
              <a:rPr lang="en-US" altLang="en-US" sz="2400"/>
              <a:t>    24 Perception </a:t>
            </a:r>
            <a:br>
              <a:rPr lang="en-US" altLang="en-US" sz="2400"/>
            </a:br>
            <a:r>
              <a:rPr lang="en-US" altLang="en-US" sz="2400"/>
              <a:t>    25 Robotics </a:t>
            </a:r>
            <a:br>
              <a:rPr lang="en-US" altLang="en-US" sz="2400"/>
            </a:br>
            <a:r>
              <a:rPr lang="en-US" altLang="en-US" sz="2400" b="1"/>
              <a:t>Part VIII Conclusions</a:t>
            </a:r>
            <a:r>
              <a:rPr lang="en-US" altLang="en-US" sz="2400"/>
              <a:t> </a:t>
            </a:r>
            <a:br>
              <a:rPr lang="en-US" altLang="en-US" sz="2400"/>
            </a:br>
            <a:r>
              <a:rPr lang="en-US" altLang="en-US" sz="2400"/>
              <a:t>    26 Philosophical Foundations </a:t>
            </a:r>
            <a:br>
              <a:rPr lang="en-US" altLang="en-US" sz="2400"/>
            </a:br>
            <a:r>
              <a:rPr lang="en-US" altLang="en-US" sz="2400"/>
              <a:t>    27 AI: Present and Future </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t>Data mining …</a:t>
            </a:r>
            <a:br>
              <a:rPr lang="en-US" altLang="en-US" sz="2400"/>
            </a:br>
            <a:r>
              <a:rPr lang="en-US" altLang="en-US" sz="2400"/>
              <a:t> </a:t>
            </a:r>
            <a:br>
              <a:rPr lang="en-US" altLang="en-US" sz="2800"/>
            </a:br>
            <a:endParaRPr lang="en-GB" altLang="en-US" sz="2800"/>
          </a:p>
        </p:txBody>
      </p:sp>
      <p:sp>
        <p:nvSpPr>
          <p:cNvPr id="1331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93458CBA-53C4-489F-89DE-73173D6FA9CA}" type="slidenum">
              <a:rPr lang="en-GB" altLang="en-US" sz="1400" smtClean="0">
                <a:latin typeface="Times New Roman" panose="02020603050405020304" pitchFamily="18" charset="0"/>
              </a:rPr>
              <a:pPr>
                <a:spcBef>
                  <a:spcPct val="0"/>
                </a:spcBef>
                <a:buClrTx/>
                <a:buSzTx/>
                <a:buFontTx/>
                <a:buNone/>
              </a:pPr>
              <a:t>7</a:t>
            </a:fld>
            <a:endParaRPr lang="en-GB" altLang="en-US" sz="140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F23AADF0-B814-4FB0-BA0F-CC87C391F7D4}" type="datetime1">
              <a:rPr lang="en-US" altLang="en-US" sz="1400" smtClean="0">
                <a:latin typeface="Times New Roman" panose="02020603050405020304" pitchFamily="18" charset="0"/>
              </a:rPr>
              <a:t>11/20/2023</a:t>
            </a:fld>
            <a:endParaRPr lang="en-GB" altLang="en-US" sz="1400">
              <a:latin typeface="Times New Roman" panose="02020603050405020304" pitchFamily="18" charset="0"/>
            </a:endParaRPr>
          </a:p>
        </p:txBody>
      </p:sp>
      <p:sp>
        <p:nvSpPr>
          <p:cNvPr id="14339"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4340"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r>
              <a:rPr lang="en-US" altLang="en-US" sz="2800" b="1"/>
              <a:t>    Part I Artificial Intelligence</a:t>
            </a:r>
            <a:r>
              <a:rPr lang="en-US" altLang="en-US" sz="2800"/>
              <a:t> </a:t>
            </a:r>
            <a:br>
              <a:rPr lang="en-US" altLang="en-US" sz="2800"/>
            </a:br>
            <a:r>
              <a:rPr lang="en-US" altLang="en-US" sz="2800"/>
              <a:t>     1 Introduction </a:t>
            </a:r>
            <a:br>
              <a:rPr lang="sl-SI" altLang="en-US" sz="2800"/>
            </a:br>
            <a:r>
              <a:rPr lang="sl-SI" altLang="en-US" sz="2800"/>
              <a:t>        Check exercises for all sections</a:t>
            </a:r>
            <a:br>
              <a:rPr lang="en-US" altLang="en-US" sz="2800"/>
            </a:br>
            <a:r>
              <a:rPr lang="en-US" altLang="en-US" sz="2800"/>
              <a:t>     2 Intelligent Agents </a:t>
            </a:r>
            <a:endParaRPr lang="sl-SI" altLang="en-US" sz="2800"/>
          </a:p>
          <a:p>
            <a:pPr eaLnBrk="1" hangingPunct="1">
              <a:lnSpc>
                <a:spcPct val="90000"/>
              </a:lnSpc>
              <a:buFont typeface="Wingdings" panose="05000000000000000000" pitchFamily="2" charset="2"/>
              <a:buNone/>
            </a:pPr>
            <a:r>
              <a:rPr lang="sl-SI" altLang="en-US" sz="2800"/>
              <a:t>            Types of agents – see </a:t>
            </a:r>
            <a:br>
              <a:rPr lang="sl-SI" altLang="en-US" sz="2800"/>
            </a:br>
            <a:r>
              <a:rPr lang="sl-SI" altLang="en-US" sz="2800"/>
              <a:t>         Wikipedia,  Roomba</a:t>
            </a:r>
          </a:p>
          <a:p>
            <a:pPr eaLnBrk="1" hangingPunct="1">
              <a:lnSpc>
                <a:spcPct val="90000"/>
              </a:lnSpc>
              <a:buFont typeface="Wingdings" panose="05000000000000000000" pitchFamily="2" charset="2"/>
              <a:buNone/>
            </a:pPr>
            <a:r>
              <a:rPr lang="sl-SI" altLang="en-US" sz="2400"/>
              <a:t>          </a:t>
            </a:r>
            <a:r>
              <a:rPr lang="en-US" altLang="en-US" sz="2400"/>
              <a:t>https://en.wikipedia.org/wiki/Intelligent_agent</a:t>
            </a:r>
            <a:br>
              <a:rPr lang="en-US" altLang="en-US" sz="2800"/>
            </a:br>
            <a:r>
              <a:rPr lang="en-US" altLang="en-US" sz="2800" b="1"/>
              <a:t>Part II Problem Solving</a:t>
            </a:r>
            <a:r>
              <a:rPr lang="en-US" altLang="en-US" sz="2800"/>
              <a:t> </a:t>
            </a:r>
            <a:br>
              <a:rPr lang="en-US" altLang="en-US" sz="2800"/>
            </a:br>
            <a:r>
              <a:rPr lang="en-US" altLang="en-US" sz="2800"/>
              <a:t>     3 Solving Problems by Searching</a:t>
            </a:r>
            <a:endParaRPr lang="sl-SI" altLang="en-US" sz="2800"/>
          </a:p>
          <a:p>
            <a:pPr eaLnBrk="1" hangingPunct="1">
              <a:lnSpc>
                <a:spcPct val="90000"/>
              </a:lnSpc>
              <a:buFont typeface="Wingdings" panose="05000000000000000000" pitchFamily="2" charset="2"/>
              <a:buNone/>
            </a:pPr>
            <a:r>
              <a:rPr lang="sl-SI" altLang="en-US" sz="2800"/>
              <a:t>             search problem, (Pac-man) </a:t>
            </a:r>
          </a:p>
          <a:p>
            <a:pPr eaLnBrk="1" hangingPunct="1">
              <a:lnSpc>
                <a:spcPct val="90000"/>
              </a:lnSpc>
              <a:buFont typeface="Wingdings" panose="05000000000000000000" pitchFamily="2" charset="2"/>
              <a:buNone/>
            </a:pPr>
            <a:r>
              <a:rPr lang="sl-SI" altLang="en-US" sz="2800"/>
              <a:t>    	    solution, state space, graph/tree</a:t>
            </a:r>
            <a:br>
              <a:rPr lang="sl-SI" altLang="en-US" sz="2800"/>
            </a:br>
            <a:r>
              <a:rPr lang="sl-SI" altLang="en-US" sz="2800"/>
              <a:t>	    depth-first, breadth-first</a:t>
            </a:r>
          </a:p>
          <a:p>
            <a:pPr eaLnBrk="1" hangingPunct="1">
              <a:lnSpc>
                <a:spcPct val="90000"/>
              </a:lnSpc>
              <a:buFont typeface="Wingdings" panose="05000000000000000000" pitchFamily="2" charset="2"/>
              <a:buNone/>
            </a:pPr>
            <a:r>
              <a:rPr lang="sl-SI" altLang="en-US" sz="2800"/>
              <a:t>	          uniform-cost search</a:t>
            </a:r>
            <a:endParaRPr lang="en-GB" altLang="en-US"/>
          </a:p>
        </p:txBody>
      </p:sp>
      <p:sp>
        <p:nvSpPr>
          <p:cNvPr id="1434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FBEFA9C6-75AB-4357-8901-2F8A312AC3BC}" type="slidenum">
              <a:rPr lang="en-GB" altLang="en-US" sz="1400" smtClean="0">
                <a:latin typeface="Times New Roman" panose="02020603050405020304" pitchFamily="18" charset="0"/>
              </a:rPr>
              <a:pPr>
                <a:spcBef>
                  <a:spcPct val="0"/>
                </a:spcBef>
                <a:buClrTx/>
                <a:buSzTx/>
                <a:buFontTx/>
                <a:buNone/>
              </a:pPr>
              <a:t>8</a:t>
            </a:fld>
            <a:endParaRPr lang="en-GB" altLang="en-US" sz="14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DEAEE634-F1E2-46CA-8E6A-8803EB9089A9}" type="datetime1">
              <a:rPr lang="en-US" altLang="en-US" sz="1400" smtClean="0">
                <a:solidFill>
                  <a:srgbClr val="000000"/>
                </a:solidFill>
                <a:latin typeface="Times New Roman" panose="02020603050405020304" pitchFamily="18" charset="0"/>
              </a:rPr>
              <a:t>11/20/2023</a:t>
            </a:fld>
            <a:endParaRPr lang="en-GB" altLang="en-US" sz="1400">
              <a:solidFill>
                <a:srgbClr val="000000"/>
              </a:solidFill>
              <a:latin typeface="Times New Roman" panose="02020603050405020304" pitchFamily="18" charset="0"/>
            </a:endParaRPr>
          </a:p>
        </p:txBody>
      </p:sp>
      <p:sp>
        <p:nvSpPr>
          <p:cNvPr id="15363"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5364" name="Rectangle 3"/>
          <p:cNvSpPr>
            <a:spLocks noGrp="1" noChangeArrowheads="1"/>
          </p:cNvSpPr>
          <p:nvPr>
            <p:ph type="body" idx="1"/>
          </p:nvPr>
        </p:nvSpPr>
        <p:spPr>
          <a:xfrm>
            <a:off x="481013" y="1223963"/>
            <a:ext cx="7115175" cy="5024437"/>
          </a:xfrm>
        </p:spPr>
        <p:txBody>
          <a:bodyPr/>
          <a:lstStyle/>
          <a:p>
            <a:pPr eaLnBrk="1" hangingPunct="1">
              <a:lnSpc>
                <a:spcPct val="90000"/>
              </a:lnSpc>
              <a:buFont typeface="Wingdings" panose="05000000000000000000" pitchFamily="2" charset="2"/>
              <a:buNone/>
            </a:pPr>
            <a:r>
              <a:rPr lang="sl-SI" altLang="en-US" sz="2800"/>
              <a:t>   </a:t>
            </a:r>
            <a:r>
              <a:rPr lang="en-US" altLang="en-US" sz="2800"/>
              <a:t>     4 Informed Search and Exploration</a:t>
            </a:r>
            <a:br>
              <a:rPr lang="sl-SI" altLang="en-US" sz="2800"/>
            </a:br>
            <a:r>
              <a:rPr lang="sl-SI" altLang="en-US" sz="2800"/>
              <a:t>          heuristics (estimate to goal)</a:t>
            </a:r>
          </a:p>
          <a:p>
            <a:pPr eaLnBrk="1" hangingPunct="1">
              <a:lnSpc>
                <a:spcPct val="90000"/>
              </a:lnSpc>
              <a:buFont typeface="Wingdings" panose="05000000000000000000" pitchFamily="2" charset="2"/>
              <a:buNone/>
            </a:pPr>
            <a:r>
              <a:rPr lang="sl-SI" altLang="en-US" sz="2800"/>
              <a:t>		    greedy search (most promising)</a:t>
            </a:r>
          </a:p>
          <a:p>
            <a:pPr eaLnBrk="1" hangingPunct="1">
              <a:lnSpc>
                <a:spcPct val="90000"/>
              </a:lnSpc>
              <a:buFont typeface="Wingdings" panose="05000000000000000000" pitchFamily="2" charset="2"/>
              <a:buNone/>
            </a:pPr>
            <a:r>
              <a:rPr lang="sl-SI" altLang="en-US" sz="2800"/>
              <a:t>		    A*, f(n) = g(n) + h(n) </a:t>
            </a:r>
          </a:p>
          <a:p>
            <a:pPr eaLnBrk="1" hangingPunct="1">
              <a:lnSpc>
                <a:spcPct val="90000"/>
              </a:lnSpc>
              <a:buFont typeface="Wingdings" panose="05000000000000000000" pitchFamily="2" charset="2"/>
              <a:buNone/>
            </a:pPr>
            <a:r>
              <a:rPr lang="sl-SI" altLang="en-US" sz="2800"/>
              <a:t>		    h less than true, optimal</a:t>
            </a:r>
            <a:br>
              <a:rPr lang="sl-SI" altLang="en-US" sz="2800"/>
            </a:br>
            <a:r>
              <a:rPr lang="sl-SI" altLang="en-US" sz="2800"/>
              <a:t>	    bidirectional (if), common</a:t>
            </a:r>
            <a:br>
              <a:rPr lang="en-US" altLang="en-US" sz="2800"/>
            </a:br>
            <a:r>
              <a:rPr lang="en-US" altLang="en-US" sz="2800"/>
              <a:t>     5 Constraint Satisfaction Problems </a:t>
            </a:r>
            <a:br>
              <a:rPr lang="en-US" altLang="en-US" sz="2800"/>
            </a:br>
            <a:r>
              <a:rPr lang="en-US" altLang="en-US" sz="2800"/>
              <a:t>     6 Adversarial Search </a:t>
            </a:r>
            <a:br>
              <a:rPr lang="en-US" altLang="en-US" sz="2800"/>
            </a:br>
            <a:r>
              <a:rPr lang="en-US" altLang="en-US" sz="2800" b="1"/>
              <a:t>Part III Knowledge and Reasoning</a:t>
            </a:r>
            <a:r>
              <a:rPr lang="en-US" altLang="en-US" sz="2800"/>
              <a:t> </a:t>
            </a:r>
            <a:br>
              <a:rPr lang="en-US" altLang="en-US" sz="2800"/>
            </a:br>
            <a:r>
              <a:rPr lang="en-US" altLang="en-US" sz="2800"/>
              <a:t>     </a:t>
            </a:r>
            <a:r>
              <a:rPr lang="sl-SI" altLang="en-US" sz="2800"/>
              <a:t>….</a:t>
            </a:r>
            <a:br>
              <a:rPr lang="en-US" altLang="en-US"/>
            </a:br>
            <a:r>
              <a:rPr lang="en-US" altLang="en-US" sz="2400" b="1"/>
              <a:t> </a:t>
            </a:r>
            <a:br>
              <a:rPr lang="en-US" altLang="en-US"/>
            </a:br>
            <a:endParaRPr lang="en-GB" altLang="en-US"/>
          </a:p>
        </p:txBody>
      </p:sp>
      <p:sp>
        <p:nvSpPr>
          <p:cNvPr id="153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5066B673-A759-4AFD-A3BA-F03BB5D16C4C}" type="slidenum">
              <a:rPr lang="en-GB" altLang="en-US" sz="1400" smtClean="0">
                <a:solidFill>
                  <a:srgbClr val="000000"/>
                </a:solidFill>
                <a:latin typeface="Times New Roman" panose="02020603050405020304" pitchFamily="18" charset="0"/>
              </a:rPr>
              <a:pPr>
                <a:spcBef>
                  <a:spcPct val="0"/>
                </a:spcBef>
                <a:buClrTx/>
                <a:buSzTx/>
                <a:buFontTx/>
                <a:buNone/>
              </a:pPr>
              <a:t>9</a:t>
            </a:fld>
            <a:endParaRPr lang="en-GB" altLang="en-US" sz="1400">
              <a:solidFill>
                <a:srgbClr val="000000"/>
              </a:solidFill>
              <a:latin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Designs\Bamboo.pot</Template>
  <TotalTime>2620</TotalTime>
  <Words>1116</Words>
  <Application>Microsoft Office PowerPoint</Application>
  <PresentationFormat>Diaprojekcija na zaslonu (4:3)</PresentationFormat>
  <Paragraphs>123</Paragraphs>
  <Slides>16</Slides>
  <Notes>0</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16</vt:i4>
      </vt:variant>
    </vt:vector>
  </HeadingPairs>
  <TitlesOfParts>
    <vt:vector size="22" baseType="lpstr">
      <vt:lpstr>Arial</vt:lpstr>
      <vt:lpstr>Arial Black</vt:lpstr>
      <vt:lpstr>Times New Roman</vt:lpstr>
      <vt:lpstr>Wingdings</vt:lpstr>
      <vt:lpstr>Bamboo</vt:lpstr>
      <vt:lpstr>1_Bamboo</vt:lpstr>
      <vt:lpstr>PowerPointova predstavitev</vt:lpstr>
      <vt:lpstr>PowerPointova predstavitev</vt:lpstr>
      <vt:lpstr>PowerPointova predstavitev</vt:lpstr>
      <vt:lpstr>PowerPointova predstavitev</vt:lpstr>
      <vt:lpstr>Contents</vt:lpstr>
      <vt:lpstr>Contents</vt:lpstr>
      <vt:lpstr>Contents</vt:lpstr>
      <vt:lpstr>Contents</vt:lpstr>
      <vt:lpstr>Contents</vt:lpstr>
      <vt:lpstr>Wikipedia</vt:lpstr>
      <vt:lpstr>Ethics, movies</vt:lpstr>
      <vt:lpstr>Future?</vt:lpstr>
      <vt:lpstr>PowerPointova predstavitev</vt:lpstr>
      <vt:lpstr>PowerPointova predstavitev</vt:lpstr>
      <vt:lpstr>PowerPointova predstavitev</vt:lpstr>
      <vt:lpstr>AI performance</vt:lpstr>
    </vt:vector>
  </TitlesOfParts>
  <Company>Gams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Slovenijo v informacijsko družbo</dc:title>
  <dc:creator>Gams</dc:creator>
  <cp:lastModifiedBy>mezi</cp:lastModifiedBy>
  <cp:revision>76</cp:revision>
  <dcterms:created xsi:type="dcterms:W3CDTF">2000-03-19T21:32:30Z</dcterms:created>
  <dcterms:modified xsi:type="dcterms:W3CDTF">2023-11-20T17:11:37Z</dcterms:modified>
</cp:coreProperties>
</file>