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310" r:id="rId3"/>
    <p:sldId id="263" r:id="rId4"/>
    <p:sldId id="268" r:id="rId5"/>
    <p:sldId id="265" r:id="rId6"/>
    <p:sldId id="311" r:id="rId7"/>
    <p:sldId id="358" r:id="rId8"/>
    <p:sldId id="359" r:id="rId9"/>
    <p:sldId id="313" r:id="rId10"/>
    <p:sldId id="314" r:id="rId11"/>
    <p:sldId id="318" r:id="rId12"/>
    <p:sldId id="361" r:id="rId13"/>
    <p:sldId id="362" r:id="rId14"/>
    <p:sldId id="276" r:id="rId15"/>
    <p:sldId id="273" r:id="rId16"/>
    <p:sldId id="320" r:id="rId17"/>
    <p:sldId id="321" r:id="rId18"/>
    <p:sldId id="323" r:id="rId19"/>
    <p:sldId id="282" r:id="rId20"/>
    <p:sldId id="287" r:id="rId21"/>
    <p:sldId id="288" r:id="rId22"/>
    <p:sldId id="289" r:id="rId23"/>
    <p:sldId id="290" r:id="rId24"/>
    <p:sldId id="291" r:id="rId25"/>
    <p:sldId id="279" r:id="rId26"/>
    <p:sldId id="326" r:id="rId27"/>
    <p:sldId id="293" r:id="rId28"/>
    <p:sldId id="294" r:id="rId29"/>
    <p:sldId id="295" r:id="rId30"/>
    <p:sldId id="297" r:id="rId31"/>
    <p:sldId id="298" r:id="rId32"/>
    <p:sldId id="299" r:id="rId33"/>
    <p:sldId id="305" r:id="rId34"/>
    <p:sldId id="306" r:id="rId35"/>
    <p:sldId id="309" r:id="rId36"/>
    <p:sldId id="344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363" r:id="rId45"/>
    <p:sldId id="364" r:id="rId46"/>
    <p:sldId id="365" r:id="rId47"/>
    <p:sldId id="368" r:id="rId48"/>
    <p:sldId id="366" r:id="rId49"/>
    <p:sldId id="280" r:id="rId50"/>
    <p:sldId id="333" r:id="rId51"/>
    <p:sldId id="339" r:id="rId52"/>
    <p:sldId id="328" r:id="rId53"/>
    <p:sldId id="338" r:id="rId54"/>
    <p:sldId id="354" r:id="rId55"/>
    <p:sldId id="355" r:id="rId56"/>
    <p:sldId id="352" r:id="rId57"/>
    <p:sldId id="356" r:id="rId58"/>
    <p:sldId id="357" r:id="rId59"/>
    <p:sldId id="340" r:id="rId60"/>
    <p:sldId id="341" r:id="rId61"/>
    <p:sldId id="342" r:id="rId62"/>
    <p:sldId id="343" r:id="rId6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CDC"/>
    <a:srgbClr val="0000FF"/>
    <a:srgbClr val="DCDCFF"/>
    <a:srgbClr val="FFFFFF"/>
    <a:srgbClr val="C8C8FF"/>
    <a:srgbClr val="F0F0FF"/>
    <a:srgbClr val="E6E6FF"/>
    <a:srgbClr val="D2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67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CF5C9-E1D5-4FE0-BED2-E46AC7DA4E6B}" type="datetimeFigureOut">
              <a:rPr lang="sl-SI" smtClean="0"/>
              <a:t>21. 11. 2019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7998B-B372-477E-AC49-0B2E36990C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5974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7998B-B372-477E-AC49-0B2E36990C53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2449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7998B-B372-477E-AC49-0B2E36990C53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2449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7998B-B372-477E-AC49-0B2E36990C53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4377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7998B-B372-477E-AC49-0B2E36990C53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0530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7998B-B372-477E-AC49-0B2E36990C53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2449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0A69-2B40-4F03-939F-A290DC650FC7}" type="datetimeFigureOut">
              <a:rPr lang="sl-SI" smtClean="0"/>
              <a:t>21. 11. 2019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2F6E-6D96-4337-943B-FA2C2682E0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404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0A69-2B40-4F03-939F-A290DC650FC7}" type="datetimeFigureOut">
              <a:rPr lang="sl-SI" smtClean="0"/>
              <a:t>21. 11. 2019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2F6E-6D96-4337-943B-FA2C2682E0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341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0A69-2B40-4F03-939F-A290DC650FC7}" type="datetimeFigureOut">
              <a:rPr lang="sl-SI" smtClean="0"/>
              <a:t>21. 11. 2019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2F6E-6D96-4337-943B-FA2C2682E0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674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0A69-2B40-4F03-939F-A290DC650FC7}" type="datetimeFigureOut">
              <a:rPr lang="sl-SI" smtClean="0"/>
              <a:t>21. 11. 2019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2F6E-6D96-4337-943B-FA2C2682E0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71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0A69-2B40-4F03-939F-A290DC650FC7}" type="datetimeFigureOut">
              <a:rPr lang="sl-SI" smtClean="0"/>
              <a:t>21. 11. 2019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2F6E-6D96-4337-943B-FA2C2682E0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271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0A69-2B40-4F03-939F-A290DC650FC7}" type="datetimeFigureOut">
              <a:rPr lang="sl-SI" smtClean="0"/>
              <a:t>21. 11. 2019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2F6E-6D96-4337-943B-FA2C2682E0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3237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0A69-2B40-4F03-939F-A290DC650FC7}" type="datetimeFigureOut">
              <a:rPr lang="sl-SI" smtClean="0"/>
              <a:t>21. 11. 2019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2F6E-6D96-4337-943B-FA2C2682E0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6746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0A69-2B40-4F03-939F-A290DC650FC7}" type="datetimeFigureOut">
              <a:rPr lang="sl-SI" smtClean="0"/>
              <a:t>21. 11. 2019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2F6E-6D96-4337-943B-FA2C2682E0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655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0A69-2B40-4F03-939F-A290DC650FC7}" type="datetimeFigureOut">
              <a:rPr lang="sl-SI" smtClean="0"/>
              <a:t>21. 11. 2019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2F6E-6D96-4337-943B-FA2C2682E0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930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0A69-2B40-4F03-939F-A290DC650FC7}" type="datetimeFigureOut">
              <a:rPr lang="sl-SI" smtClean="0"/>
              <a:t>21. 11. 2019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2F6E-6D96-4337-943B-FA2C2682E0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239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0A69-2B40-4F03-939F-A290DC650FC7}" type="datetimeFigureOut">
              <a:rPr lang="sl-SI" smtClean="0"/>
              <a:t>21. 11. 2019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2F6E-6D96-4337-943B-FA2C2682E0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483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50A69-2B40-4F03-939F-A290DC650FC7}" type="datetimeFigureOut">
              <a:rPr lang="sl-SI" smtClean="0"/>
              <a:t>21. 11. 2019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E2F6E-6D96-4337-943B-FA2C2682E0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746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si/url?sa=i&amp;rct=j&amp;q=&amp;esrc=s&amp;source=images&amp;cd=&amp;cad=rja&amp;uact=8&amp;ved=0ahUKEwjB4arpyPbTAhUNb1AKHduGDdcQjRwIBw&amp;url=https://www.microsoft.com/microsoft-band/en-us&amp;psig=AFQjCNGnnZL2QdJRZ7g1z-r0oRFP6M230g&amp;ust=149509816161296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google.si/url?sa=i&amp;rct=j&amp;q=&amp;esrc=s&amp;source=images&amp;cd=&amp;cad=rja&amp;uact=8&amp;ved=0ahUKEwil64iAyfbTAhURaVAKHbowB5kQjRwIBw&amp;url=http://www.samsung.com/ae/smartphones/&amp;psig=AFQjCNHn7umgBn_Q-WD1wcX35wbZFddUTw&amp;ust=1495098205619768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jpeg"/><Relationship Id="rId2" Type="http://schemas.openxmlformats.org/officeDocument/2006/relationships/hyperlink" Target="http://www.google.si/url?sa=i&amp;rct=j&amp;q=&amp;esrc=s&amp;source=images&amp;cd=&amp;cad=rja&amp;uact=8&amp;ved=0ahUKEwil64iAyfbTAhURaVAKHbowB5kQjRwIBw&amp;url=http://www.samsung.com/ae/smartphones/&amp;psig=AFQjCNHn7umgBn_Q-WD1wcX35wbZFddUTw&amp;ust=149509820561976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si/url?sa=i&amp;rct=j&amp;q=&amp;esrc=s&amp;source=images&amp;cd=&amp;cad=rja&amp;uact=8&amp;ved=0ahUKEwil64iAyfbTAhURaVAKHbowB5kQjRwIBw&amp;url=http://www.samsung.com/ae/smartphones/&amp;psig=AFQjCNHn7umgBn_Q-WD1wcX35wbZFddUTw&amp;ust=149509820561976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google.si/url?sa=i&amp;rct=j&amp;q=&amp;esrc=s&amp;source=images&amp;cd=&amp;cad=rja&amp;uact=8&amp;ved=0ahUKEwjJp_fYyPbTAhUSKlAKHahYA50QjRwIBw&amp;url=http://www.tiii.be/tiii-materials/shop/shimmer-research-shimmer-wireless-sensors&amp;psig=AFQjCNG7mEh7f-ar-4k9KiFgy5ZvcN4SCA&amp;ust=1495098127630721" TargetMode="External"/><Relationship Id="rId7" Type="http://schemas.openxmlformats.org/officeDocument/2006/relationships/hyperlink" Target="http://www.google.si/url?sa=i&amp;rct=j&amp;q=&amp;esrc=s&amp;source=images&amp;cd=&amp;cad=rja&amp;uact=8&amp;ved=0ahUKEwil64iAyfbTAhURaVAKHbowB5kQjRwIBw&amp;url=http://www.samsung.com/ae/smartphones/&amp;psig=AFQjCNHn7umgBn_Q-WD1wcX35wbZFddUTw&amp;ust=149509820561976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google.si/url?sa=i&amp;rct=j&amp;q=&amp;esrc=s&amp;source=images&amp;cd=&amp;cad=rja&amp;uact=8&amp;ved=0ahUKEwjB4arpyPbTAhUNb1AKHduGDdcQjRwIBw&amp;url=https://www.microsoft.com/microsoft-band/en-us&amp;psig=AFQjCNGnnZL2QdJRZ7g1z-r0oRFP6M230g&amp;ust=1495098161612960" TargetMode="Externa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google.si/url?sa=i&amp;rct=j&amp;q=&amp;esrc=s&amp;source=images&amp;cd=&amp;cad=rja&amp;uact=8&amp;ved=0ahUKEwjDpfzsvfvTAhXSLlAKHeapCqgQjRwIBw&amp;url=https://www.amazon.com/Netatmo-Weather-Station-Smartphone-Compatible/dp/B0095HVAKS&amp;psig=AFQjCNEpzt6TJj2u4tA4AJqG3Fm3BkaP5g&amp;ust=1495267008345196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google.si/url?sa=i&amp;rct=j&amp;q=&amp;esrc=s&amp;source=images&amp;cd=&amp;cad=rja&amp;uact=8&amp;ved=0ahUKEwjDpfzsvfvTAhXSLlAKHeapCqgQjRwIBw&amp;url=https://www.amazon.com/Netatmo-Weather-Station-Smartphone-Compatible/dp/B0095HVAKS&amp;psig=AFQjCNEpzt6TJj2u4tA4AJqG3Fm3BkaP5g&amp;ust=1495267008345196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hZXDgG9oSk?t=24" TargetMode="External"/><Relationship Id="rId7" Type="http://schemas.openxmlformats.org/officeDocument/2006/relationships/image" Target="../media/image37.jpg"/><Relationship Id="rId2" Type="http://schemas.openxmlformats.org/officeDocument/2006/relationships/hyperlink" Target="https://youtu.be/-cgESNK-84w?t=133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nK4QHj00nk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hyperlink" Target="https://youtu.be/mgEf7J_M0Qk?t=29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vWxqAcsDBM?t=19" TargetMode="External"/><Relationship Id="rId7" Type="http://schemas.openxmlformats.org/officeDocument/2006/relationships/hyperlink" Target="https://youtu.be/ZiXOsJeILmQ" TargetMode="External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hyperlink" Target="https://youtu.be/5f5Kk5RReUE" TargetMode="External"/><Relationship Id="rId4" Type="http://schemas.openxmlformats.org/officeDocument/2006/relationships/image" Target="../media/image42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google.si/url?sa=i&amp;rct=j&amp;q=&amp;esrc=s&amp;source=images&amp;cd=&amp;cad=rja&amp;uact=8&amp;ved=0ahUKEwjJp_fYyPbTAhUSKlAKHahYA50QjRwIBw&amp;url=http://www.tiii.be/tiii-materials/shop/shimmer-research-shimmer-wireless-sensors&amp;psig=AFQjCNG7mEh7f-ar-4k9KiFgy5ZvcN4SCA&amp;ust=1495098127630721" TargetMode="External"/><Relationship Id="rId7" Type="http://schemas.openxmlformats.org/officeDocument/2006/relationships/hyperlink" Target="http://www.google.si/url?sa=i&amp;rct=j&amp;q=&amp;esrc=s&amp;source=images&amp;cd=&amp;cad=rja&amp;uact=8&amp;ved=0ahUKEwil64iAyfbTAhURaVAKHbowB5kQjRwIBw&amp;url=http://www.samsung.com/ae/smartphones/&amp;psig=AFQjCNHn7umgBn_Q-WD1wcX35wbZFddUTw&amp;ust=149509820561976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www.google.si/url?sa=i&amp;rct=j&amp;q=&amp;esrc=s&amp;source=images&amp;cd=&amp;cad=rja&amp;uact=8&amp;ved=0ahUKEwjB4arpyPbTAhUNb1AKHduGDdcQjRwIBw&amp;url=https://www.microsoft.com/microsoft-band/en-us&amp;psig=AFQjCNGnnZL2QdJRZ7g1z-r0oRFP6M230g&amp;ust=1495098161612960" TargetMode="Externa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google.si/url?sa=i&amp;rct=j&amp;q=&amp;esrc=s&amp;source=images&amp;cd=&amp;cad=rja&amp;uact=8&amp;ved=0ahUKEwjB4arpyPbTAhUNb1AKHduGDdcQjRwIBw&amp;url=https://www.microsoft.com/microsoft-band/en-us&amp;psig=AFQjCNGnnZL2QdJRZ7g1z-r0oRFP6M230g&amp;ust=1495098161612960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google.si/url?sa=i&amp;rct=j&amp;q=&amp;esrc=s&amp;source=images&amp;cd=&amp;cad=rja&amp;uact=8&amp;ved=0ahUKEwil64iAyfbTAhURaVAKHbowB5kQjRwIBw&amp;url=http://www.samsung.com/ae/smartphones/&amp;psig=AFQjCNHn7umgBn_Q-WD1wcX35wbZFddUTw&amp;ust=1495098205619768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hyperlink" Target="http://www.google.si/url?sa=i&amp;rct=j&amp;q=&amp;esrc=s&amp;source=images&amp;cd=&amp;cad=rja&amp;uact=8&amp;ved=0ahUKEwjJp_fYyPbTAhUSKlAKHahYA50QjRwIBw&amp;url=http://www.tiii.be/tiii-materials/shop/shimmer-research-shimmer-wireless-sensors&amp;psig=AFQjCNG7mEh7f-ar-4k9KiFgy5ZvcN4SCA&amp;ust=1495098127630721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google.si/url?sa=i&amp;rct=j&amp;q=&amp;esrc=s&amp;source=images&amp;cd=&amp;cad=rja&amp;uact=8&amp;ved=0ahUKEwjB4arpyPbTAhUNb1AKHduGDdcQjRwIBw&amp;url=https://www.microsoft.com/microsoft-band/en-us&amp;psig=AFQjCNGnnZL2QdJRZ7g1z-r0oRFP6M230g&amp;ust=1495098161612960" TargetMode="External"/><Relationship Id="rId7" Type="http://schemas.openxmlformats.org/officeDocument/2006/relationships/hyperlink" Target="http://www.google.si/url?sa=i&amp;rct=j&amp;q=&amp;esrc=s&amp;source=images&amp;cd=&amp;cad=rja&amp;uact=8&amp;ved=0ahUKEwil64iAyfbTAhURaVAKHbowB5kQjRwIBw&amp;url=http://www.samsung.com/ae/smartphones/&amp;psig=AFQjCNHn7umgBn_Q-WD1wcX35wbZFddUTw&amp;ust=149509820561976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google.si/url?sa=i&amp;rct=j&amp;q=&amp;esrc=s&amp;source=images&amp;cd=&amp;cad=rja&amp;uact=8&amp;ved=0ahUKEwjJp_fYyPbTAhUSKlAKHahYA50QjRwIBw&amp;url=http://www.tiii.be/tiii-materials/shop/shimmer-research-shimmer-wireless-sensors&amp;psig=AFQjCNG7mEh7f-ar-4k9KiFgy5ZvcN4SCA&amp;ust=1495098127630721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6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>
            <a:normAutofit/>
          </a:bodyPr>
          <a:lstStyle/>
          <a:p>
            <a:r>
              <a:rPr lang="sl-SI" sz="4800" smtClean="0">
                <a:solidFill>
                  <a:srgbClr val="FF0000"/>
                </a:solidFill>
              </a:rPr>
              <a:t>Ambient Intelligence</a:t>
            </a:r>
            <a:endParaRPr lang="sl-SI" sz="480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1919064"/>
          </a:xfrm>
        </p:spPr>
        <p:txBody>
          <a:bodyPr>
            <a:normAutofit/>
          </a:bodyPr>
          <a:lstStyle/>
          <a:p>
            <a:r>
              <a:rPr lang="sl-SI" sz="3600" smtClean="0">
                <a:solidFill>
                  <a:srgbClr val="0000FF"/>
                </a:solidFill>
              </a:rPr>
              <a:t>Mitja Luštrek</a:t>
            </a:r>
          </a:p>
          <a:p>
            <a:endParaRPr lang="sl-SI" sz="1000" smtClean="0">
              <a:solidFill>
                <a:schemeClr val="tx1"/>
              </a:solidFill>
            </a:endParaRPr>
          </a:p>
          <a:p>
            <a:r>
              <a:rPr lang="sl-SI" sz="2800" smtClean="0">
                <a:solidFill>
                  <a:schemeClr val="tx1"/>
                </a:solidFill>
              </a:rPr>
              <a:t>Jožef Stefan Institute</a:t>
            </a:r>
            <a:br>
              <a:rPr lang="sl-SI" sz="2800" smtClean="0">
                <a:solidFill>
                  <a:schemeClr val="tx1"/>
                </a:solidFill>
              </a:rPr>
            </a:br>
            <a:r>
              <a:rPr lang="sl-SI" sz="2800" smtClean="0">
                <a:solidFill>
                  <a:schemeClr val="tx1"/>
                </a:solidFill>
              </a:rPr>
              <a:t>Department of Intelligent Systems</a:t>
            </a:r>
          </a:p>
          <a:p>
            <a:endParaRPr lang="sl-SI">
              <a:solidFill>
                <a:schemeClr val="tx1"/>
              </a:solidFill>
            </a:endParaRPr>
          </a:p>
        </p:txBody>
      </p:sp>
      <p:pic>
        <p:nvPicPr>
          <p:cNvPr id="1026" name="Picture 2" descr="http://ipssc.mps.si/2015/IPS-h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51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11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Smart indoor environments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smtClean="0"/>
              <a:t>Smart homes/offices</a:t>
            </a:r>
          </a:p>
          <a:p>
            <a:r>
              <a:rPr lang="sl-SI" smtClean="0"/>
              <a:t>Ambient assisted living (AAL) environments</a:t>
            </a:r>
          </a:p>
          <a:p>
            <a:r>
              <a:rPr lang="sl-SI" smtClean="0"/>
              <a:t>Living laboratories</a:t>
            </a:r>
          </a:p>
          <a:p>
            <a:r>
              <a:rPr lang="sl-SI" smtClean="0"/>
              <a:t>Special: smart factories, hospitals, shops...</a:t>
            </a:r>
          </a:p>
          <a:p>
            <a:endParaRPr lang="sl-SI"/>
          </a:p>
          <a:p>
            <a:r>
              <a:rPr lang="sl-SI" smtClean="0"/>
              <a:t>Sensing, actuation</a:t>
            </a:r>
          </a:p>
          <a:p>
            <a:r>
              <a:rPr lang="sl-SI" smtClean="0"/>
              <a:t>Processing not an</a:t>
            </a:r>
            <a:br>
              <a:rPr lang="sl-SI" smtClean="0"/>
            </a:br>
            <a:r>
              <a:rPr lang="sl-SI" smtClean="0"/>
              <a:t>issue</a:t>
            </a:r>
          </a:p>
          <a:p>
            <a:r>
              <a:rPr lang="sl-SI" smtClean="0"/>
              <a:t>Various</a:t>
            </a:r>
            <a:br>
              <a:rPr lang="sl-SI" smtClean="0"/>
            </a:br>
            <a:r>
              <a:rPr lang="sl-SI" smtClean="0"/>
              <a:t>methods for HCI</a:t>
            </a:r>
            <a:endParaRPr lang="sl-SI"/>
          </a:p>
        </p:txBody>
      </p:sp>
      <p:pic>
        <p:nvPicPr>
          <p:cNvPr id="3074" name="Picture 2" descr="https://bstassen.files.wordpress.com/2015/01/a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224" y="3568953"/>
            <a:ext cx="5095776" cy="331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6460152"/>
            <a:ext cx="2322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smtClean="0">
                <a:solidFill>
                  <a:schemeClr val="bg1">
                    <a:lumMod val="50000"/>
                  </a:schemeClr>
                </a:solidFill>
              </a:rPr>
              <a:t>Image copyright IEEE / Lloret et al.</a:t>
            </a:r>
            <a:endParaRPr lang="sl-SI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7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Ambient sensors</a:t>
            </a:r>
            <a:endParaRPr lang="sl-SI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mtClean="0"/>
              <a:t>Camera (infrared)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6460152"/>
            <a:ext cx="50782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smtClean="0">
                <a:solidFill>
                  <a:schemeClr val="bg1">
                    <a:lumMod val="50000"/>
                  </a:schemeClr>
                </a:solidFill>
              </a:rPr>
              <a:t>Image copyright Potdar et al., Simon Fraser University, Springer / Panasiti et el.</a:t>
            </a:r>
            <a:endParaRPr lang="sl-SI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58100"/>
            <a:ext cx="3585337" cy="25110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72816"/>
            <a:ext cx="3585337" cy="2016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3614431" cy="316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1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>
                <a:solidFill>
                  <a:srgbClr val="FF0000"/>
                </a:solidFill>
              </a:rPr>
              <a:t>Ambient </a:t>
            </a:r>
            <a:r>
              <a:rPr lang="sl-SI" sz="4000" smtClean="0">
                <a:solidFill>
                  <a:srgbClr val="FF0000"/>
                </a:solidFill>
              </a:rPr>
              <a:t>sensors</a:t>
            </a:r>
            <a:endParaRPr lang="sl-SI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mtClean="0"/>
              <a:t>Microphone: human activity, machine noise</a:t>
            </a:r>
          </a:p>
          <a:p>
            <a:r>
              <a:rPr lang="sl-SI" smtClean="0"/>
              <a:t>Passive infrared (PIR) sensor, pressure sensor:</a:t>
            </a:r>
            <a:br>
              <a:rPr lang="sl-SI" smtClean="0"/>
            </a:br>
            <a:r>
              <a:rPr lang="sl-SI" smtClean="0"/>
              <a:t>human movement</a:t>
            </a:r>
          </a:p>
          <a:p>
            <a:r>
              <a:rPr lang="sl-SI" smtClean="0"/>
              <a:t>Door, window, water flow sensor</a:t>
            </a:r>
          </a:p>
          <a:p>
            <a:r>
              <a:rPr lang="sl-SI" smtClean="0"/>
              <a:t>Temperature, humidity, CO</a:t>
            </a:r>
            <a:r>
              <a:rPr lang="sl-SI" baseline="-25000" smtClean="0"/>
              <a:t>2</a:t>
            </a:r>
            <a:r>
              <a:rPr lang="sl-SI" smtClean="0"/>
              <a:t>, air pressure sensor</a:t>
            </a:r>
            <a:endParaRPr lang="sl-SI" baseline="-25000" smtClean="0"/>
          </a:p>
          <a:p>
            <a:r>
              <a:rPr lang="sl-SI" smtClean="0"/>
              <a:t>Gas, carbon monoxide, flood sensor</a:t>
            </a:r>
          </a:p>
          <a:p>
            <a:r>
              <a:rPr lang="sl-SI" smtClean="0"/>
              <a:t>Electricity meter: appliance use</a:t>
            </a:r>
          </a:p>
        </p:txBody>
      </p:sp>
    </p:spTree>
    <p:extLst>
      <p:ext uri="{BB962C8B-B14F-4D97-AF65-F5344CB8AC3E}">
        <p14:creationId xmlns:p14="http://schemas.microsoft.com/office/powerpoint/2010/main" val="149213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>
                <a:solidFill>
                  <a:srgbClr val="FF0000"/>
                </a:solidFill>
              </a:rPr>
              <a:t>Ambient </a:t>
            </a:r>
            <a:r>
              <a:rPr lang="sl-SI" sz="4000" smtClean="0">
                <a:solidFill>
                  <a:srgbClr val="FF0000"/>
                </a:solidFill>
              </a:rPr>
              <a:t>sensors</a:t>
            </a:r>
            <a:endParaRPr lang="sl-SI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mtClean="0"/>
              <a:t>Electronic nose: </a:t>
            </a:r>
            <a:r>
              <a:rPr lang="sl-SI" smtClean="0"/>
              <a:t>specific </a:t>
            </a:r>
            <a:r>
              <a:rPr lang="sl-SI" smtClean="0"/>
              <a:t>gases</a:t>
            </a:r>
          </a:p>
          <a:p>
            <a:r>
              <a:rPr lang="sl-SI" smtClean="0"/>
              <a:t>Indoor localization – Bluetooth beacons, RFID, ultrasound, ultra-wideband ...</a:t>
            </a:r>
          </a:p>
          <a:p>
            <a:endParaRPr lang="sl-S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7291697" cy="3256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8176335" y="5848921"/>
            <a:ext cx="1516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smtClean="0">
                <a:solidFill>
                  <a:schemeClr val="bg1">
                    <a:lumMod val="50000"/>
                  </a:schemeClr>
                </a:solidFill>
              </a:rPr>
              <a:t>Image copyright Eliko</a:t>
            </a:r>
            <a:endParaRPr lang="sl-SI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2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Smart outdoor environments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Smart cities</a:t>
            </a:r>
          </a:p>
          <a:p>
            <a:r>
              <a:rPr lang="sl-SI" smtClean="0"/>
              <a:t>Public displays</a:t>
            </a:r>
          </a:p>
          <a:p>
            <a:r>
              <a:rPr lang="sl-SI" smtClean="0"/>
              <a:t>Farms</a:t>
            </a:r>
          </a:p>
          <a:p>
            <a:r>
              <a:rPr lang="sl-SI" smtClean="0"/>
              <a:t>Natural environments</a:t>
            </a:r>
            <a:endParaRPr lang="sl-SI"/>
          </a:p>
          <a:p>
            <a:r>
              <a:rPr lang="sl-SI" smtClean="0"/>
              <a:t>...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005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mtClean="0">
                <a:solidFill>
                  <a:srgbClr val="FF0000"/>
                </a:solidFill>
              </a:rPr>
              <a:t>Common applications</a:t>
            </a:r>
            <a:endParaRPr lang="sl-SI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Health, wellbeing and AAL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Monitoring and assisting elderly people at home and on the go</a:t>
            </a:r>
          </a:p>
          <a:p>
            <a:r>
              <a:rPr lang="sl-SI" smtClean="0"/>
              <a:t>Monitoring and guiding chronic patients at home and on the go</a:t>
            </a:r>
          </a:p>
          <a:p>
            <a:r>
              <a:rPr lang="sl-SI" smtClean="0"/>
              <a:t>Monitoring hospital patients / nursing home residents</a:t>
            </a:r>
          </a:p>
          <a:p>
            <a:r>
              <a:rPr lang="sl-SI" smtClean="0"/>
              <a:t>Monitoring and encouraging physical activity and general wellbeing of healthy users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048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Comfort, </a:t>
            </a:r>
            <a:r>
              <a:rPr lang="sl-SI" sz="4000">
                <a:solidFill>
                  <a:srgbClr val="FF0000"/>
                </a:solidFill>
              </a:rPr>
              <a:t>energy </a:t>
            </a:r>
            <a:r>
              <a:rPr lang="sl-SI" sz="4000" smtClean="0">
                <a:solidFill>
                  <a:srgbClr val="FF0000"/>
                </a:solidFill>
              </a:rPr>
              <a:t>and security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Controlling heating, ventilation, lighting etc. for higher comfort and lower energy consumption</a:t>
            </a:r>
          </a:p>
          <a:p>
            <a:r>
              <a:rPr lang="sl-SI" smtClean="0"/>
              <a:t>Appliance use scheduling for lower </a:t>
            </a:r>
            <a:r>
              <a:rPr lang="sl-SI"/>
              <a:t>energy </a:t>
            </a:r>
            <a:r>
              <a:rPr lang="sl-SI" smtClean="0"/>
              <a:t>consumption</a:t>
            </a:r>
          </a:p>
          <a:p>
            <a:r>
              <a:rPr lang="sl-SI" smtClean="0"/>
              <a:t>Security monitoring – detection of unusual or prohibited behaviours/events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147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Miscellaneous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mtClean="0"/>
              <a:t>Affective computing</a:t>
            </a:r>
          </a:p>
          <a:p>
            <a:r>
              <a:rPr lang="sl-SI" smtClean="0"/>
              <a:t>Sensing and actuation for managing smart city infrastructure and providing public services</a:t>
            </a:r>
          </a:p>
          <a:p>
            <a:r>
              <a:rPr lang="sl-SI" smtClean="0"/>
              <a:t>Sensing and actuation for precision agriculture</a:t>
            </a:r>
          </a:p>
          <a:p>
            <a:r>
              <a:rPr lang="sl-SI" smtClean="0"/>
              <a:t>Monitoring natural environment for preservation and exploitation</a:t>
            </a:r>
            <a:endParaRPr lang="sl-SI"/>
          </a:p>
          <a:p>
            <a:r>
              <a:rPr lang="sl-SI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53076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208912" cy="1470025"/>
          </a:xfrm>
        </p:spPr>
        <p:txBody>
          <a:bodyPr/>
          <a:lstStyle/>
          <a:p>
            <a:r>
              <a:rPr lang="sl-SI" smtClean="0">
                <a:solidFill>
                  <a:srgbClr val="FF0000"/>
                </a:solidFill>
              </a:rPr>
              <a:t>Common technolgies and methods</a:t>
            </a:r>
            <a:endParaRPr lang="sl-SI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2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What is ambient intelligence (AmI)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mtClean="0"/>
              <a:t>Defined not by technology but by objectives → interdisciplinary</a:t>
            </a:r>
          </a:p>
          <a:p>
            <a:endParaRPr lang="sl-SI" smtClean="0"/>
          </a:p>
          <a:p>
            <a:r>
              <a:rPr lang="sl-SI" smtClean="0"/>
              <a:t>Environment should be sensitive and responsive to the users and their needs</a:t>
            </a:r>
          </a:p>
          <a:p>
            <a:r>
              <a:rPr lang="sl-SI" smtClean="0"/>
              <a:t>No special skills and minimal interaction from the users needed</a:t>
            </a:r>
          </a:p>
          <a:p>
            <a:r>
              <a:rPr lang="sl-SI" smtClean="0"/>
              <a:t>Technology disappears except for the user interface, its benefits remain</a:t>
            </a:r>
          </a:p>
        </p:txBody>
      </p:sp>
    </p:spTree>
    <p:extLst>
      <p:ext uri="{BB962C8B-B14F-4D97-AF65-F5344CB8AC3E}">
        <p14:creationId xmlns:p14="http://schemas.microsoft.com/office/powerpoint/2010/main" val="200523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788024" y="4077072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Mobile and distributed computing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95736" y="4077072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Human-computer interaction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195736" y="1412776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Artificial intelligence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788024" y="1412776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Sensing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491880" y="2708920"/>
            <a:ext cx="2232248" cy="2232248"/>
          </a:xfrm>
          <a:prstGeom prst="ellipse">
            <a:avLst/>
          </a:prstGeom>
          <a:solidFill>
            <a:srgbClr val="FFDCD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smtClean="0">
                <a:solidFill>
                  <a:schemeClr val="tx1"/>
                </a:solidFill>
              </a:rPr>
              <a:t>AmI</a:t>
            </a:r>
            <a:endParaRPr lang="sl-SI" sz="32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... by area</a:t>
            </a:r>
            <a:endParaRPr lang="sl-SI" sz="4000"/>
          </a:p>
        </p:txBody>
      </p:sp>
    </p:spTree>
    <p:extLst>
      <p:ext uri="{BB962C8B-B14F-4D97-AF65-F5344CB8AC3E}">
        <p14:creationId xmlns:p14="http://schemas.microsoft.com/office/powerpoint/2010/main" val="94604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788024" y="4077072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Mobile and distributed computing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95736" y="4077072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Human-computer interaction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788024" y="1412776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Sensing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491880" y="2708920"/>
            <a:ext cx="2232248" cy="2232248"/>
          </a:xfrm>
          <a:prstGeom prst="ellipse">
            <a:avLst/>
          </a:prstGeom>
          <a:solidFill>
            <a:srgbClr val="FFDCD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smtClean="0">
                <a:solidFill>
                  <a:schemeClr val="tx1"/>
                </a:solidFill>
              </a:rPr>
              <a:t>AmI</a:t>
            </a:r>
            <a:endParaRPr lang="sl-SI" sz="32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Artificial intelligence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6416" y="3240119"/>
            <a:ext cx="4849404" cy="1323439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Machine learning and symbolic reasoning </a:t>
            </a:r>
            <a:br>
              <a:rPr lang="sl-SI" sz="2000" smtClean="0"/>
            </a:br>
            <a:r>
              <a:rPr lang="sl-SI" sz="2000" smtClean="0"/>
              <a:t>to models events, users, activities 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Ontologies to represent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Rules to represent actions</a:t>
            </a:r>
          </a:p>
        </p:txBody>
      </p:sp>
      <p:sp>
        <p:nvSpPr>
          <p:cNvPr id="5" name="Oval 4"/>
          <p:cNvSpPr/>
          <p:nvPr/>
        </p:nvSpPr>
        <p:spPr>
          <a:xfrm>
            <a:off x="2195736" y="1412776"/>
            <a:ext cx="2232248" cy="2232248"/>
          </a:xfrm>
          <a:prstGeom prst="ellipse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Artificial intelligence</a:t>
            </a:r>
            <a:endParaRPr lang="sl-SI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788024" y="4077072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Mobile and distributed computing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95736" y="4077072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Human-computer interaction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195736" y="1412776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Artificial intelligence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491880" y="2708920"/>
            <a:ext cx="2232248" cy="2232248"/>
          </a:xfrm>
          <a:prstGeom prst="ellipse">
            <a:avLst/>
          </a:prstGeom>
          <a:solidFill>
            <a:srgbClr val="FFDCD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smtClean="0">
                <a:solidFill>
                  <a:schemeClr val="tx1"/>
                </a:solidFill>
              </a:rPr>
              <a:t>AmI</a:t>
            </a:r>
            <a:endParaRPr lang="sl-SI" sz="32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Sensing</a:t>
            </a:r>
            <a:endParaRPr lang="sl-SI" sz="4000"/>
          </a:p>
        </p:txBody>
      </p:sp>
      <p:sp>
        <p:nvSpPr>
          <p:cNvPr id="9" name="TextBox 8"/>
          <p:cNvSpPr txBox="1"/>
          <p:nvPr/>
        </p:nvSpPr>
        <p:spPr>
          <a:xfrm>
            <a:off x="2627784" y="3277433"/>
            <a:ext cx="2601994" cy="10156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Computer 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Indoor localization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Radio-based sensing</a:t>
            </a:r>
          </a:p>
        </p:txBody>
      </p:sp>
      <p:sp>
        <p:nvSpPr>
          <p:cNvPr id="8" name="Oval 7"/>
          <p:cNvSpPr/>
          <p:nvPr/>
        </p:nvSpPr>
        <p:spPr>
          <a:xfrm>
            <a:off x="4788024" y="1412776"/>
            <a:ext cx="2232248" cy="2232248"/>
          </a:xfrm>
          <a:prstGeom prst="ellipse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Sensing</a:t>
            </a:r>
            <a:endParaRPr lang="sl-SI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1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195736" y="4077072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Human-computer interaction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195736" y="1412776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Artificial intelligence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788024" y="1412776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Sensing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491880" y="2708920"/>
            <a:ext cx="2232248" cy="2232248"/>
          </a:xfrm>
          <a:prstGeom prst="ellipse">
            <a:avLst/>
          </a:prstGeom>
          <a:solidFill>
            <a:srgbClr val="FFDCD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smtClean="0">
                <a:solidFill>
                  <a:schemeClr val="tx1"/>
                </a:solidFill>
              </a:rPr>
              <a:t>AmI</a:t>
            </a:r>
            <a:endParaRPr lang="sl-SI" sz="32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Mobile and distributed computing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9564" y="3707889"/>
            <a:ext cx="3734869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Protocols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Middlewares (e.g., UniversAAL)</a:t>
            </a:r>
          </a:p>
        </p:txBody>
      </p:sp>
      <p:sp>
        <p:nvSpPr>
          <p:cNvPr id="7" name="Oval 6"/>
          <p:cNvSpPr/>
          <p:nvPr/>
        </p:nvSpPr>
        <p:spPr>
          <a:xfrm>
            <a:off x="4788024" y="4077072"/>
            <a:ext cx="2232248" cy="2232248"/>
          </a:xfrm>
          <a:prstGeom prst="ellipse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Mobile and distributed computing</a:t>
            </a:r>
            <a:endParaRPr lang="sl-SI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01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788024" y="4077072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Mobile and distributed computing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195736" y="1412776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Artificial intelligence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788024" y="1412776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Sensing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491880" y="2708920"/>
            <a:ext cx="2232248" cy="2232248"/>
          </a:xfrm>
          <a:prstGeom prst="ellipse">
            <a:avLst/>
          </a:prstGeom>
          <a:solidFill>
            <a:srgbClr val="FFDCD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smtClean="0">
                <a:solidFill>
                  <a:schemeClr val="tx1"/>
                </a:solidFill>
              </a:rPr>
              <a:t>AmI</a:t>
            </a:r>
            <a:endParaRPr lang="sl-SI" sz="32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Human-computer interaction</a:t>
            </a:r>
            <a:endParaRPr lang="sl-SI" sz="4000"/>
          </a:p>
        </p:txBody>
      </p:sp>
      <p:sp>
        <p:nvSpPr>
          <p:cNvPr id="9" name="TextBox 8"/>
          <p:cNvSpPr txBox="1"/>
          <p:nvPr/>
        </p:nvSpPr>
        <p:spPr>
          <a:xfrm>
            <a:off x="3995935" y="3163324"/>
            <a:ext cx="2962862" cy="1323439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Gesture-based, tangible</a:t>
            </a:r>
            <a:br>
              <a:rPr lang="sl-SI" sz="2000" smtClean="0"/>
            </a:br>
            <a:r>
              <a:rPr lang="sl-SI" sz="2000" smtClean="0"/>
              <a:t>interaction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Augmented reality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User-centred design</a:t>
            </a:r>
          </a:p>
        </p:txBody>
      </p:sp>
      <p:sp>
        <p:nvSpPr>
          <p:cNvPr id="6" name="Oval 5"/>
          <p:cNvSpPr/>
          <p:nvPr/>
        </p:nvSpPr>
        <p:spPr>
          <a:xfrm>
            <a:off x="2195736" y="4077072"/>
            <a:ext cx="2232248" cy="2232248"/>
          </a:xfrm>
          <a:prstGeom prst="ellipse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Human-computer interaction</a:t>
            </a:r>
            <a:endParaRPr lang="sl-SI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9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mtClean="0">
                <a:solidFill>
                  <a:srgbClr val="FF0000"/>
                </a:solidFill>
              </a:rPr>
              <a:t>Wearable example</a:t>
            </a:r>
            <a:br>
              <a:rPr lang="sl-SI" smtClean="0">
                <a:solidFill>
                  <a:srgbClr val="FF0000"/>
                </a:solidFill>
              </a:rPr>
            </a:br>
            <a:r>
              <a:rPr lang="sl-SI" smtClean="0">
                <a:solidFill>
                  <a:srgbClr val="FF0000"/>
                </a:solidFill>
              </a:rPr>
              <a:t>with classical machine learning</a:t>
            </a:r>
            <a:endParaRPr lang="sl-SI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6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Overview of the example</a:t>
            </a:r>
            <a:endParaRPr lang="sl-SI" sz="4000">
              <a:solidFill>
                <a:srgbClr val="FF0000"/>
              </a:solidFill>
            </a:endParaRPr>
          </a:p>
        </p:txBody>
      </p:sp>
      <p:pic>
        <p:nvPicPr>
          <p:cNvPr id="4" name="Picture 4" descr="Image result for microsoft band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50628"/>
            <a:ext cx="1352811" cy="76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samsung smartphon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21643" y="1327147"/>
            <a:ext cx="1652641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2339752" y="1989103"/>
            <a:ext cx="864096" cy="484632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TextBox 6"/>
          <p:cNvSpPr txBox="1"/>
          <p:nvPr/>
        </p:nvSpPr>
        <p:spPr>
          <a:xfrm>
            <a:off x="682514" y="2930748"/>
            <a:ext cx="17768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Sensing: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Acceleration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Heart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GSR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9832" y="2930748"/>
            <a:ext cx="2618281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Processing:</a:t>
            </a:r>
          </a:p>
          <a:p>
            <a:endParaRPr lang="sl-SI" sz="800" smtClean="0"/>
          </a:p>
          <a:p>
            <a:pPr algn="ctr"/>
            <a:r>
              <a:rPr lang="sl-SI" sz="2000" smtClean="0"/>
              <a:t>Activity recogniton</a:t>
            </a:r>
          </a:p>
          <a:p>
            <a:pPr algn="ctr"/>
            <a:endParaRPr lang="sl-SI" sz="2000"/>
          </a:p>
          <a:p>
            <a:pPr algn="ctr"/>
            <a:r>
              <a:rPr lang="sl-SI" sz="2000" smtClean="0"/>
              <a:t>Human energy </a:t>
            </a:r>
            <a:br>
              <a:rPr lang="sl-SI" sz="2000" smtClean="0"/>
            </a:br>
            <a:r>
              <a:rPr lang="sl-SI" sz="2000" smtClean="0"/>
              <a:t>expenditure estimation</a:t>
            </a:r>
          </a:p>
          <a:p>
            <a:pPr algn="ctr"/>
            <a:endParaRPr lang="sl-SI" sz="2000"/>
          </a:p>
          <a:p>
            <a:pPr algn="ctr"/>
            <a:r>
              <a:rPr lang="sl-SI" sz="2000" smtClean="0"/>
              <a:t>Stress detection</a:t>
            </a:r>
          </a:p>
        </p:txBody>
      </p:sp>
      <p:sp>
        <p:nvSpPr>
          <p:cNvPr id="9" name="Right Arrow 8"/>
          <p:cNvSpPr/>
          <p:nvPr/>
        </p:nvSpPr>
        <p:spPr>
          <a:xfrm rot="5400000">
            <a:off x="4210179" y="3725723"/>
            <a:ext cx="317585" cy="300204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Circular Arrow 10"/>
          <p:cNvSpPr/>
          <p:nvPr/>
        </p:nvSpPr>
        <p:spPr>
          <a:xfrm rot="5400000">
            <a:off x="4892574" y="1274163"/>
            <a:ext cx="978408" cy="1914512"/>
          </a:xfrm>
          <a:prstGeom prst="circularArrow">
            <a:avLst>
              <a:gd name="adj1" fmla="val 22105"/>
              <a:gd name="adj2" fmla="val 1142319"/>
              <a:gd name="adj3" fmla="val 20184425"/>
              <a:gd name="adj4" fmla="val 10800000"/>
              <a:gd name="adj5" fmla="val 22113"/>
            </a:avLst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4208" y="2017843"/>
            <a:ext cx="255768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Wellbeing </a:t>
            </a:r>
            <a:br>
              <a:rPr lang="sl-SI" sz="2000" smtClean="0"/>
            </a:br>
            <a:r>
              <a:rPr lang="sl-SI" sz="2000" smtClean="0"/>
              <a:t>recommendations: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Adequate daily/</a:t>
            </a:r>
            <a:br>
              <a:rPr lang="sl-SI" sz="2000" smtClean="0"/>
            </a:br>
            <a:r>
              <a:rPr lang="sl-SI" sz="2000" smtClean="0"/>
              <a:t>weekly physical </a:t>
            </a:r>
            <a:br>
              <a:rPr lang="sl-SI" sz="2000" smtClean="0"/>
            </a:br>
            <a:r>
              <a:rPr lang="sl-SI" sz="2000" smtClean="0"/>
              <a:t>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Relaxation exercises</a:t>
            </a:r>
            <a:br>
              <a:rPr lang="sl-SI" sz="2000" smtClean="0"/>
            </a:br>
            <a:r>
              <a:rPr lang="sl-SI" sz="2000" smtClean="0"/>
              <a:t>if stressed</a:t>
            </a:r>
          </a:p>
        </p:txBody>
      </p:sp>
      <p:sp>
        <p:nvSpPr>
          <p:cNvPr id="13" name="Right Arrow 12"/>
          <p:cNvSpPr/>
          <p:nvPr/>
        </p:nvSpPr>
        <p:spPr>
          <a:xfrm rot="5400000">
            <a:off x="4210179" y="4661827"/>
            <a:ext cx="317585" cy="300204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615572" y="2930748"/>
            <a:ext cx="1776833" cy="141170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Rectangle 14"/>
          <p:cNvSpPr/>
          <p:nvPr/>
        </p:nvSpPr>
        <p:spPr>
          <a:xfrm>
            <a:off x="5155271" y="1725458"/>
            <a:ext cx="1288937" cy="105547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6404892" y="2017842"/>
            <a:ext cx="2590108" cy="255454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234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Activity recognition</a:t>
            </a:r>
            <a:endParaRPr lang="sl-SI" sz="400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1585343"/>
          <a:ext cx="604867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t+1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t+2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04248" y="1556792"/>
            <a:ext cx="2180340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Acceleration data</a:t>
            </a:r>
            <a:endParaRPr lang="sl-SI" sz="2200"/>
          </a:p>
        </p:txBody>
      </p:sp>
      <p:cxnSp>
        <p:nvCxnSpPr>
          <p:cNvPr id="7" name="Straight Connector 6"/>
          <p:cNvCxnSpPr/>
          <p:nvPr/>
        </p:nvCxnSpPr>
        <p:spPr>
          <a:xfrm>
            <a:off x="611560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27784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11560" y="2420888"/>
            <a:ext cx="2016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51920" y="2420888"/>
            <a:ext cx="2461443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Sliding window (2 s)</a:t>
            </a:r>
            <a:endParaRPr lang="sl-SI" sz="22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19672" y="2564904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35896" y="2564904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619672" y="2852936"/>
            <a:ext cx="2016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27784" y="299695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44008" y="299695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627784" y="3284984"/>
            <a:ext cx="2016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4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Activity recognition</a:t>
            </a:r>
            <a:endParaRPr lang="sl-SI" sz="400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1585343"/>
          <a:ext cx="604867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t+1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t+2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04248" y="1556792"/>
            <a:ext cx="2180340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Acceleration data</a:t>
            </a:r>
            <a:endParaRPr lang="sl-SI" sz="2200"/>
          </a:p>
        </p:txBody>
      </p:sp>
      <p:cxnSp>
        <p:nvCxnSpPr>
          <p:cNvPr id="7" name="Straight Connector 6"/>
          <p:cNvCxnSpPr/>
          <p:nvPr/>
        </p:nvCxnSpPr>
        <p:spPr>
          <a:xfrm>
            <a:off x="611560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27784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11560" y="2420888"/>
            <a:ext cx="2016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51920" y="2420888"/>
            <a:ext cx="2461443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Sliding window (2 s)</a:t>
            </a:r>
            <a:endParaRPr lang="sl-SI" sz="22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19672" y="2564904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35896" y="2564904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619672" y="2852936"/>
            <a:ext cx="2016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27784" y="299695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44008" y="299695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627784" y="3284984"/>
            <a:ext cx="2016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2483768" y="3429000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767170"/>
              </p:ext>
            </p:extLst>
          </p:nvPr>
        </p:nvGraphicFramePr>
        <p:xfrm>
          <a:off x="611560" y="4282296"/>
          <a:ext cx="3528389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f</a:t>
                      </a:r>
                      <a:r>
                        <a:rPr lang="sl-SI" baseline="-25000" smtClean="0"/>
                        <a:t>1</a:t>
                      </a:r>
                      <a:endParaRPr lang="sl-SI" baseline="-25000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mtClean="0"/>
                        <a:t>f</a:t>
                      </a:r>
                      <a:r>
                        <a:rPr lang="sl-SI" baseline="-25000" smtClean="0"/>
                        <a:t>2</a:t>
                      </a:r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mtClean="0"/>
                        <a:t>f</a:t>
                      </a:r>
                      <a:r>
                        <a:rPr lang="sl-SI" baseline="-25000" smtClean="0"/>
                        <a:t>3</a:t>
                      </a:r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Activity</a:t>
                      </a:r>
                      <a:endParaRPr lang="sl-SI"/>
                    </a:p>
                  </a:txBody>
                  <a:tcPr>
                    <a:solidFill>
                      <a:srgbClr val="FF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39552" y="3656637"/>
            <a:ext cx="12903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600" b="1" smtClean="0"/>
              <a:t>Training</a:t>
            </a:r>
            <a:endParaRPr lang="sl-SI" sz="2600" b="1"/>
          </a:p>
        </p:txBody>
      </p:sp>
      <p:sp>
        <p:nvSpPr>
          <p:cNvPr id="24" name="Down Arrow 23"/>
          <p:cNvSpPr/>
          <p:nvPr/>
        </p:nvSpPr>
        <p:spPr>
          <a:xfrm rot="16200000">
            <a:off x="4377128" y="4127929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TextBox 26"/>
          <p:cNvSpPr txBox="1"/>
          <p:nvPr/>
        </p:nvSpPr>
        <p:spPr>
          <a:xfrm>
            <a:off x="3635896" y="4869160"/>
            <a:ext cx="2172390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Machine learning</a:t>
            </a:r>
            <a:endParaRPr lang="sl-SI" sz="2200"/>
          </a:p>
        </p:txBody>
      </p:sp>
      <p:sp>
        <p:nvSpPr>
          <p:cNvPr id="29" name="Rounded Rectangle 28"/>
          <p:cNvSpPr/>
          <p:nvPr/>
        </p:nvSpPr>
        <p:spPr>
          <a:xfrm>
            <a:off x="5220072" y="4221088"/>
            <a:ext cx="1656184" cy="5543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smtClean="0">
                <a:solidFill>
                  <a:schemeClr val="tx1"/>
                </a:solidFill>
              </a:rPr>
              <a:t>AR model</a:t>
            </a:r>
            <a:endParaRPr lang="sl-SI" sz="220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3784" y="4869160"/>
            <a:ext cx="24280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mtClean="0"/>
              <a:t>Average acceleration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mtClean="0"/>
              <a:t>Standard deviation </a:t>
            </a:r>
            <a:br>
              <a:rPr lang="sl-SI" smtClean="0"/>
            </a:br>
            <a:r>
              <a:rPr lang="sl-SI" smtClean="0"/>
              <a:t>of acceleration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mtClean="0"/>
              <a:t>Orientation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mtClean="0"/>
              <a:t>...</a:t>
            </a:r>
          </a:p>
        </p:txBody>
      </p:sp>
      <p:cxnSp>
        <p:nvCxnSpPr>
          <p:cNvPr id="25" name="Straight Arrow Connector 24"/>
          <p:cNvCxnSpPr>
            <a:stCxn id="28" idx="0"/>
          </p:cNvCxnSpPr>
          <p:nvPr/>
        </p:nvCxnSpPr>
        <p:spPr>
          <a:xfrm flipV="1">
            <a:off x="3589033" y="4775448"/>
            <a:ext cx="0" cy="92232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66106" y="5697774"/>
            <a:ext cx="124585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sl-SI" sz="2200" smtClean="0"/>
              <a:t>Manually</a:t>
            </a:r>
          </a:p>
          <a:p>
            <a:pPr algn="ctr"/>
            <a:r>
              <a:rPr lang="sl-SI" sz="2200" smtClean="0"/>
              <a:t>labelled</a:t>
            </a:r>
            <a:endParaRPr lang="sl-SI" sz="2200"/>
          </a:p>
        </p:txBody>
      </p:sp>
    </p:spTree>
    <p:extLst>
      <p:ext uri="{BB962C8B-B14F-4D97-AF65-F5344CB8AC3E}">
        <p14:creationId xmlns:p14="http://schemas.microsoft.com/office/powerpoint/2010/main" val="177925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Activity recognition</a:t>
            </a:r>
            <a:endParaRPr lang="sl-SI" sz="400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1585343"/>
          <a:ext cx="604867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t+1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t+2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04248" y="1556792"/>
            <a:ext cx="2180340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Acceleration data</a:t>
            </a:r>
            <a:endParaRPr lang="sl-SI" sz="2200"/>
          </a:p>
        </p:txBody>
      </p:sp>
      <p:sp>
        <p:nvSpPr>
          <p:cNvPr id="21" name="Down Arrow 20"/>
          <p:cNvSpPr/>
          <p:nvPr/>
        </p:nvSpPr>
        <p:spPr>
          <a:xfrm>
            <a:off x="2483768" y="3429000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275197"/>
              </p:ext>
            </p:extLst>
          </p:nvPr>
        </p:nvGraphicFramePr>
        <p:xfrm>
          <a:off x="611563" y="4282296"/>
          <a:ext cx="25202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f</a:t>
                      </a:r>
                      <a:r>
                        <a:rPr lang="sl-SI" baseline="-25000" smtClean="0"/>
                        <a:t>1</a:t>
                      </a:r>
                      <a:endParaRPr lang="sl-SI" baseline="-25000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mtClean="0"/>
                        <a:t>f</a:t>
                      </a:r>
                      <a:r>
                        <a:rPr lang="sl-SI" baseline="-25000" smtClean="0"/>
                        <a:t>2</a:t>
                      </a:r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mtClean="0"/>
                        <a:t>f</a:t>
                      </a:r>
                      <a:r>
                        <a:rPr lang="sl-SI" baseline="-25000" smtClean="0"/>
                        <a:t>3</a:t>
                      </a:r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39555" y="3656637"/>
            <a:ext cx="17911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600" b="1" smtClean="0"/>
              <a:t>Use/testing</a:t>
            </a:r>
            <a:endParaRPr lang="sl-SI" sz="2600" b="1"/>
          </a:p>
        </p:txBody>
      </p:sp>
      <p:sp>
        <p:nvSpPr>
          <p:cNvPr id="24" name="Down Arrow 23"/>
          <p:cNvSpPr/>
          <p:nvPr/>
        </p:nvSpPr>
        <p:spPr>
          <a:xfrm rot="16200000">
            <a:off x="3369016" y="4127929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6732243" y="4293096"/>
          <a:ext cx="1008109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Activity</a:t>
                      </a:r>
                      <a:endParaRPr lang="sl-SI"/>
                    </a:p>
                  </a:txBody>
                  <a:tcPr>
                    <a:solidFill>
                      <a:srgbClr val="96FF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Down Arrow 25"/>
          <p:cNvSpPr/>
          <p:nvPr/>
        </p:nvSpPr>
        <p:spPr>
          <a:xfrm rot="16200000">
            <a:off x="5961307" y="4127928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35" name="Straight Connector 34"/>
          <p:cNvCxnSpPr/>
          <p:nvPr/>
        </p:nvCxnSpPr>
        <p:spPr>
          <a:xfrm>
            <a:off x="611560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627784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11560" y="2420888"/>
            <a:ext cx="2016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851920" y="2420888"/>
            <a:ext cx="2461443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Sliding window (2 s)</a:t>
            </a:r>
            <a:endParaRPr lang="sl-SI" sz="2200"/>
          </a:p>
        </p:txBody>
      </p:sp>
      <p:cxnSp>
        <p:nvCxnSpPr>
          <p:cNvPr id="39" name="Straight Connector 38"/>
          <p:cNvCxnSpPr/>
          <p:nvPr/>
        </p:nvCxnSpPr>
        <p:spPr>
          <a:xfrm>
            <a:off x="1619672" y="2564904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635896" y="2564904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619672" y="2852936"/>
            <a:ext cx="2016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27784" y="299695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644008" y="299695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627784" y="3284984"/>
            <a:ext cx="2016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4139952" y="4221088"/>
            <a:ext cx="1656184" cy="5543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smtClean="0">
                <a:solidFill>
                  <a:schemeClr val="tx1"/>
                </a:solidFill>
              </a:rPr>
              <a:t>AR model</a:t>
            </a:r>
            <a:endParaRPr lang="sl-SI" sz="2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2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788024" y="4077072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Mobile and distributed computing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95736" y="4077072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Human-computer interaction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195736" y="1412776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Artificial intelligence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788024" y="1412776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Sensing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491880" y="2708920"/>
            <a:ext cx="2232248" cy="2232248"/>
          </a:xfrm>
          <a:prstGeom prst="ellipse">
            <a:avLst/>
          </a:prstGeom>
          <a:solidFill>
            <a:srgbClr val="FFDCD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smtClean="0">
                <a:solidFill>
                  <a:schemeClr val="tx1"/>
                </a:solidFill>
              </a:rPr>
              <a:t>AmI</a:t>
            </a:r>
            <a:endParaRPr lang="sl-SI" sz="320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995936" y="2492896"/>
            <a:ext cx="2232248" cy="2232248"/>
          </a:xfrm>
          <a:prstGeom prst="ellipse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smtClean="0">
                <a:solidFill>
                  <a:schemeClr val="tx1"/>
                </a:solidFill>
              </a:rPr>
              <a:t>Ubiquitous computing</a:t>
            </a:r>
            <a:endParaRPr lang="sl-SI" sz="24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AmI in relation to other areas</a:t>
            </a:r>
            <a:endParaRPr lang="sl-SI" sz="4000"/>
          </a:p>
        </p:txBody>
      </p:sp>
      <p:sp>
        <p:nvSpPr>
          <p:cNvPr id="9" name="Oval 8"/>
          <p:cNvSpPr/>
          <p:nvPr/>
        </p:nvSpPr>
        <p:spPr>
          <a:xfrm>
            <a:off x="3995936" y="2996952"/>
            <a:ext cx="2232248" cy="2232248"/>
          </a:xfrm>
          <a:prstGeom prst="ellipse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smtClean="0">
                <a:solidFill>
                  <a:schemeClr val="tx1"/>
                </a:solidFill>
              </a:rPr>
              <a:t>Pervasive computing</a:t>
            </a:r>
            <a:endParaRPr lang="sl-SI" sz="240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37522" y="3346421"/>
            <a:ext cx="2232248" cy="2232248"/>
          </a:xfrm>
          <a:prstGeom prst="ellipse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smtClean="0">
                <a:solidFill>
                  <a:schemeClr val="tx1"/>
                </a:solidFill>
              </a:rPr>
              <a:t>Internet of things</a:t>
            </a:r>
            <a:endParaRPr lang="sl-SI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29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Energy expenditure estimation</a:t>
            </a:r>
            <a:endParaRPr lang="sl-SI" sz="400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1585343"/>
          <a:ext cx="604867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t+1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t+2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04248" y="1556792"/>
            <a:ext cx="1954509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Acceleration,</a:t>
            </a:r>
            <a:br>
              <a:rPr lang="sl-SI" sz="2200" smtClean="0"/>
            </a:br>
            <a:r>
              <a:rPr lang="sl-SI" sz="2200" smtClean="0"/>
              <a:t>heart rate data</a:t>
            </a:r>
            <a:endParaRPr lang="sl-SI" sz="2200"/>
          </a:p>
        </p:txBody>
      </p:sp>
      <p:cxnSp>
        <p:nvCxnSpPr>
          <p:cNvPr id="28" name="Straight Connector 27"/>
          <p:cNvCxnSpPr/>
          <p:nvPr/>
        </p:nvCxnSpPr>
        <p:spPr>
          <a:xfrm>
            <a:off x="611560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635896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11560" y="2420888"/>
            <a:ext cx="30243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64088" y="2420888"/>
            <a:ext cx="2604111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Sliding window (10 s)</a:t>
            </a:r>
            <a:endParaRPr lang="sl-SI" sz="2200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23728" y="2564904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148064" y="2564904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123728" y="2852936"/>
            <a:ext cx="30243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635896" y="299695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660232" y="299695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635896" y="3284984"/>
            <a:ext cx="30243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6732243" y="4293096"/>
          <a:ext cx="1008109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Activity</a:t>
                      </a:r>
                      <a:endParaRPr lang="sl-SI"/>
                    </a:p>
                  </a:txBody>
                  <a:tcPr>
                    <a:solidFill>
                      <a:srgbClr val="96FF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" name="Down Arrow 45"/>
          <p:cNvSpPr/>
          <p:nvPr/>
        </p:nvSpPr>
        <p:spPr>
          <a:xfrm rot="16200000">
            <a:off x="5961307" y="4127928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7" name="Rounded Rectangle 46"/>
          <p:cNvSpPr/>
          <p:nvPr/>
        </p:nvSpPr>
        <p:spPr>
          <a:xfrm>
            <a:off x="4139952" y="4221088"/>
            <a:ext cx="1656184" cy="5543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smtClean="0">
                <a:solidFill>
                  <a:schemeClr val="tx1"/>
                </a:solidFill>
              </a:rPr>
              <a:t>AR model</a:t>
            </a:r>
            <a:endParaRPr lang="sl-SI" sz="2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9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Energy expenditure estimation</a:t>
            </a:r>
            <a:endParaRPr lang="sl-SI" sz="400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1585343"/>
          <a:ext cx="604867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t+1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t+2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04248" y="1556792"/>
            <a:ext cx="1890389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Acceleration, </a:t>
            </a:r>
            <a:br>
              <a:rPr lang="sl-SI" sz="2200" smtClean="0"/>
            </a:br>
            <a:r>
              <a:rPr lang="sl-SI" sz="2200" smtClean="0"/>
              <a:t>heart rate data</a:t>
            </a:r>
            <a:endParaRPr lang="sl-SI" sz="2200"/>
          </a:p>
        </p:txBody>
      </p:sp>
      <p:cxnSp>
        <p:nvCxnSpPr>
          <p:cNvPr id="28" name="Straight Connector 27"/>
          <p:cNvCxnSpPr/>
          <p:nvPr/>
        </p:nvCxnSpPr>
        <p:spPr>
          <a:xfrm>
            <a:off x="611560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635896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11560" y="2420888"/>
            <a:ext cx="30243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64088" y="2420888"/>
            <a:ext cx="2604111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Sliding window (10 s)</a:t>
            </a:r>
            <a:endParaRPr lang="sl-SI" sz="2200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23728" y="2564904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148064" y="2564904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123728" y="2852936"/>
            <a:ext cx="30243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635896" y="299695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660232" y="299695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635896" y="3284984"/>
            <a:ext cx="30243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own Arrow 38"/>
          <p:cNvSpPr/>
          <p:nvPr/>
        </p:nvSpPr>
        <p:spPr>
          <a:xfrm>
            <a:off x="2843808" y="2996952"/>
            <a:ext cx="648072" cy="2275713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583133"/>
              </p:ext>
            </p:extLst>
          </p:nvPr>
        </p:nvGraphicFramePr>
        <p:xfrm>
          <a:off x="611560" y="5435585"/>
          <a:ext cx="403244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f’</a:t>
                      </a:r>
                      <a:r>
                        <a:rPr lang="sl-SI" baseline="-25000" smtClean="0"/>
                        <a:t>1</a:t>
                      </a:r>
                      <a:endParaRPr lang="sl-SI" baseline="-25000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mtClean="0"/>
                        <a:t>f’</a:t>
                      </a:r>
                      <a:r>
                        <a:rPr lang="sl-SI" baseline="-25000" smtClean="0"/>
                        <a:t>2</a:t>
                      </a:r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mtClean="0"/>
                        <a:t>f’</a:t>
                      </a:r>
                      <a:r>
                        <a:rPr lang="sl-SI" baseline="-25000" smtClean="0"/>
                        <a:t>3</a:t>
                      </a:r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Activity</a:t>
                      </a:r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EE</a:t>
                      </a:r>
                      <a:endParaRPr lang="sl-SI"/>
                    </a:p>
                  </a:txBody>
                  <a:tcPr>
                    <a:solidFill>
                      <a:srgbClr val="FF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539551" y="5877272"/>
            <a:ext cx="12903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600" b="1" smtClean="0"/>
              <a:t>Training</a:t>
            </a:r>
            <a:endParaRPr lang="sl-SI" sz="2600" b="1"/>
          </a:p>
        </p:txBody>
      </p:sp>
      <p:sp>
        <p:nvSpPr>
          <p:cNvPr id="42" name="Down Arrow 41"/>
          <p:cNvSpPr/>
          <p:nvPr/>
        </p:nvSpPr>
        <p:spPr>
          <a:xfrm rot="16200000">
            <a:off x="4809176" y="5281218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3" name="TextBox 42"/>
          <p:cNvSpPr txBox="1"/>
          <p:nvPr/>
        </p:nvSpPr>
        <p:spPr>
          <a:xfrm>
            <a:off x="3347864" y="6022449"/>
            <a:ext cx="3591624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Machine learning (regression)</a:t>
            </a:r>
            <a:endParaRPr lang="sl-SI" sz="2200"/>
          </a:p>
        </p:txBody>
      </p:sp>
      <p:sp>
        <p:nvSpPr>
          <p:cNvPr id="44" name="Rounded Rectangle 43"/>
          <p:cNvSpPr/>
          <p:nvPr/>
        </p:nvSpPr>
        <p:spPr>
          <a:xfrm>
            <a:off x="5652120" y="5374377"/>
            <a:ext cx="1728192" cy="5543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smtClean="0">
                <a:solidFill>
                  <a:schemeClr val="tx1"/>
                </a:solidFill>
              </a:rPr>
              <a:t>EEE model</a:t>
            </a:r>
            <a:endParaRPr lang="sl-SI" sz="2200">
              <a:solidFill>
                <a:schemeClr val="tx1"/>
              </a:solidFill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785235"/>
              </p:ext>
            </p:extLst>
          </p:nvPr>
        </p:nvGraphicFramePr>
        <p:xfrm>
          <a:off x="6732243" y="4293096"/>
          <a:ext cx="1008109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Activity</a:t>
                      </a:r>
                      <a:endParaRPr lang="sl-SI"/>
                    </a:p>
                  </a:txBody>
                  <a:tcPr>
                    <a:solidFill>
                      <a:srgbClr val="96FF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" name="Down Arrow 45"/>
          <p:cNvSpPr/>
          <p:nvPr/>
        </p:nvSpPr>
        <p:spPr>
          <a:xfrm rot="16200000">
            <a:off x="5961307" y="4127928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7" name="Rounded Rectangle 46"/>
          <p:cNvSpPr/>
          <p:nvPr/>
        </p:nvSpPr>
        <p:spPr>
          <a:xfrm>
            <a:off x="4139952" y="4221088"/>
            <a:ext cx="1656184" cy="5543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smtClean="0">
                <a:solidFill>
                  <a:schemeClr val="tx1"/>
                </a:solidFill>
              </a:rPr>
              <a:t>AR model</a:t>
            </a:r>
            <a:endParaRPr lang="sl-SI" sz="220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3635896" y="4724400"/>
            <a:ext cx="3686924" cy="6488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1560" y="3618890"/>
            <a:ext cx="18057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mtClean="0"/>
              <a:t>Like for 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mtClean="0"/>
              <a:t>Heart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mtClean="0"/>
              <a:t>Area under </a:t>
            </a:r>
            <a:br>
              <a:rPr lang="sl-SI" smtClean="0"/>
            </a:br>
            <a:r>
              <a:rPr lang="sl-SI" smtClean="0"/>
              <a:t>acceleration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mtClean="0"/>
              <a:t>Kinetic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mtClean="0"/>
              <a:t>...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373880" y="4725144"/>
            <a:ext cx="3726512" cy="6621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8000" b="4851"/>
          <a:stretch/>
        </p:blipFill>
        <p:spPr>
          <a:xfrm>
            <a:off x="7842063" y="2996953"/>
            <a:ext cx="1199957" cy="1666984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717080" y="6460152"/>
            <a:ext cx="2391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smtClean="0">
                <a:solidFill>
                  <a:schemeClr val="bg1">
                    <a:lumMod val="50000"/>
                  </a:schemeClr>
                </a:solidFill>
              </a:rPr>
              <a:t>Image copyright University of Porto</a:t>
            </a:r>
            <a:endParaRPr lang="sl-SI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Energy expenditure estimation</a:t>
            </a:r>
            <a:endParaRPr lang="sl-SI" sz="400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1585343"/>
          <a:ext cx="604867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t+1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t+2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04248" y="1556792"/>
            <a:ext cx="1890389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Acceleration,</a:t>
            </a:r>
            <a:br>
              <a:rPr lang="sl-SI" sz="2200" smtClean="0"/>
            </a:br>
            <a:r>
              <a:rPr lang="sl-SI" sz="2200" smtClean="0"/>
              <a:t>heart rate data</a:t>
            </a:r>
            <a:endParaRPr lang="sl-SI" sz="2200"/>
          </a:p>
        </p:txBody>
      </p:sp>
      <p:cxnSp>
        <p:nvCxnSpPr>
          <p:cNvPr id="28" name="Straight Connector 27"/>
          <p:cNvCxnSpPr/>
          <p:nvPr/>
        </p:nvCxnSpPr>
        <p:spPr>
          <a:xfrm>
            <a:off x="611560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635896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11560" y="2420888"/>
            <a:ext cx="30243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64088" y="2420888"/>
            <a:ext cx="2604111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Sliding window (10 s)</a:t>
            </a:r>
            <a:endParaRPr lang="sl-SI" sz="2200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23728" y="2564904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148064" y="2564904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123728" y="2852936"/>
            <a:ext cx="30243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635896" y="299695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660232" y="299695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635896" y="3284984"/>
            <a:ext cx="30243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own Arrow 38"/>
          <p:cNvSpPr/>
          <p:nvPr/>
        </p:nvSpPr>
        <p:spPr>
          <a:xfrm>
            <a:off x="2843808" y="2996952"/>
            <a:ext cx="648072" cy="2275713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027784"/>
              </p:ext>
            </p:extLst>
          </p:nvPr>
        </p:nvGraphicFramePr>
        <p:xfrm>
          <a:off x="611560" y="5435585"/>
          <a:ext cx="352839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f’</a:t>
                      </a:r>
                      <a:r>
                        <a:rPr lang="sl-SI" baseline="-25000" smtClean="0"/>
                        <a:t>1</a:t>
                      </a:r>
                      <a:endParaRPr lang="sl-SI" baseline="-25000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mtClean="0"/>
                        <a:t>f’</a:t>
                      </a:r>
                      <a:r>
                        <a:rPr lang="sl-SI" baseline="-25000" smtClean="0"/>
                        <a:t>2</a:t>
                      </a:r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mtClean="0"/>
                        <a:t>f’</a:t>
                      </a:r>
                      <a:r>
                        <a:rPr lang="sl-SI" baseline="-25000" smtClean="0"/>
                        <a:t>3</a:t>
                      </a:r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Activity</a:t>
                      </a:r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539551" y="5877272"/>
            <a:ext cx="17911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600" b="1" smtClean="0"/>
              <a:t>Use/testing</a:t>
            </a:r>
            <a:endParaRPr lang="sl-SI" sz="2600" b="1"/>
          </a:p>
        </p:txBody>
      </p:sp>
      <p:sp>
        <p:nvSpPr>
          <p:cNvPr id="42" name="Down Arrow 41"/>
          <p:cNvSpPr/>
          <p:nvPr/>
        </p:nvSpPr>
        <p:spPr>
          <a:xfrm rot="16200000">
            <a:off x="4305120" y="5281218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4" name="Rounded Rectangle 43"/>
          <p:cNvSpPr/>
          <p:nvPr/>
        </p:nvSpPr>
        <p:spPr>
          <a:xfrm>
            <a:off x="5148064" y="5374377"/>
            <a:ext cx="1728192" cy="5543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smtClean="0">
                <a:solidFill>
                  <a:schemeClr val="tx1"/>
                </a:solidFill>
              </a:rPr>
              <a:t>EEE model</a:t>
            </a:r>
            <a:endParaRPr lang="sl-SI" sz="2200">
              <a:solidFill>
                <a:schemeClr val="tx1"/>
              </a:solidFill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6732243" y="4293096"/>
          <a:ext cx="1008109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Activity</a:t>
                      </a:r>
                      <a:endParaRPr lang="sl-SI"/>
                    </a:p>
                  </a:txBody>
                  <a:tcPr>
                    <a:solidFill>
                      <a:srgbClr val="96FF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" name="Down Arrow 45"/>
          <p:cNvSpPr/>
          <p:nvPr/>
        </p:nvSpPr>
        <p:spPr>
          <a:xfrm rot="16200000">
            <a:off x="5961307" y="4127928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7" name="Rounded Rectangle 46"/>
          <p:cNvSpPr/>
          <p:nvPr/>
        </p:nvSpPr>
        <p:spPr>
          <a:xfrm>
            <a:off x="4139952" y="4221088"/>
            <a:ext cx="1656184" cy="5543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smtClean="0">
                <a:solidFill>
                  <a:schemeClr val="tx1"/>
                </a:solidFill>
              </a:rPr>
              <a:t>AR model</a:t>
            </a:r>
            <a:endParaRPr lang="sl-SI" sz="2200">
              <a:solidFill>
                <a:schemeClr val="tx1"/>
              </a:solidFill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7884369" y="5445224"/>
          <a:ext cx="50405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EE</a:t>
                      </a:r>
                      <a:endParaRPr lang="sl-SI"/>
                    </a:p>
                  </a:txBody>
                  <a:tcPr>
                    <a:solidFill>
                      <a:srgbClr val="96FF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Down Arrow 25"/>
          <p:cNvSpPr/>
          <p:nvPr/>
        </p:nvSpPr>
        <p:spPr>
          <a:xfrm rot="16200000">
            <a:off x="7041426" y="5280056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635896" y="4724400"/>
            <a:ext cx="3686924" cy="6488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75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Stress detection</a:t>
            </a:r>
            <a:endParaRPr lang="sl-SI" sz="400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1585343"/>
          <a:ext cx="604867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t+1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t+2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04248" y="1556792"/>
            <a:ext cx="1681486" cy="110799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Acceleration,</a:t>
            </a:r>
            <a:br>
              <a:rPr lang="sl-SI" sz="2200" smtClean="0"/>
            </a:br>
            <a:r>
              <a:rPr lang="sl-SI" sz="2200" smtClean="0"/>
              <a:t>heart rate,</a:t>
            </a:r>
            <a:br>
              <a:rPr lang="sl-SI" sz="2200" smtClean="0"/>
            </a:br>
            <a:r>
              <a:rPr lang="sl-SI" sz="2200" smtClean="0"/>
              <a:t>GSR data</a:t>
            </a:r>
            <a:endParaRPr lang="sl-SI" sz="2200"/>
          </a:p>
        </p:txBody>
      </p:sp>
      <p:sp>
        <p:nvSpPr>
          <p:cNvPr id="44" name="Rounded Rectangle 43"/>
          <p:cNvSpPr/>
          <p:nvPr/>
        </p:nvSpPr>
        <p:spPr>
          <a:xfrm>
            <a:off x="5148064" y="5374377"/>
            <a:ext cx="1728192" cy="5543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smtClean="0">
                <a:solidFill>
                  <a:schemeClr val="tx1"/>
                </a:solidFill>
              </a:rPr>
              <a:t>EEE model</a:t>
            </a:r>
            <a:endParaRPr lang="sl-SI" sz="2200">
              <a:solidFill>
                <a:schemeClr val="tx1"/>
              </a:solidFill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7884369" y="5445224"/>
          <a:ext cx="50405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EE</a:t>
                      </a:r>
                      <a:endParaRPr lang="sl-SI"/>
                    </a:p>
                  </a:txBody>
                  <a:tcPr>
                    <a:solidFill>
                      <a:srgbClr val="96FF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Down Arrow 25"/>
          <p:cNvSpPr/>
          <p:nvPr/>
        </p:nvSpPr>
        <p:spPr>
          <a:xfrm rot="16200000">
            <a:off x="7041426" y="5280056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>
            <a:off x="611560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652120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11560" y="2420888"/>
            <a:ext cx="50405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3568" y="2496165"/>
            <a:ext cx="2788456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Sliding window (1 min)</a:t>
            </a:r>
            <a:endParaRPr lang="sl-SI" sz="220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641807" y="2559179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641807" y="2847211"/>
            <a:ext cx="30243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935766"/>
              </p:ext>
            </p:extLst>
          </p:nvPr>
        </p:nvGraphicFramePr>
        <p:xfrm>
          <a:off x="611560" y="3861048"/>
          <a:ext cx="482453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f“</a:t>
                      </a:r>
                      <a:r>
                        <a:rPr lang="sl-SI" baseline="-25000" smtClean="0"/>
                        <a:t>1</a:t>
                      </a:r>
                      <a:endParaRPr lang="sl-SI" baseline="-25000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mtClean="0"/>
                        <a:t>f“</a:t>
                      </a:r>
                      <a:r>
                        <a:rPr lang="sl-SI" baseline="-25000" smtClean="0"/>
                        <a:t>2</a:t>
                      </a:r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mtClean="0"/>
                        <a:t>f“</a:t>
                      </a:r>
                      <a:r>
                        <a:rPr lang="sl-SI" baseline="-25000" smtClean="0"/>
                        <a:t>3</a:t>
                      </a:r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History</a:t>
                      </a:r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Time</a:t>
                      </a:r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EE</a:t>
                      </a:r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Stress</a:t>
                      </a:r>
                      <a:endParaRPr lang="sl-SI"/>
                    </a:p>
                  </a:txBody>
                  <a:tcPr>
                    <a:solidFill>
                      <a:srgbClr val="FF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63215" y="3285621"/>
            <a:ext cx="12903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600" b="1" smtClean="0"/>
              <a:t>Training</a:t>
            </a:r>
            <a:endParaRPr lang="sl-SI" sz="2600" b="1"/>
          </a:p>
        </p:txBody>
      </p:sp>
      <p:sp>
        <p:nvSpPr>
          <p:cNvPr id="19" name="Down Arrow 18"/>
          <p:cNvSpPr/>
          <p:nvPr/>
        </p:nvSpPr>
        <p:spPr>
          <a:xfrm rot="16200000">
            <a:off x="5601264" y="3697382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4093011" y="3172976"/>
            <a:ext cx="3863365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Machine learning (classification)</a:t>
            </a:r>
            <a:endParaRPr lang="sl-SI" sz="220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283968" y="4319749"/>
            <a:ext cx="3852428" cy="10534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own Arrow 27"/>
          <p:cNvSpPr/>
          <p:nvPr/>
        </p:nvSpPr>
        <p:spPr>
          <a:xfrm>
            <a:off x="2843808" y="2996952"/>
            <a:ext cx="648072" cy="721581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9" name="TextBox 28"/>
          <p:cNvSpPr txBox="1"/>
          <p:nvPr/>
        </p:nvSpPr>
        <p:spPr>
          <a:xfrm>
            <a:off x="611560" y="4319749"/>
            <a:ext cx="2671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mtClean="0"/>
              <a:t>Heart rate variability</a:t>
            </a:r>
            <a:br>
              <a:rPr lang="sl-SI" smtClean="0"/>
            </a:br>
            <a:r>
              <a:rPr lang="sl-SI" smtClean="0"/>
              <a:t>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mtClean="0"/>
              <a:t>GSR frequency features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372200" y="3765389"/>
            <a:ext cx="1797437" cy="5543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smtClean="0">
                <a:solidFill>
                  <a:schemeClr val="tx1"/>
                </a:solidFill>
              </a:rPr>
              <a:t>Stress model</a:t>
            </a:r>
            <a:endParaRPr lang="sl-SI" sz="220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4152" r="13775" b="21683"/>
          <a:stretch/>
        </p:blipFill>
        <p:spPr>
          <a:xfrm>
            <a:off x="1947278" y="5317281"/>
            <a:ext cx="2492112" cy="139863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092280" y="6460152"/>
            <a:ext cx="2004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smtClean="0">
                <a:solidFill>
                  <a:schemeClr val="bg1">
                    <a:lumMod val="50000"/>
                  </a:schemeClr>
                </a:solidFill>
              </a:rPr>
              <a:t>Image copyright QuestionPro</a:t>
            </a:r>
            <a:endParaRPr lang="sl-SI" sz="12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991671" y="4290061"/>
            <a:ext cx="1029909" cy="11551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66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>
                <a:solidFill>
                  <a:srgbClr val="FF0000"/>
                </a:solidFill>
              </a:rPr>
              <a:t>Stress detection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1585343"/>
          <a:ext cx="604867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t+1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t+2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04248" y="1556792"/>
            <a:ext cx="1681486" cy="110799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Acceleration,</a:t>
            </a:r>
            <a:br>
              <a:rPr lang="sl-SI" sz="2200" smtClean="0"/>
            </a:br>
            <a:r>
              <a:rPr lang="sl-SI" sz="2200" smtClean="0"/>
              <a:t>heart rate,</a:t>
            </a:r>
            <a:br>
              <a:rPr lang="sl-SI" sz="2200" smtClean="0"/>
            </a:br>
            <a:r>
              <a:rPr lang="sl-SI" sz="2200" smtClean="0"/>
              <a:t>GSR data</a:t>
            </a:r>
            <a:endParaRPr lang="sl-SI" sz="2200"/>
          </a:p>
        </p:txBody>
      </p:sp>
      <p:sp>
        <p:nvSpPr>
          <p:cNvPr id="44" name="Rounded Rectangle 43"/>
          <p:cNvSpPr/>
          <p:nvPr/>
        </p:nvSpPr>
        <p:spPr>
          <a:xfrm>
            <a:off x="5148064" y="5374377"/>
            <a:ext cx="1728192" cy="5543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smtClean="0">
                <a:solidFill>
                  <a:schemeClr val="tx1"/>
                </a:solidFill>
              </a:rPr>
              <a:t>EEE model</a:t>
            </a:r>
            <a:endParaRPr lang="sl-SI" sz="2200">
              <a:solidFill>
                <a:schemeClr val="tx1"/>
              </a:solidFill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659225"/>
              </p:ext>
            </p:extLst>
          </p:nvPr>
        </p:nvGraphicFramePr>
        <p:xfrm>
          <a:off x="7884369" y="5445224"/>
          <a:ext cx="50405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EE</a:t>
                      </a:r>
                      <a:endParaRPr lang="sl-SI"/>
                    </a:p>
                  </a:txBody>
                  <a:tcPr>
                    <a:solidFill>
                      <a:srgbClr val="96FF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Down Arrow 25"/>
          <p:cNvSpPr/>
          <p:nvPr/>
        </p:nvSpPr>
        <p:spPr>
          <a:xfrm rot="16200000">
            <a:off x="7041426" y="5280056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>
            <a:off x="611560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652120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11560" y="2420888"/>
            <a:ext cx="50405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3568" y="2496165"/>
            <a:ext cx="2788456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Sliding window (1 min)</a:t>
            </a:r>
            <a:endParaRPr lang="sl-SI" sz="220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641807" y="2559179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641807" y="2847211"/>
            <a:ext cx="30243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739017"/>
              </p:ext>
            </p:extLst>
          </p:nvPr>
        </p:nvGraphicFramePr>
        <p:xfrm>
          <a:off x="611560" y="3861048"/>
          <a:ext cx="396044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f“</a:t>
                      </a:r>
                      <a:r>
                        <a:rPr lang="sl-SI" baseline="-25000" smtClean="0"/>
                        <a:t>1</a:t>
                      </a:r>
                      <a:endParaRPr lang="sl-SI" baseline="-25000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mtClean="0"/>
                        <a:t>f“</a:t>
                      </a:r>
                      <a:r>
                        <a:rPr lang="sl-SI" baseline="-25000" smtClean="0"/>
                        <a:t>2</a:t>
                      </a:r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mtClean="0"/>
                        <a:t>f“</a:t>
                      </a:r>
                      <a:r>
                        <a:rPr lang="sl-SI" baseline="-25000" smtClean="0"/>
                        <a:t>3</a:t>
                      </a:r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History</a:t>
                      </a:r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Time</a:t>
                      </a:r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EE</a:t>
                      </a:r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Down Arrow 18"/>
          <p:cNvSpPr/>
          <p:nvPr/>
        </p:nvSpPr>
        <p:spPr>
          <a:xfrm rot="16200000">
            <a:off x="4737168" y="3697382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4093011" y="3172976"/>
            <a:ext cx="3863365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Machine learning (classification)</a:t>
            </a:r>
            <a:endParaRPr lang="sl-SI" sz="2200"/>
          </a:p>
        </p:txBody>
      </p:sp>
      <p:sp>
        <p:nvSpPr>
          <p:cNvPr id="21" name="Rounded Rectangle 20"/>
          <p:cNvSpPr/>
          <p:nvPr/>
        </p:nvSpPr>
        <p:spPr>
          <a:xfrm>
            <a:off x="5508104" y="3765389"/>
            <a:ext cx="1797437" cy="5543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smtClean="0">
                <a:solidFill>
                  <a:schemeClr val="tx1"/>
                </a:solidFill>
              </a:rPr>
              <a:t>Stress model</a:t>
            </a:r>
            <a:endParaRPr lang="sl-SI" sz="220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283968" y="4319749"/>
            <a:ext cx="3852428" cy="10534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own Arrow 27"/>
          <p:cNvSpPr/>
          <p:nvPr/>
        </p:nvSpPr>
        <p:spPr>
          <a:xfrm>
            <a:off x="2843808" y="2996952"/>
            <a:ext cx="648072" cy="721581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TextBox 22"/>
          <p:cNvSpPr txBox="1"/>
          <p:nvPr/>
        </p:nvSpPr>
        <p:spPr>
          <a:xfrm>
            <a:off x="563215" y="3285621"/>
            <a:ext cx="17911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600" b="1" smtClean="0"/>
              <a:t>Use/testing</a:t>
            </a:r>
            <a:endParaRPr lang="sl-SI" sz="2600" b="1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508947"/>
              </p:ext>
            </p:extLst>
          </p:nvPr>
        </p:nvGraphicFramePr>
        <p:xfrm>
          <a:off x="8244408" y="3855647"/>
          <a:ext cx="7555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5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Stress</a:t>
                      </a:r>
                      <a:endParaRPr lang="sl-SI"/>
                    </a:p>
                  </a:txBody>
                  <a:tcPr>
                    <a:solidFill>
                      <a:srgbClr val="96FF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Down Arrow 28"/>
          <p:cNvSpPr/>
          <p:nvPr/>
        </p:nvSpPr>
        <p:spPr>
          <a:xfrm rot="16200000">
            <a:off x="7473472" y="3695880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890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>
                <a:solidFill>
                  <a:srgbClr val="FF0000"/>
                </a:solidFill>
              </a:rPr>
              <a:t>Wellbeing monitoring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965286"/>
              </p:ext>
            </p:extLst>
          </p:nvPr>
        </p:nvGraphicFramePr>
        <p:xfrm>
          <a:off x="8244408" y="3855647"/>
          <a:ext cx="7555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5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Stress</a:t>
                      </a:r>
                      <a:endParaRPr lang="sl-SI"/>
                    </a:p>
                  </a:txBody>
                  <a:tcPr>
                    <a:solidFill>
                      <a:srgbClr val="96FF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508104" y="3717032"/>
            <a:ext cx="2634592" cy="648072"/>
            <a:chOff x="5508104" y="3717032"/>
            <a:chExt cx="2634592" cy="648072"/>
          </a:xfrm>
        </p:grpSpPr>
        <p:sp>
          <p:nvSpPr>
            <p:cNvPr id="21" name="Rounded Rectangle 20"/>
            <p:cNvSpPr/>
            <p:nvPr/>
          </p:nvSpPr>
          <p:spPr>
            <a:xfrm>
              <a:off x="5508104" y="3765389"/>
              <a:ext cx="1797437" cy="55436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2200" smtClean="0">
                  <a:solidFill>
                    <a:schemeClr val="tx1"/>
                  </a:solidFill>
                </a:rPr>
                <a:t>Stress model</a:t>
              </a:r>
              <a:endParaRPr lang="sl-SI" sz="2200">
                <a:solidFill>
                  <a:schemeClr val="tx1"/>
                </a:solidFill>
              </a:endParaRPr>
            </a:p>
          </p:txBody>
        </p:sp>
        <p:sp>
          <p:nvSpPr>
            <p:cNvPr id="29" name="Down Arrow 28"/>
            <p:cNvSpPr/>
            <p:nvPr/>
          </p:nvSpPr>
          <p:spPr>
            <a:xfrm rot="16200000">
              <a:off x="7473472" y="3695880"/>
              <a:ext cx="648072" cy="690376"/>
            </a:xfrm>
            <a:prstGeom prst="downArrow">
              <a:avLst/>
            </a:prstGeom>
            <a:solidFill>
              <a:srgbClr val="DCDC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492942"/>
              </p:ext>
            </p:extLst>
          </p:nvPr>
        </p:nvGraphicFramePr>
        <p:xfrm>
          <a:off x="3563891" y="1916832"/>
          <a:ext cx="1008109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Activity</a:t>
                      </a:r>
                      <a:endParaRPr lang="sl-SI"/>
                    </a:p>
                  </a:txBody>
                  <a:tcPr>
                    <a:solidFill>
                      <a:srgbClr val="96FF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Down Arrow 15"/>
          <p:cNvSpPr/>
          <p:nvPr/>
        </p:nvSpPr>
        <p:spPr>
          <a:xfrm rot="16200000">
            <a:off x="2792955" y="1751664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Rounded Rectangle 16"/>
          <p:cNvSpPr/>
          <p:nvPr/>
        </p:nvSpPr>
        <p:spPr>
          <a:xfrm>
            <a:off x="971600" y="1844824"/>
            <a:ext cx="1656184" cy="5543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smtClean="0">
                <a:solidFill>
                  <a:schemeClr val="tx1"/>
                </a:solidFill>
              </a:rPr>
              <a:t>AR model</a:t>
            </a:r>
            <a:endParaRPr lang="sl-SI" sz="220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47192" y="2780928"/>
            <a:ext cx="1728192" cy="5543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smtClean="0">
                <a:solidFill>
                  <a:schemeClr val="tx1"/>
                </a:solidFill>
              </a:rPr>
              <a:t>EEE model</a:t>
            </a:r>
            <a:endParaRPr lang="sl-SI" sz="2200">
              <a:solidFill>
                <a:schemeClr val="tx1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772631"/>
              </p:ext>
            </p:extLst>
          </p:nvPr>
        </p:nvGraphicFramePr>
        <p:xfrm>
          <a:off x="3683497" y="2851775"/>
          <a:ext cx="50405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EE</a:t>
                      </a:r>
                      <a:endParaRPr lang="sl-SI"/>
                    </a:p>
                  </a:txBody>
                  <a:tcPr>
                    <a:solidFill>
                      <a:srgbClr val="96FF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Down Arrow 19"/>
          <p:cNvSpPr/>
          <p:nvPr/>
        </p:nvSpPr>
        <p:spPr>
          <a:xfrm rot="16200000">
            <a:off x="2840554" y="2686607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922040" y="4725144"/>
            <a:ext cx="772859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Improvements: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Adaptation to the phone‘s location, orientation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Multiple models (for energy expenditure estimation, stress detection)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Deep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...</a:t>
            </a:r>
            <a:endParaRPr lang="sl-SI" sz="2000"/>
          </a:p>
        </p:txBody>
      </p:sp>
    </p:spTree>
    <p:extLst>
      <p:ext uri="{BB962C8B-B14F-4D97-AF65-F5344CB8AC3E}">
        <p14:creationId xmlns:p14="http://schemas.microsoft.com/office/powerpoint/2010/main" val="195601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49826 -0.0050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13" y="-25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-0.49792 -0.0050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96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mtClean="0">
                <a:solidFill>
                  <a:srgbClr val="FF0000"/>
                </a:solidFill>
              </a:rPr>
              <a:t>Wearable example</a:t>
            </a:r>
            <a:br>
              <a:rPr lang="sl-SI" smtClean="0">
                <a:solidFill>
                  <a:srgbClr val="FF0000"/>
                </a:solidFill>
              </a:rPr>
            </a:br>
            <a:r>
              <a:rPr lang="sl-SI" smtClean="0">
                <a:solidFill>
                  <a:srgbClr val="FF0000"/>
                </a:solidFill>
              </a:rPr>
              <a:t>with deep learning</a:t>
            </a:r>
            <a:endParaRPr lang="sl-SI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3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samsung smartphon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21643" y="1327147"/>
            <a:ext cx="1652641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2339752" y="1989103"/>
            <a:ext cx="864096" cy="484632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Right Arrow 21"/>
          <p:cNvSpPr/>
          <p:nvPr/>
        </p:nvSpPr>
        <p:spPr>
          <a:xfrm>
            <a:off x="5297031" y="2005750"/>
            <a:ext cx="864096" cy="484632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TextBox 6"/>
          <p:cNvSpPr txBox="1"/>
          <p:nvPr/>
        </p:nvSpPr>
        <p:spPr>
          <a:xfrm>
            <a:off x="682514" y="2930748"/>
            <a:ext cx="191950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Sensing: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PPG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(Acceleration,</a:t>
            </a:r>
            <a:br>
              <a:rPr lang="sl-SI" sz="2000" smtClean="0"/>
            </a:br>
            <a:r>
              <a:rPr lang="sl-SI" sz="2000" smtClean="0"/>
              <a:t>temperature, </a:t>
            </a:r>
            <a:br>
              <a:rPr lang="sl-SI" sz="2000" smtClean="0"/>
            </a:br>
            <a:r>
              <a:rPr lang="sl-SI" sz="2000" smtClean="0"/>
              <a:t>GSR)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5"/>
          <a:stretch/>
        </p:blipFill>
        <p:spPr>
          <a:xfrm>
            <a:off x="780390" y="1727003"/>
            <a:ext cx="1296144" cy="100662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771800" y="1556792"/>
            <a:ext cx="3528392" cy="129614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Rectangle 22"/>
          <p:cNvSpPr/>
          <p:nvPr/>
        </p:nvSpPr>
        <p:spPr>
          <a:xfrm>
            <a:off x="607478" y="1556792"/>
            <a:ext cx="2164322" cy="309634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Overview of the example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2930748"/>
            <a:ext cx="19170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Processing: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/>
              <a:t>Data cleaning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/>
              <a:t>BP estimation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93827" y="6453336"/>
            <a:ext cx="28156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smtClean="0">
                <a:solidFill>
                  <a:schemeClr val="bg1">
                    <a:lumMod val="50000"/>
                  </a:schemeClr>
                </a:solidFill>
              </a:rPr>
              <a:t>Image copyright Designmodo, </a:t>
            </a:r>
            <a:r>
              <a:rPr lang="sl-SI" sz="1200">
                <a:solidFill>
                  <a:schemeClr val="bg1">
                    <a:lumMod val="50000"/>
                  </a:schemeClr>
                </a:solidFill>
              </a:rPr>
              <a:t>Victorgrigas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393" y="1765961"/>
            <a:ext cx="1439652" cy="95976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732" y="3093010"/>
            <a:ext cx="1214264" cy="121426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987926" y="4394879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mtClean="0"/>
              <a:t>MIMIC III</a:t>
            </a:r>
            <a:endParaRPr lang="en-GB"/>
          </a:p>
        </p:txBody>
      </p:sp>
      <p:sp>
        <p:nvSpPr>
          <p:cNvPr id="27" name="Right Arrow 26"/>
          <p:cNvSpPr/>
          <p:nvPr/>
        </p:nvSpPr>
        <p:spPr>
          <a:xfrm>
            <a:off x="5297031" y="3332180"/>
            <a:ext cx="864096" cy="484632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5" r="17070"/>
          <a:stretch/>
        </p:blipFill>
        <p:spPr>
          <a:xfrm>
            <a:off x="1870727" y="4997992"/>
            <a:ext cx="1212970" cy="1207717"/>
          </a:xfrm>
          <a:prstGeom prst="rect">
            <a:avLst/>
          </a:prstGeom>
        </p:spPr>
      </p:pic>
      <p:sp>
        <p:nvSpPr>
          <p:cNvPr id="30" name="Right Arrow 29"/>
          <p:cNvSpPr/>
          <p:nvPr/>
        </p:nvSpPr>
        <p:spPr>
          <a:xfrm rot="19015867">
            <a:off x="2937563" y="4537014"/>
            <a:ext cx="864096" cy="484632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2" name="TextBox 31"/>
          <p:cNvSpPr txBox="1"/>
          <p:nvPr/>
        </p:nvSpPr>
        <p:spPr>
          <a:xfrm>
            <a:off x="682514" y="5145955"/>
            <a:ext cx="10502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Sensing: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PPG</a:t>
            </a:r>
          </a:p>
        </p:txBody>
      </p:sp>
    </p:spTree>
    <p:extLst>
      <p:ext uri="{BB962C8B-B14F-4D97-AF65-F5344CB8AC3E}">
        <p14:creationId xmlns:p14="http://schemas.microsoft.com/office/powerpoint/2010/main" val="371607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8" grpId="0" animBg="1"/>
      <p:bldP spid="23" grpId="0" animBg="1"/>
      <p:bldP spid="8" grpId="0"/>
      <p:bldP spid="26" grpId="0"/>
      <p:bldP spid="27" grpId="0" animBg="1"/>
      <p:bldP spid="30" grpId="0" animBg="1"/>
      <p:bldP spid="3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Data cleaning (1)</a:t>
            </a:r>
            <a:endParaRPr lang="en-GB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mtClean="0"/>
              <a:t>Download PPG + continuous arterial BP data</a:t>
            </a:r>
            <a:br>
              <a:rPr lang="sl-SI" smtClean="0"/>
            </a:br>
            <a:r>
              <a:rPr lang="sl-SI" smtClean="0"/>
              <a:t>→ 30,000 patients</a:t>
            </a:r>
          </a:p>
          <a:p>
            <a:r>
              <a:rPr lang="sl-SI" smtClean="0"/>
              <a:t>Remove empty or obviously useless files</a:t>
            </a:r>
            <a:br>
              <a:rPr lang="sl-SI" smtClean="0"/>
            </a:br>
            <a:r>
              <a:rPr lang="sl-SI"/>
              <a:t>→ </a:t>
            </a:r>
            <a:r>
              <a:rPr lang="sl-SI" smtClean="0"/>
              <a:t>10,000 patients</a:t>
            </a:r>
          </a:p>
          <a:p>
            <a:r>
              <a:rPr lang="sl-SI" smtClean="0"/>
              <a:t>Remove files &lt; 10 min</a:t>
            </a:r>
          </a:p>
          <a:p>
            <a:r>
              <a:rPr lang="sl-SI" smtClean="0"/>
              <a:t>Standardize: mean = 0, std. dev = variance = 1</a:t>
            </a:r>
          </a:p>
          <a:p>
            <a:r>
              <a:rPr lang="sl-SI" smtClean="0"/>
              <a:t>Band-pass filter: 4th order Butterworth filter with cut-off frequencies 0.5, 8 Hz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27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Data cleaning (2)</a:t>
            </a:r>
            <a:endParaRPr lang="en-GB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r>
              <a:rPr lang="sl-SI" smtClean="0"/>
              <a:t>Remove outliers </a:t>
            </a:r>
            <a:br>
              <a:rPr lang="sl-SI" smtClean="0"/>
            </a:br>
            <a:r>
              <a:rPr lang="sl-SI" smtClean="0"/>
              <a:t>(Hempel filter = version of median filter)</a:t>
            </a:r>
          </a:p>
          <a:p>
            <a:r>
              <a:rPr lang="sl-SI" smtClean="0"/>
              <a:t>Remove anomalies in ground truth</a:t>
            </a:r>
          </a:p>
          <a:p>
            <a:endParaRPr lang="sl-SI"/>
          </a:p>
          <a:p>
            <a:endParaRPr lang="sl-SI" smtClean="0"/>
          </a:p>
          <a:p>
            <a:endParaRPr lang="sl-SI"/>
          </a:p>
          <a:p>
            <a:endParaRPr lang="sl-SI" smtClean="0"/>
          </a:p>
          <a:p>
            <a:pPr marL="0" indent="361950">
              <a:buNone/>
            </a:pPr>
            <a:r>
              <a:rPr lang="sl-SI" smtClean="0"/>
              <a:t>→ 510 patients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304" y="3377156"/>
            <a:ext cx="3531938" cy="216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429000"/>
            <a:ext cx="3490988" cy="20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4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mtClean="0">
                <a:solidFill>
                  <a:srgbClr val="FF0000"/>
                </a:solidFill>
              </a:rPr>
              <a:t>Common settings</a:t>
            </a:r>
            <a:endParaRPr lang="sl-SI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0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Preparing for deep learning</a:t>
            </a:r>
            <a:endParaRPr lang="en-GB" sz="400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23" y="1804362"/>
            <a:ext cx="3143421" cy="20111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522" y="4069154"/>
            <a:ext cx="3143421" cy="20097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885673"/>
            <a:ext cx="3024336" cy="21932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76056" y="2051491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smtClean="0"/>
              <a:t>Original</a:t>
            </a:r>
            <a:endParaRPr lang="en-GB" sz="240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181475" y="2276872"/>
            <a:ext cx="894581" cy="39965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181475" y="3251820"/>
            <a:ext cx="966590" cy="7532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796136" y="3251820"/>
            <a:ext cx="480839" cy="7010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76056" y="2790155"/>
            <a:ext cx="115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smtClean="0"/>
              <a:t>Derived</a:t>
            </a:r>
            <a:endParaRPr lang="en-GB" sz="2400"/>
          </a:p>
        </p:txBody>
      </p:sp>
      <p:sp>
        <p:nvSpPr>
          <p:cNvPr id="26" name="TextBox 25"/>
          <p:cNvSpPr txBox="1"/>
          <p:nvPr/>
        </p:nvSpPr>
        <p:spPr>
          <a:xfrm>
            <a:off x="7206889" y="2236157"/>
            <a:ext cx="1321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smtClean="0"/>
              <a:t>5-second</a:t>
            </a:r>
          </a:p>
          <a:p>
            <a:r>
              <a:rPr lang="sl-SI" sz="2400" smtClean="0"/>
              <a:t>windows</a:t>
            </a:r>
            <a:endParaRPr lang="en-GB" sz="2400"/>
          </a:p>
        </p:txBody>
      </p:sp>
      <p:sp>
        <p:nvSpPr>
          <p:cNvPr id="27" name="Right Arrow 26"/>
          <p:cNvSpPr/>
          <p:nvPr/>
        </p:nvSpPr>
        <p:spPr>
          <a:xfrm rot="652616">
            <a:off x="6266149" y="2128665"/>
            <a:ext cx="864096" cy="484632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8" name="Right Arrow 27"/>
          <p:cNvSpPr/>
          <p:nvPr/>
        </p:nvSpPr>
        <p:spPr>
          <a:xfrm rot="20947384" flipV="1">
            <a:off x="6266148" y="2742731"/>
            <a:ext cx="864096" cy="484632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594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  <p:bldP spid="2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DL architecture (1)</a:t>
            </a:r>
            <a:endParaRPr lang="en-GB" sz="400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7044" y="1341979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PPG</a:t>
            </a:r>
            <a:endParaRPr lang="en-GB" sz="2000"/>
          </a:p>
        </p:txBody>
      </p:sp>
      <p:sp>
        <p:nvSpPr>
          <p:cNvPr id="5" name="TextBox 4"/>
          <p:cNvSpPr txBox="1"/>
          <p:nvPr/>
        </p:nvSpPr>
        <p:spPr>
          <a:xfrm>
            <a:off x="4233606" y="1340768"/>
            <a:ext cx="676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PPG‘</a:t>
            </a:r>
            <a:endParaRPr lang="en-GB" sz="2000"/>
          </a:p>
        </p:txBody>
      </p:sp>
      <p:sp>
        <p:nvSpPr>
          <p:cNvPr id="6" name="TextBox 5"/>
          <p:cNvSpPr txBox="1"/>
          <p:nvPr/>
        </p:nvSpPr>
        <p:spPr>
          <a:xfrm>
            <a:off x="7143460" y="1340768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PPG‘‘</a:t>
            </a:r>
            <a:endParaRPr lang="en-GB" sz="2000"/>
          </a:p>
        </p:txBody>
      </p:sp>
      <p:sp>
        <p:nvSpPr>
          <p:cNvPr id="7" name="Rectangle 6"/>
          <p:cNvSpPr/>
          <p:nvPr/>
        </p:nvSpPr>
        <p:spPr>
          <a:xfrm>
            <a:off x="1716447" y="2031197"/>
            <a:ext cx="1162314" cy="1181779"/>
          </a:xfrm>
          <a:prstGeom prst="rect">
            <a:avLst/>
          </a:prstGeom>
          <a:solidFill>
            <a:srgbClr val="FFDCD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Spectro-temporal block</a:t>
            </a: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5817" y="2030820"/>
            <a:ext cx="1162314" cy="1181779"/>
          </a:xfrm>
          <a:prstGeom prst="rect">
            <a:avLst/>
          </a:prstGeom>
          <a:solidFill>
            <a:srgbClr val="DCD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ResNet blocks</a:t>
            </a:r>
          </a:p>
          <a:p>
            <a:pPr algn="ctr"/>
            <a:r>
              <a:rPr lang="sl-SI" sz="2000" smtClean="0">
                <a:solidFill>
                  <a:schemeClr val="tx1"/>
                </a:solidFill>
              </a:rPr>
              <a:t>(CNN)</a:t>
            </a: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90843" y="5481443"/>
            <a:ext cx="1162314" cy="4389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2 x dense</a:t>
            </a: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58494" y="2030820"/>
            <a:ext cx="1162314" cy="1181779"/>
          </a:xfrm>
          <a:prstGeom prst="rect">
            <a:avLst/>
          </a:prstGeom>
          <a:solidFill>
            <a:srgbClr val="FFDCD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Spectro-temporal block</a:t>
            </a: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47864" y="2030443"/>
            <a:ext cx="1162314" cy="1181779"/>
          </a:xfrm>
          <a:prstGeom prst="rect">
            <a:avLst/>
          </a:prstGeom>
          <a:solidFill>
            <a:srgbClr val="DCD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ResNet blocks</a:t>
            </a:r>
          </a:p>
          <a:p>
            <a:pPr algn="ctr"/>
            <a:r>
              <a:rPr lang="sl-SI" sz="2000" smtClean="0">
                <a:solidFill>
                  <a:schemeClr val="tx1"/>
                </a:solidFill>
              </a:rPr>
              <a:t>(CNN)</a:t>
            </a: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18053" y="2030443"/>
            <a:ext cx="1162314" cy="1181779"/>
          </a:xfrm>
          <a:prstGeom prst="rect">
            <a:avLst/>
          </a:prstGeom>
          <a:solidFill>
            <a:srgbClr val="FFDCD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Spectro-temporal block</a:t>
            </a: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07423" y="2030066"/>
            <a:ext cx="1162314" cy="1181779"/>
          </a:xfrm>
          <a:prstGeom prst="rect">
            <a:avLst/>
          </a:prstGeom>
          <a:solidFill>
            <a:srgbClr val="DCD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ResNet blocks</a:t>
            </a:r>
          </a:p>
          <a:p>
            <a:pPr algn="ctr"/>
            <a:r>
              <a:rPr lang="sl-SI" sz="2000" smtClean="0">
                <a:solidFill>
                  <a:schemeClr val="tx1"/>
                </a:solidFill>
              </a:rPr>
              <a:t>(CNN)</a:t>
            </a: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58494" y="3974054"/>
            <a:ext cx="1162314" cy="440299"/>
          </a:xfrm>
          <a:prstGeom prst="rect">
            <a:avLst/>
          </a:prstGeom>
          <a:solidFill>
            <a:srgbClr val="FFDCD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Concat.</a:t>
            </a: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7864" y="3975413"/>
            <a:ext cx="1162314" cy="1181779"/>
          </a:xfrm>
          <a:prstGeom prst="rect">
            <a:avLst/>
          </a:prstGeom>
          <a:solidFill>
            <a:srgbClr val="DCD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Gated recurrent u. (GRU)</a:t>
            </a: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29021" y="6224282"/>
            <a:ext cx="57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SBP</a:t>
            </a:r>
            <a:endParaRPr lang="en-GB" sz="2000"/>
          </a:p>
        </p:txBody>
      </p:sp>
      <p:sp>
        <p:nvSpPr>
          <p:cNvPr id="21" name="TextBox 20"/>
          <p:cNvSpPr txBox="1"/>
          <p:nvPr/>
        </p:nvSpPr>
        <p:spPr>
          <a:xfrm>
            <a:off x="4658494" y="6224282"/>
            <a:ext cx="614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DBP</a:t>
            </a:r>
            <a:endParaRPr lang="en-GB" sz="2000"/>
          </a:p>
        </p:txBody>
      </p:sp>
      <p:cxnSp>
        <p:nvCxnSpPr>
          <p:cNvPr id="22" name="Straight Arrow Connector 21"/>
          <p:cNvCxnSpPr>
            <a:stCxn id="4" idx="1"/>
            <a:endCxn id="8" idx="0"/>
          </p:cNvCxnSpPr>
          <p:nvPr/>
        </p:nvCxnSpPr>
        <p:spPr>
          <a:xfrm flipH="1">
            <a:off x="986974" y="1542034"/>
            <a:ext cx="380070" cy="48878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" idx="3"/>
            <a:endCxn id="7" idx="0"/>
          </p:cNvCxnSpPr>
          <p:nvPr/>
        </p:nvCxnSpPr>
        <p:spPr>
          <a:xfrm>
            <a:off x="1979712" y="1542034"/>
            <a:ext cx="317892" cy="4891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2"/>
            <a:endCxn id="19" idx="0"/>
          </p:cNvCxnSpPr>
          <p:nvPr/>
        </p:nvCxnSpPr>
        <p:spPr>
          <a:xfrm>
            <a:off x="986974" y="3212599"/>
            <a:ext cx="2942047" cy="7628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2"/>
            <a:endCxn id="19" idx="0"/>
          </p:cNvCxnSpPr>
          <p:nvPr/>
        </p:nvCxnSpPr>
        <p:spPr>
          <a:xfrm flipH="1">
            <a:off x="3929021" y="3211845"/>
            <a:ext cx="2959559" cy="7635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5" idx="2"/>
            <a:endCxn id="19" idx="0"/>
          </p:cNvCxnSpPr>
          <p:nvPr/>
        </p:nvCxnSpPr>
        <p:spPr>
          <a:xfrm>
            <a:off x="3929021" y="3212222"/>
            <a:ext cx="0" cy="7631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7" idx="2"/>
            <a:endCxn id="18" idx="0"/>
          </p:cNvCxnSpPr>
          <p:nvPr/>
        </p:nvCxnSpPr>
        <p:spPr>
          <a:xfrm>
            <a:off x="2297604" y="3212976"/>
            <a:ext cx="2942047" cy="76107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4" idx="2"/>
            <a:endCxn id="18" idx="0"/>
          </p:cNvCxnSpPr>
          <p:nvPr/>
        </p:nvCxnSpPr>
        <p:spPr>
          <a:xfrm>
            <a:off x="5239651" y="3212599"/>
            <a:ext cx="0" cy="7614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18" idx="0"/>
          </p:cNvCxnSpPr>
          <p:nvPr/>
        </p:nvCxnSpPr>
        <p:spPr>
          <a:xfrm flipH="1">
            <a:off x="5239651" y="3211845"/>
            <a:ext cx="3076766" cy="76220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9" idx="2"/>
            <a:endCxn id="13" idx="0"/>
          </p:cNvCxnSpPr>
          <p:nvPr/>
        </p:nvCxnSpPr>
        <p:spPr>
          <a:xfrm>
            <a:off x="3929021" y="5157192"/>
            <a:ext cx="642979" cy="3242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8" idx="2"/>
            <a:endCxn id="13" idx="0"/>
          </p:cNvCxnSpPr>
          <p:nvPr/>
        </p:nvCxnSpPr>
        <p:spPr>
          <a:xfrm flipH="1">
            <a:off x="4572000" y="4414353"/>
            <a:ext cx="667651" cy="10670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3" idx="2"/>
            <a:endCxn id="21" idx="0"/>
          </p:cNvCxnSpPr>
          <p:nvPr/>
        </p:nvCxnSpPr>
        <p:spPr>
          <a:xfrm>
            <a:off x="4572000" y="5920383"/>
            <a:ext cx="393630" cy="3038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3" idx="2"/>
            <a:endCxn id="20" idx="0"/>
          </p:cNvCxnSpPr>
          <p:nvPr/>
        </p:nvCxnSpPr>
        <p:spPr>
          <a:xfrm flipH="1">
            <a:off x="4216921" y="5920383"/>
            <a:ext cx="355079" cy="3038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" idx="1"/>
            <a:endCxn id="15" idx="0"/>
          </p:cNvCxnSpPr>
          <p:nvPr/>
        </p:nvCxnSpPr>
        <p:spPr>
          <a:xfrm flipH="1">
            <a:off x="3929021" y="1540823"/>
            <a:ext cx="304585" cy="4896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" idx="3"/>
            <a:endCxn id="14" idx="0"/>
          </p:cNvCxnSpPr>
          <p:nvPr/>
        </p:nvCxnSpPr>
        <p:spPr>
          <a:xfrm>
            <a:off x="4910394" y="1540823"/>
            <a:ext cx="329257" cy="48999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" idx="1"/>
            <a:endCxn id="17" idx="0"/>
          </p:cNvCxnSpPr>
          <p:nvPr/>
        </p:nvCxnSpPr>
        <p:spPr>
          <a:xfrm flipH="1">
            <a:off x="6888580" y="1540823"/>
            <a:ext cx="254880" cy="48924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" idx="3"/>
            <a:endCxn id="16" idx="0"/>
          </p:cNvCxnSpPr>
          <p:nvPr/>
        </p:nvCxnSpPr>
        <p:spPr>
          <a:xfrm>
            <a:off x="7884368" y="1540823"/>
            <a:ext cx="314842" cy="4896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52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0" grpId="0"/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>
                <a:solidFill>
                  <a:srgbClr val="FF0000"/>
                </a:solidFill>
              </a:rPr>
              <a:t>DL </a:t>
            </a:r>
            <a:r>
              <a:rPr lang="sl-SI" sz="4000" smtClean="0">
                <a:solidFill>
                  <a:srgbClr val="FF0000"/>
                </a:solidFill>
              </a:rPr>
              <a:t>architecture (2)</a:t>
            </a:r>
            <a:endParaRPr lang="en-GB" sz="4000"/>
          </a:p>
        </p:txBody>
      </p:sp>
      <p:sp>
        <p:nvSpPr>
          <p:cNvPr id="4" name="Rectangle 3"/>
          <p:cNvSpPr/>
          <p:nvPr/>
        </p:nvSpPr>
        <p:spPr>
          <a:xfrm>
            <a:off x="899593" y="1988840"/>
            <a:ext cx="3240359" cy="3168352"/>
          </a:xfrm>
          <a:prstGeom prst="rect">
            <a:avLst/>
          </a:prstGeom>
          <a:solidFill>
            <a:srgbClr val="DCD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2276872"/>
            <a:ext cx="1440160" cy="432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Convolution</a:t>
            </a: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608" y="2996952"/>
            <a:ext cx="1440160" cy="432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Convolution</a:t>
            </a: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608" y="3717032"/>
            <a:ext cx="1440160" cy="432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Convolution</a:t>
            </a:r>
            <a:endParaRPr lang="en-GB" sz="200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5" idx="2"/>
            <a:endCxn id="6" idx="0"/>
          </p:cNvCxnSpPr>
          <p:nvPr/>
        </p:nvCxnSpPr>
        <p:spPr>
          <a:xfrm>
            <a:off x="1763688" y="2708920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2"/>
            <a:endCxn id="7" idx="0"/>
          </p:cNvCxnSpPr>
          <p:nvPr/>
        </p:nvCxnSpPr>
        <p:spPr>
          <a:xfrm>
            <a:off x="1763688" y="3429000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799693" y="4437112"/>
            <a:ext cx="1440160" cy="432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Add</a:t>
            </a:r>
            <a:endParaRPr lang="en-GB" sz="200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4" idx="0"/>
            <a:endCxn id="5" idx="0"/>
          </p:cNvCxnSpPr>
          <p:nvPr/>
        </p:nvCxnSpPr>
        <p:spPr>
          <a:xfrm flipH="1">
            <a:off x="1763688" y="1988840"/>
            <a:ext cx="756085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99693" y="1583001"/>
            <a:ext cx="1539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ResNet block</a:t>
            </a:r>
            <a:endParaRPr lang="en-GB" sz="2000"/>
          </a:p>
        </p:txBody>
      </p:sp>
      <p:cxnSp>
        <p:nvCxnSpPr>
          <p:cNvPr id="21" name="Straight Arrow Connector 20"/>
          <p:cNvCxnSpPr>
            <a:endCxn id="15" idx="0"/>
          </p:cNvCxnSpPr>
          <p:nvPr/>
        </p:nvCxnSpPr>
        <p:spPr>
          <a:xfrm>
            <a:off x="1799693" y="4149080"/>
            <a:ext cx="72008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5" idx="0"/>
          </p:cNvCxnSpPr>
          <p:nvPr/>
        </p:nvCxnSpPr>
        <p:spPr>
          <a:xfrm flipH="1">
            <a:off x="2519773" y="4149080"/>
            <a:ext cx="684075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4" idx="0"/>
          </p:cNvCxnSpPr>
          <p:nvPr/>
        </p:nvCxnSpPr>
        <p:spPr>
          <a:xfrm>
            <a:off x="2519773" y="1988840"/>
            <a:ext cx="684075" cy="27816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203848" y="2276872"/>
            <a:ext cx="0" cy="1872208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2"/>
            <a:endCxn id="68" idx="0"/>
          </p:cNvCxnSpPr>
          <p:nvPr/>
        </p:nvCxnSpPr>
        <p:spPr>
          <a:xfrm flipH="1">
            <a:off x="2519772" y="4869160"/>
            <a:ext cx="1" cy="5827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899592" y="5451914"/>
            <a:ext cx="3240359" cy="418668"/>
          </a:xfrm>
          <a:prstGeom prst="rect">
            <a:avLst/>
          </a:prstGeom>
          <a:solidFill>
            <a:srgbClr val="DCD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4 more ResNet blocks</a:t>
            </a: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225889" y="2865130"/>
            <a:ext cx="827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Short-</a:t>
            </a:r>
            <a:br>
              <a:rPr lang="sl-SI" sz="2000" smtClean="0"/>
            </a:br>
            <a:r>
              <a:rPr lang="sl-SI" sz="2000" smtClean="0"/>
              <a:t>cut</a:t>
            </a:r>
            <a:endParaRPr lang="en-GB" sz="2000"/>
          </a:p>
        </p:txBody>
      </p:sp>
      <p:sp>
        <p:nvSpPr>
          <p:cNvPr id="76" name="Rectangle 75"/>
          <p:cNvSpPr/>
          <p:nvPr/>
        </p:nvSpPr>
        <p:spPr>
          <a:xfrm>
            <a:off x="4987304" y="1983111"/>
            <a:ext cx="3240359" cy="1733921"/>
          </a:xfrm>
          <a:prstGeom prst="rect">
            <a:avLst/>
          </a:prstGeom>
          <a:solidFill>
            <a:srgbClr val="FFDCD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294110" y="1583001"/>
            <a:ext cx="2626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/>
              <a:t>Spectro-temporal </a:t>
            </a:r>
            <a:r>
              <a:rPr lang="sl-SI" sz="2000" smtClean="0"/>
              <a:t>block</a:t>
            </a:r>
            <a:endParaRPr lang="en-GB" sz="2000"/>
          </a:p>
        </p:txBody>
      </p:sp>
      <p:sp>
        <p:nvSpPr>
          <p:cNvPr id="78" name="Rectangle 77"/>
          <p:cNvSpPr/>
          <p:nvPr/>
        </p:nvSpPr>
        <p:spPr>
          <a:xfrm>
            <a:off x="5707381" y="2267000"/>
            <a:ext cx="1800201" cy="432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Spectrogram</a:t>
            </a: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707381" y="2996952"/>
            <a:ext cx="1800201" cy="432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GRU</a:t>
            </a:r>
            <a:endParaRPr lang="en-GB" sz="2000">
              <a:solidFill>
                <a:schemeClr val="tx1"/>
              </a:solidFill>
            </a:endParaRPr>
          </a:p>
        </p:txBody>
      </p:sp>
      <p:cxnSp>
        <p:nvCxnSpPr>
          <p:cNvPr id="80" name="Straight Arrow Connector 79"/>
          <p:cNvCxnSpPr>
            <a:stCxn id="77" idx="2"/>
            <a:endCxn id="78" idx="0"/>
          </p:cNvCxnSpPr>
          <p:nvPr/>
        </p:nvCxnSpPr>
        <p:spPr>
          <a:xfrm flipH="1">
            <a:off x="6607482" y="1983111"/>
            <a:ext cx="1" cy="2838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8" idx="2"/>
            <a:endCxn id="79" idx="0"/>
          </p:cNvCxnSpPr>
          <p:nvPr/>
        </p:nvCxnSpPr>
        <p:spPr>
          <a:xfrm>
            <a:off x="6607482" y="2699048"/>
            <a:ext cx="0" cy="2979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79" idx="2"/>
            <a:endCxn id="76" idx="2"/>
          </p:cNvCxnSpPr>
          <p:nvPr/>
        </p:nvCxnSpPr>
        <p:spPr>
          <a:xfrm>
            <a:off x="6607482" y="3429000"/>
            <a:ext cx="2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26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/>
      <p:bldP spid="78" grpId="0" animBg="1"/>
      <p:bldP spid="7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Personalisation</a:t>
            </a:r>
            <a:endParaRPr lang="en-GB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Results unsatisfactory:</a:t>
            </a:r>
          </a:p>
          <a:p>
            <a:pPr lvl="1"/>
            <a:r>
              <a:rPr lang="sl-SI" smtClean="0"/>
              <a:t>Error 15.4/12.4 mmHg for SPB/DBP</a:t>
            </a:r>
          </a:p>
          <a:p>
            <a:pPr lvl="1"/>
            <a:r>
              <a:rPr lang="sl-SI" smtClean="0"/>
              <a:t>Dummy error 19.7/10.6 mmHg</a:t>
            </a:r>
          </a:p>
          <a:p>
            <a:r>
              <a:rPr lang="sl-SI" smtClean="0"/>
              <a:t>Add each person‘s data to training set:</a:t>
            </a:r>
          </a:p>
          <a:p>
            <a:pPr lvl="1"/>
            <a:r>
              <a:rPr lang="sl-SI" smtClean="0"/>
              <a:t>Error 9.4/6.9 mmHg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05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mtClean="0">
                <a:solidFill>
                  <a:srgbClr val="FF0000"/>
                </a:solidFill>
              </a:rPr>
              <a:t>Mobile phone example</a:t>
            </a:r>
            <a:endParaRPr lang="sl-SI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0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samsung smartphon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62038" y="397575"/>
            <a:ext cx="3098371" cy="337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ight Arrow 21"/>
          <p:cNvSpPr/>
          <p:nvPr/>
        </p:nvSpPr>
        <p:spPr>
          <a:xfrm>
            <a:off x="2555776" y="2988626"/>
            <a:ext cx="864096" cy="484632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TextBox 6"/>
          <p:cNvSpPr txBox="1"/>
          <p:nvPr/>
        </p:nvSpPr>
        <p:spPr>
          <a:xfrm>
            <a:off x="711006" y="2899691"/>
            <a:ext cx="223202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Sensing: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Acceleration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GPS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Wi-fi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Audio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Call 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Charging, </a:t>
            </a:r>
            <a:br>
              <a:rPr lang="sl-SI" sz="2000" smtClean="0"/>
            </a:br>
            <a:r>
              <a:rPr lang="sl-SI" sz="2000" smtClean="0"/>
              <a:t>lock/unlock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(Application use)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Overview of the example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3630" y="2377480"/>
            <a:ext cx="20859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Stress-relief </a:t>
            </a:r>
            <a:br>
              <a:rPr lang="sl-SI" sz="2000" smtClean="0"/>
            </a:br>
            <a:r>
              <a:rPr lang="sl-SI" sz="2000" smtClean="0"/>
              <a:t>recommendations</a:t>
            </a:r>
            <a:endParaRPr lang="sl-SI" sz="200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428" y="3611508"/>
            <a:ext cx="1439652" cy="95976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40" y="5480062"/>
            <a:ext cx="1214264" cy="121426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004048" y="5902528"/>
            <a:ext cx="1253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mtClean="0"/>
              <a:t>StudentLife</a:t>
            </a:r>
            <a:endParaRPr lang="en-GB"/>
          </a:p>
        </p:txBody>
      </p:sp>
      <p:sp>
        <p:nvSpPr>
          <p:cNvPr id="30" name="Right Arrow 29"/>
          <p:cNvSpPr/>
          <p:nvPr/>
        </p:nvSpPr>
        <p:spPr>
          <a:xfrm>
            <a:off x="2967335" y="5585158"/>
            <a:ext cx="695093" cy="484632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TextBox 18"/>
          <p:cNvSpPr txBox="1"/>
          <p:nvPr/>
        </p:nvSpPr>
        <p:spPr>
          <a:xfrm>
            <a:off x="3540242" y="2899691"/>
            <a:ext cx="186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Processing:</a:t>
            </a:r>
          </a:p>
          <a:p>
            <a:r>
              <a:rPr lang="sl-SI" sz="2000" smtClean="0"/>
              <a:t>Stress detection</a:t>
            </a:r>
          </a:p>
        </p:txBody>
      </p:sp>
      <p:sp>
        <p:nvSpPr>
          <p:cNvPr id="36" name="Circular Arrow 35"/>
          <p:cNvSpPr/>
          <p:nvPr/>
        </p:nvSpPr>
        <p:spPr>
          <a:xfrm rot="16200000" flipV="1">
            <a:off x="4556287" y="1822810"/>
            <a:ext cx="978408" cy="1914512"/>
          </a:xfrm>
          <a:prstGeom prst="circularArrow">
            <a:avLst>
              <a:gd name="adj1" fmla="val 22105"/>
              <a:gd name="adj2" fmla="val 1142319"/>
              <a:gd name="adj3" fmla="val 20184425"/>
              <a:gd name="adj4" fmla="val 10800000"/>
              <a:gd name="adj5" fmla="val 22113"/>
            </a:avLst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 rot="16200000">
            <a:off x="4027726" y="4783353"/>
            <a:ext cx="695093" cy="484632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2" name="Rectangle 41"/>
          <p:cNvSpPr/>
          <p:nvPr/>
        </p:nvSpPr>
        <p:spPr>
          <a:xfrm>
            <a:off x="2483768" y="1175984"/>
            <a:ext cx="5760640" cy="232529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3" name="Rectangle 42"/>
          <p:cNvSpPr/>
          <p:nvPr/>
        </p:nvSpPr>
        <p:spPr>
          <a:xfrm>
            <a:off x="1207915" y="1175984"/>
            <a:ext cx="1275853" cy="169850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014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" grpId="0"/>
      <p:bldP spid="26" grpId="0"/>
      <p:bldP spid="30" grpId="0" animBg="1"/>
      <p:bldP spid="19" grpId="0"/>
      <p:bldP spid="36" grpId="0" animBg="1"/>
      <p:bldP spid="41" grpId="0" animBg="1"/>
      <p:bldP spid="42" grpId="0" animBg="1"/>
      <p:bldP spid="4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Feature extraction (1)</a:t>
            </a:r>
            <a:endParaRPr lang="en-GB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92500"/>
          </a:bodyPr>
          <a:lstStyle/>
          <a:p>
            <a:r>
              <a:rPr lang="sl-SI" smtClean="0"/>
              <a:t>Short-term:</a:t>
            </a:r>
          </a:p>
          <a:p>
            <a:pPr lvl="1"/>
            <a:r>
              <a:rPr lang="sl-SI" smtClean="0"/>
              <a:t>Activity: percentage of active vs. stationary</a:t>
            </a:r>
          </a:p>
          <a:p>
            <a:pPr lvl="1"/>
            <a:r>
              <a:rPr lang="sl-SI" smtClean="0"/>
              <a:t>Sound: percentage of voice, noise, silence</a:t>
            </a:r>
          </a:p>
          <a:p>
            <a:pPr lvl="1"/>
            <a:r>
              <a:rPr lang="sl-SI"/>
              <a:t>Time of day (day, evening, night</a:t>
            </a:r>
            <a:r>
              <a:rPr lang="sl-SI" smtClean="0"/>
              <a:t>)</a:t>
            </a:r>
          </a:p>
          <a:p>
            <a:r>
              <a:rPr lang="sl-SI" smtClean="0"/>
              <a:t>Long-term:</a:t>
            </a:r>
          </a:p>
          <a:p>
            <a:pPr lvl="1"/>
            <a:r>
              <a:rPr lang="sl-SI" smtClean="0"/>
              <a:t>Activity, sound, combinations (e.g., stationary + silent)</a:t>
            </a:r>
          </a:p>
          <a:p>
            <a:pPr lvl="1"/>
            <a:r>
              <a:rPr lang="sl-SI"/>
              <a:t>Distance </a:t>
            </a:r>
            <a:r>
              <a:rPr lang="sl-SI" smtClean="0"/>
              <a:t>travelled</a:t>
            </a:r>
          </a:p>
          <a:p>
            <a:pPr lvl="1"/>
            <a:r>
              <a:rPr lang="sl-SI" smtClean="0"/>
              <a:t>Live conversations</a:t>
            </a:r>
          </a:p>
          <a:p>
            <a:pPr lvl="1"/>
            <a:r>
              <a:rPr lang="sl-SI" smtClean="0"/>
              <a:t>Phone calls</a:t>
            </a: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734884" y="5157192"/>
            <a:ext cx="395191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600" smtClean="0"/>
              <a:t>... for each time of day,</a:t>
            </a:r>
          </a:p>
          <a:p>
            <a:r>
              <a:rPr lang="sl-SI" sz="2600" smtClean="0"/>
              <a:t>relative to subject‘s average</a:t>
            </a:r>
            <a:endParaRPr lang="en-GB" sz="2600"/>
          </a:p>
        </p:txBody>
      </p:sp>
    </p:spTree>
    <p:extLst>
      <p:ext uri="{BB962C8B-B14F-4D97-AF65-F5344CB8AC3E}">
        <p14:creationId xmlns:p14="http://schemas.microsoft.com/office/powerpoint/2010/main" val="42331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Feature extraction (2)</a:t>
            </a:r>
            <a:endParaRPr lang="en-GB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r>
              <a:rPr lang="sl-SI" smtClean="0"/>
              <a:t>Sleep duration (from light and charging)</a:t>
            </a:r>
          </a:p>
          <a:p>
            <a:r>
              <a:rPr lang="sl-SI" smtClean="0"/>
              <a:t>Current and previous location (from wi-fi)</a:t>
            </a:r>
          </a:p>
          <a:p>
            <a:r>
              <a:rPr lang="sl-SI" smtClean="0"/>
              <a:t>Days before/after midterm</a:t>
            </a:r>
          </a:p>
        </p:txBody>
      </p:sp>
    </p:spTree>
    <p:extLst>
      <p:ext uri="{BB962C8B-B14F-4D97-AF65-F5344CB8AC3E}">
        <p14:creationId xmlns:p14="http://schemas.microsoft.com/office/powerpoint/2010/main" val="324005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>
                <a:solidFill>
                  <a:srgbClr val="FF0000"/>
                </a:solidFill>
              </a:rPr>
              <a:t>Training and evaluation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Leave one subject out (LOSO):</a:t>
            </a:r>
          </a:p>
          <a:p>
            <a:pPr lvl="1"/>
            <a:r>
              <a:rPr lang="sl-SI" smtClean="0"/>
              <a:t>Take one subject for testing</a:t>
            </a:r>
          </a:p>
          <a:p>
            <a:pPr lvl="1"/>
            <a:r>
              <a:rPr lang="sl-SI" smtClean="0"/>
              <a:t>Train on other subjects</a:t>
            </a:r>
          </a:p>
          <a:p>
            <a:pPr lvl="1"/>
            <a:r>
              <a:rPr lang="sl-SI" smtClean="0"/>
              <a:t>Repeat for all subjects and average</a:t>
            </a:r>
          </a:p>
          <a:p>
            <a:r>
              <a:rPr lang="sl-SI" smtClean="0"/>
              <a:t>Plain LOSO</a:t>
            </a:r>
          </a:p>
          <a:p>
            <a:r>
              <a:rPr lang="sl-SI" smtClean="0"/>
              <a:t>Train on a cluster similar to the test subject</a:t>
            </a:r>
          </a:p>
          <a:p>
            <a:r>
              <a:rPr lang="sl-SI" smtClean="0"/>
              <a:t>Use personalisation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05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mtClean="0">
                <a:solidFill>
                  <a:srgbClr val="FF0000"/>
                </a:solidFill>
              </a:rPr>
              <a:t>Smart environment example</a:t>
            </a:r>
            <a:endParaRPr lang="sl-SI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Wearables systems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Specialized devices</a:t>
            </a:r>
            <a:br>
              <a:rPr lang="sl-SI" smtClean="0"/>
            </a:br>
            <a:r>
              <a:rPr lang="sl-SI" smtClean="0"/>
              <a:t>(sensing, some processing)</a:t>
            </a:r>
          </a:p>
          <a:p>
            <a:r>
              <a:rPr lang="sl-SI" smtClean="0"/>
              <a:t>Consumer wearables</a:t>
            </a:r>
            <a:br>
              <a:rPr lang="sl-SI" smtClean="0"/>
            </a:br>
            <a:r>
              <a:rPr lang="sl-SI" smtClean="0"/>
              <a:t>(sensing, some processing, HCI)</a:t>
            </a:r>
          </a:p>
          <a:p>
            <a:r>
              <a:rPr lang="sl-SI" smtClean="0"/>
              <a:t>Smartphones</a:t>
            </a:r>
            <a:br>
              <a:rPr lang="sl-SI" smtClean="0"/>
            </a:br>
            <a:r>
              <a:rPr lang="sl-SI" smtClean="0"/>
              <a:t>(sensing, processing, HCI)</a:t>
            </a:r>
          </a:p>
        </p:txBody>
      </p:sp>
      <p:pic>
        <p:nvPicPr>
          <p:cNvPr id="2050" name="Picture 2" descr="Image result for shimmer senso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72816"/>
            <a:ext cx="1352811" cy="87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icrosoft band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75" y="2904193"/>
            <a:ext cx="1352811" cy="76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amsung smartphon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10315" y="3502780"/>
            <a:ext cx="1652641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144" y="6460152"/>
            <a:ext cx="3147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smtClean="0">
                <a:solidFill>
                  <a:schemeClr val="bg1">
                    <a:lumMod val="50000"/>
                  </a:schemeClr>
                </a:solidFill>
              </a:rPr>
              <a:t>Images copyright Shimmer, Microsoft, Samsung</a:t>
            </a:r>
            <a:endParaRPr lang="sl-SI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8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Overview of the example</a:t>
            </a:r>
            <a:endParaRPr lang="sl-SI" sz="4000"/>
          </a:p>
        </p:txBody>
      </p:sp>
      <p:pic>
        <p:nvPicPr>
          <p:cNvPr id="1026" name="Picture 2" descr="Image result for netatmo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" t="6527" r="42600" b="5725"/>
          <a:stretch/>
        </p:blipFill>
        <p:spPr bwMode="auto">
          <a:xfrm>
            <a:off x="540606" y="1549241"/>
            <a:ext cx="1314450" cy="172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0606" y="3284984"/>
            <a:ext cx="13886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Sensing: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Hardware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Virtual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295312" y="3284984"/>
            <a:ext cx="22046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smtClean="0"/>
              <a:t>Reason about: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Which sensor values are bad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Which actions improve them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754880" y="2256872"/>
            <a:ext cx="1249680" cy="62636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mtClean="0">
                <a:solidFill>
                  <a:schemeClr val="tx1"/>
                </a:solidFill>
              </a:rPr>
              <a:t>Simulation</a:t>
            </a:r>
            <a:endParaRPr lang="sl-SI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627784" y="2174012"/>
            <a:ext cx="1296144" cy="7920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mtClean="0">
                <a:solidFill>
                  <a:schemeClr val="tx1"/>
                </a:solidFill>
              </a:rPr>
              <a:t>Ontology +</a:t>
            </a:r>
          </a:p>
          <a:p>
            <a:pPr algn="ctr"/>
            <a:r>
              <a:rPr lang="sl-SI" smtClean="0">
                <a:solidFill>
                  <a:schemeClr val="tx1"/>
                </a:solidFill>
              </a:rPr>
              <a:t>Reasoning</a:t>
            </a:r>
            <a:endParaRPr lang="sl-SI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804248" y="2235028"/>
            <a:ext cx="2160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smtClean="0"/>
              <a:t>Environment</a:t>
            </a:r>
            <a:br>
              <a:rPr lang="sl-SI" sz="2000" smtClean="0"/>
            </a:br>
            <a:r>
              <a:rPr lang="sl-SI" sz="2000" smtClean="0"/>
              <a:t>recommendations: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Appropriate temperature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Good air quality</a:t>
            </a:r>
          </a:p>
        </p:txBody>
      </p:sp>
      <p:sp>
        <p:nvSpPr>
          <p:cNvPr id="68" name="Right Arrow 67"/>
          <p:cNvSpPr/>
          <p:nvPr/>
        </p:nvSpPr>
        <p:spPr>
          <a:xfrm>
            <a:off x="1855056" y="2327740"/>
            <a:ext cx="648072" cy="484632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9" name="Right Arrow 68"/>
          <p:cNvSpPr/>
          <p:nvPr/>
        </p:nvSpPr>
        <p:spPr>
          <a:xfrm>
            <a:off x="4026220" y="2327740"/>
            <a:ext cx="648072" cy="484632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0" name="Right Arrow 69"/>
          <p:cNvSpPr/>
          <p:nvPr/>
        </p:nvSpPr>
        <p:spPr>
          <a:xfrm>
            <a:off x="6114648" y="2327740"/>
            <a:ext cx="648072" cy="484632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1" name="TextBox 70"/>
          <p:cNvSpPr txBox="1"/>
          <p:nvPr/>
        </p:nvSpPr>
        <p:spPr>
          <a:xfrm>
            <a:off x="4499992" y="3284984"/>
            <a:ext cx="180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Simulate suggested actions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Recommend the best one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838" y="6463580"/>
            <a:ext cx="1777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smtClean="0">
                <a:solidFill>
                  <a:schemeClr val="bg1">
                    <a:lumMod val="50000"/>
                  </a:schemeClr>
                </a:solidFill>
              </a:rPr>
              <a:t>Image copyright Netatmo</a:t>
            </a:r>
            <a:endParaRPr lang="sl-SI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0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1" grpId="0" animBg="1"/>
      <p:bldP spid="65" grpId="0" animBg="1"/>
      <p:bldP spid="67" grpId="0"/>
      <p:bldP spid="68" grpId="0" animBg="1"/>
      <p:bldP spid="69" grpId="0" animBg="1"/>
      <p:bldP spid="70" grpId="0" animBg="1"/>
      <p:bldP spid="7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Sensing</a:t>
            </a:r>
            <a:endParaRPr lang="sl-SI" sz="4000">
              <a:solidFill>
                <a:srgbClr val="FF0000"/>
              </a:solidFill>
            </a:endParaRPr>
          </a:p>
        </p:txBody>
      </p:sp>
      <p:pic>
        <p:nvPicPr>
          <p:cNvPr id="4" name="Picture 2" descr="Image result for netatmo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" t="6527" r="42600" b="5725"/>
          <a:stretch/>
        </p:blipFill>
        <p:spPr bwMode="auto">
          <a:xfrm>
            <a:off x="540606" y="1549241"/>
            <a:ext cx="1314450" cy="172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0606" y="3284984"/>
            <a:ext cx="13886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Sensing: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Hardware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Virtual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2915816" y="3861048"/>
            <a:ext cx="5328592" cy="2664296"/>
          </a:xfrm>
          <a:prstGeom prst="wedgeRectCallout">
            <a:avLst>
              <a:gd name="adj1" fmla="val -73744"/>
              <a:gd name="adj2" fmla="val -40988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>
                <a:solidFill>
                  <a:schemeClr val="tx1"/>
                </a:solidFill>
              </a:rPr>
              <a:t>Number of occupants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>
                <a:solidFill>
                  <a:schemeClr val="tx1"/>
                </a:solidFill>
              </a:rPr>
              <a:t>Windows opened/closed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58696" y="6021288"/>
            <a:ext cx="46837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smtClean="0"/>
              <a:t>Hardware sensor readings (CO</a:t>
            </a:r>
            <a:r>
              <a:rPr lang="sl-SI" sz="2000" baseline="-25000" smtClean="0"/>
              <a:t>2</a:t>
            </a:r>
            <a:r>
              <a:rPr lang="sl-SI" sz="2000" smtClean="0"/>
              <a:t> and others)</a:t>
            </a:r>
            <a:endParaRPr lang="sl-SI" sz="2000" baseline="-25000"/>
          </a:p>
        </p:txBody>
      </p:sp>
      <p:sp>
        <p:nvSpPr>
          <p:cNvPr id="9" name="Rounded Rectangle 8"/>
          <p:cNvSpPr/>
          <p:nvPr/>
        </p:nvSpPr>
        <p:spPr>
          <a:xfrm>
            <a:off x="3779912" y="4941168"/>
            <a:ext cx="2376264" cy="710266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Machine-learning model / heuristics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6200000">
            <a:off x="5176854" y="5741947"/>
            <a:ext cx="317585" cy="300204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Right Arrow 10"/>
          <p:cNvSpPr/>
          <p:nvPr/>
        </p:nvSpPr>
        <p:spPr>
          <a:xfrm rot="16200000">
            <a:off x="4347286" y="4531883"/>
            <a:ext cx="317585" cy="300204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Rectangular Callout 11"/>
          <p:cNvSpPr/>
          <p:nvPr/>
        </p:nvSpPr>
        <p:spPr>
          <a:xfrm>
            <a:off x="2915816" y="1772816"/>
            <a:ext cx="3528392" cy="1323466"/>
          </a:xfrm>
          <a:prstGeom prst="wedgeRectCallout">
            <a:avLst>
              <a:gd name="adj1" fmla="val -77187"/>
              <a:gd name="adj2" fmla="val 103761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r>
              <a:rPr lang="sl-SI" sz="2000" smtClean="0">
                <a:solidFill>
                  <a:schemeClr val="tx1"/>
                </a:solidFill>
              </a:rPr>
              <a:t>Indoor: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>
                <a:solidFill>
                  <a:schemeClr val="tx1"/>
                </a:solidFill>
              </a:rPr>
              <a:t>Temperature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>
                <a:solidFill>
                  <a:schemeClr val="tx1"/>
                </a:solidFill>
              </a:rPr>
              <a:t>Humidity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>
                <a:solidFill>
                  <a:schemeClr val="tx1"/>
                </a:solidFill>
              </a:rPr>
              <a:t>CO</a:t>
            </a:r>
            <a:r>
              <a:rPr lang="sl-SI" sz="2000" baseline="-25000" smtClean="0">
                <a:solidFill>
                  <a:schemeClr val="tx1"/>
                </a:solidFill>
              </a:rPr>
              <a:t>2</a:t>
            </a:r>
          </a:p>
          <a:p>
            <a:r>
              <a:rPr lang="sl-SI" sz="2000" smtClean="0">
                <a:solidFill>
                  <a:schemeClr val="tx1"/>
                </a:solidFill>
              </a:rPr>
              <a:t>Outdoor: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>
                <a:solidFill>
                  <a:schemeClr val="tx1"/>
                </a:solidFill>
              </a:rPr>
              <a:t>Temperature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>
                <a:solidFill>
                  <a:schemeClr val="tx1"/>
                </a:solidFill>
              </a:rPr>
              <a:t>Humidity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838" y="6463580"/>
            <a:ext cx="1777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smtClean="0">
                <a:solidFill>
                  <a:schemeClr val="bg1">
                    <a:lumMod val="50000"/>
                  </a:schemeClr>
                </a:solidFill>
              </a:rPr>
              <a:t>Image copyright Netatmo</a:t>
            </a:r>
            <a:endParaRPr lang="sl-SI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8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Ontology + reasoning</a:t>
            </a:r>
            <a:endParaRPr lang="sl-SI" sz="400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66749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00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Simulation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484784"/>
            <a:ext cx="130939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Suggested </a:t>
            </a:r>
            <a:br>
              <a:rPr lang="sl-SI" sz="2000" smtClean="0"/>
            </a:br>
            <a:r>
              <a:rPr lang="sl-SI" sz="2000" smtClean="0"/>
              <a:t>actions</a:t>
            </a:r>
          </a:p>
          <a:p>
            <a:r>
              <a:rPr lang="sl-SI" sz="2000" smtClean="0"/>
              <a:t>from the </a:t>
            </a:r>
            <a:br>
              <a:rPr lang="sl-SI" sz="2000" smtClean="0"/>
            </a:br>
            <a:r>
              <a:rPr lang="sl-SI" sz="2000" smtClean="0"/>
              <a:t>ontology +</a:t>
            </a:r>
            <a:br>
              <a:rPr lang="sl-SI" sz="2000" smtClean="0"/>
            </a:br>
            <a:r>
              <a:rPr lang="sl-SI" sz="2000" smtClean="0"/>
              <a:t>reasoning</a:t>
            </a:r>
            <a:endParaRPr lang="sl-SI" sz="2000"/>
          </a:p>
        </p:txBody>
      </p:sp>
      <p:sp>
        <p:nvSpPr>
          <p:cNvPr id="6" name="Right Arrow 5"/>
          <p:cNvSpPr/>
          <p:nvPr/>
        </p:nvSpPr>
        <p:spPr>
          <a:xfrm>
            <a:off x="1587949" y="2058076"/>
            <a:ext cx="648072" cy="484632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2400216" y="1484784"/>
            <a:ext cx="17397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smtClean="0"/>
              <a:t>Prediction of</a:t>
            </a:r>
            <a:br>
              <a:rPr lang="sl-SI" sz="2000" smtClean="0"/>
            </a:br>
            <a:r>
              <a:rPr lang="sl-SI" sz="2000" smtClean="0"/>
              <a:t>outcomes: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Temperature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Humidity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CO</a:t>
            </a:r>
            <a:r>
              <a:rPr lang="sl-SI" sz="2000" baseline="-25000" smtClean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3343" y="1792559"/>
            <a:ext cx="16484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Evaluation of </a:t>
            </a:r>
            <a:br>
              <a:rPr lang="sl-SI" sz="2000" smtClean="0"/>
            </a:br>
            <a:r>
              <a:rPr lang="sl-SI" sz="2000" smtClean="0"/>
              <a:t>the predicted </a:t>
            </a:r>
            <a:br>
              <a:rPr lang="sl-SI" sz="2000" smtClean="0"/>
            </a:br>
            <a:r>
              <a:rPr lang="sl-SI" sz="2000" smtClean="0"/>
              <a:t>outcomes</a:t>
            </a:r>
            <a:endParaRPr lang="sl-SI" sz="2000"/>
          </a:p>
        </p:txBody>
      </p:sp>
      <p:sp>
        <p:nvSpPr>
          <p:cNvPr id="15" name="Right Arrow 14"/>
          <p:cNvSpPr/>
          <p:nvPr/>
        </p:nvSpPr>
        <p:spPr>
          <a:xfrm>
            <a:off x="4139952" y="2058076"/>
            <a:ext cx="648072" cy="484632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Right Arrow 15"/>
          <p:cNvSpPr/>
          <p:nvPr/>
        </p:nvSpPr>
        <p:spPr>
          <a:xfrm>
            <a:off x="6444208" y="2058075"/>
            <a:ext cx="648072" cy="484632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7164288" y="1946448"/>
            <a:ext cx="1817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Recommended</a:t>
            </a:r>
            <a:br>
              <a:rPr lang="sl-SI" sz="2000" smtClean="0"/>
            </a:br>
            <a:r>
              <a:rPr lang="sl-SI" sz="2000" smtClean="0"/>
              <a:t>action</a:t>
            </a:r>
            <a:endParaRPr lang="sl-SI" sz="2000"/>
          </a:p>
        </p:txBody>
      </p:sp>
      <p:sp>
        <p:nvSpPr>
          <p:cNvPr id="10" name="Rectangular Callout 9"/>
          <p:cNvSpPr/>
          <p:nvPr/>
        </p:nvSpPr>
        <p:spPr>
          <a:xfrm>
            <a:off x="2699792" y="4077072"/>
            <a:ext cx="4824536" cy="2232248"/>
          </a:xfrm>
          <a:prstGeom prst="wedgeRectCallout">
            <a:avLst>
              <a:gd name="adj1" fmla="val 7123"/>
              <a:gd name="adj2" fmla="val -10857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sl-SI" sz="2000">
              <a:solidFill>
                <a:schemeClr val="tx1"/>
              </a:solidFill>
            </a:endParaRPr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67" y="4975252"/>
            <a:ext cx="4471089" cy="1179837"/>
          </a:xfrm>
        </p:spPr>
      </p:pic>
      <p:cxnSp>
        <p:nvCxnSpPr>
          <p:cNvPr id="13" name="Straight Connector 12"/>
          <p:cNvCxnSpPr/>
          <p:nvPr/>
        </p:nvCxnSpPr>
        <p:spPr>
          <a:xfrm flipV="1">
            <a:off x="5292080" y="4437112"/>
            <a:ext cx="648072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6441402" y="4437112"/>
            <a:ext cx="648072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940152" y="4437112"/>
            <a:ext cx="5040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92080" y="4653136"/>
            <a:ext cx="179739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75416" y="456212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mtClean="0"/>
              <a:t>–1 </a:t>
            </a:r>
            <a:endParaRPr lang="sl-SI"/>
          </a:p>
        </p:txBody>
      </p:sp>
      <p:sp>
        <p:nvSpPr>
          <p:cNvPr id="22" name="TextBox 21"/>
          <p:cNvSpPr txBox="1"/>
          <p:nvPr/>
        </p:nvSpPr>
        <p:spPr>
          <a:xfrm>
            <a:off x="5463096" y="43487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mtClean="0"/>
              <a:t>0</a:t>
            </a:r>
            <a:endParaRPr lang="sl-SI"/>
          </a:p>
        </p:txBody>
      </p:sp>
      <p:sp>
        <p:nvSpPr>
          <p:cNvPr id="23" name="TextBox 22"/>
          <p:cNvSpPr txBox="1"/>
          <p:nvPr/>
        </p:nvSpPr>
        <p:spPr>
          <a:xfrm>
            <a:off x="6041337" y="41318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51816" y="43563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mtClean="0"/>
              <a:t>0</a:t>
            </a:r>
            <a:endParaRPr lang="sl-SI"/>
          </a:p>
        </p:txBody>
      </p:sp>
      <p:sp>
        <p:nvSpPr>
          <p:cNvPr id="25" name="TextBox 24"/>
          <p:cNvSpPr txBox="1"/>
          <p:nvPr/>
        </p:nvSpPr>
        <p:spPr>
          <a:xfrm>
            <a:off x="6982320" y="456212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mtClean="0"/>
              <a:t>–1 </a:t>
            </a:r>
            <a:endParaRPr lang="sl-SI"/>
          </a:p>
        </p:txBody>
      </p:sp>
      <p:sp>
        <p:nvSpPr>
          <p:cNvPr id="26" name="Rectangle 25"/>
          <p:cNvSpPr/>
          <p:nvPr/>
        </p:nvSpPr>
        <p:spPr>
          <a:xfrm>
            <a:off x="1620394" y="4901098"/>
            <a:ext cx="28910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smtClean="0"/>
              <a:t>History of sensor readings</a:t>
            </a:r>
            <a:endParaRPr lang="sl-SI" sz="2000" baseline="-25000"/>
          </a:p>
        </p:txBody>
      </p:sp>
      <p:sp>
        <p:nvSpPr>
          <p:cNvPr id="27" name="Rounded Rectangle 26"/>
          <p:cNvSpPr/>
          <p:nvPr/>
        </p:nvSpPr>
        <p:spPr>
          <a:xfrm>
            <a:off x="1898831" y="3676962"/>
            <a:ext cx="2334174" cy="710266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Machine-learning / physics models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 rot="16200000">
            <a:off x="2926166" y="4477740"/>
            <a:ext cx="317585" cy="300204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9" name="Right Arrow 28"/>
          <p:cNvSpPr/>
          <p:nvPr/>
        </p:nvSpPr>
        <p:spPr>
          <a:xfrm rot="16200000">
            <a:off x="2907126" y="3228636"/>
            <a:ext cx="317585" cy="300204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0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4" grpId="0"/>
      <p:bldP spid="15" grpId="0" animBg="1"/>
      <p:bldP spid="16" grpId="0" animBg="1"/>
      <p:bldP spid="17" grpId="0"/>
      <p:bldP spid="10" grpId="0" animBg="1"/>
      <p:bldP spid="10" grpId="1" animBg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mtClean="0">
                <a:solidFill>
                  <a:srgbClr val="FF0000"/>
                </a:solidFill>
              </a:rPr>
              <a:t>Miscellaneous examples</a:t>
            </a:r>
            <a:endParaRPr lang="sl-SI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6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Remote PPG reconstruction</a:t>
            </a:r>
            <a:endParaRPr lang="en-GB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33330"/>
            <a:ext cx="8229600" cy="8029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smtClean="0"/>
              <a:t>Color-based: </a:t>
            </a:r>
            <a:r>
              <a:rPr lang="en-GB" sz="2000" smtClean="0">
                <a:hlinkClick r:id="rId2"/>
              </a:rPr>
              <a:t>https</a:t>
            </a:r>
            <a:r>
              <a:rPr lang="en-GB" sz="2000">
                <a:hlinkClick r:id="rId2"/>
              </a:rPr>
              <a:t>://youtu.be/-</a:t>
            </a:r>
            <a:r>
              <a:rPr lang="en-GB" sz="2000" smtClean="0">
                <a:hlinkClick r:id="rId2"/>
              </a:rPr>
              <a:t>cgESNK-84w?t=133</a:t>
            </a:r>
            <a:endParaRPr lang="sl-SI" sz="2000" smtClean="0"/>
          </a:p>
          <a:p>
            <a:pPr marL="0" indent="0">
              <a:buNone/>
            </a:pPr>
            <a:r>
              <a:rPr lang="sl-SI" sz="2000" smtClean="0"/>
              <a:t>Motion-based: </a:t>
            </a:r>
            <a:r>
              <a:rPr lang="sl-SI" sz="2000" smtClean="0">
                <a:hlinkClick r:id="rId3"/>
              </a:rPr>
              <a:t>https</a:t>
            </a:r>
            <a:r>
              <a:rPr lang="sl-SI" sz="2000">
                <a:hlinkClick r:id="rId3"/>
              </a:rPr>
              <a:t>://</a:t>
            </a:r>
            <a:r>
              <a:rPr lang="sl-SI" sz="2000" smtClean="0">
                <a:hlinkClick r:id="rId3"/>
              </a:rPr>
              <a:t>youtu.be/EhZXDgG9oSk?t=24</a:t>
            </a:r>
            <a:endParaRPr lang="sl-SI" sz="200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5" t="3726" r="4107" b="17381"/>
          <a:stretch/>
        </p:blipFill>
        <p:spPr>
          <a:xfrm>
            <a:off x="827584" y="2353444"/>
            <a:ext cx="2160240" cy="23082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417340"/>
            <a:ext cx="2196385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sl-SI" sz="1900" smtClean="0"/>
              <a:t>Heart pushes blood to the periphery</a:t>
            </a:r>
            <a:endParaRPr lang="sl-SI" sz="1900"/>
          </a:p>
        </p:txBody>
      </p:sp>
      <p:sp>
        <p:nvSpPr>
          <p:cNvPr id="6" name="TextBox 5"/>
          <p:cNvSpPr txBox="1"/>
          <p:nvPr/>
        </p:nvSpPr>
        <p:spPr>
          <a:xfrm>
            <a:off x="683568" y="4835103"/>
            <a:ext cx="158239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sl-SI" sz="1900" smtClean="0"/>
              <a:t>Blood returns </a:t>
            </a:r>
            <a:br>
              <a:rPr lang="sl-SI" sz="1900" smtClean="0"/>
            </a:br>
            <a:r>
              <a:rPr lang="sl-SI" sz="1900" smtClean="0"/>
              <a:t>to the heart</a:t>
            </a:r>
            <a:endParaRPr lang="sl-SI" sz="19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EE8"/>
              </a:clrFrom>
              <a:clrTo>
                <a:srgbClr val="FFFE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91" r="27817" b="16926"/>
          <a:stretch/>
        </p:blipFill>
        <p:spPr>
          <a:xfrm>
            <a:off x="4211960" y="1518993"/>
            <a:ext cx="1944216" cy="21364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1" r="27817" b="16926"/>
          <a:stretch/>
        </p:blipFill>
        <p:spPr>
          <a:xfrm>
            <a:off x="6612167" y="2808734"/>
            <a:ext cx="1944216" cy="213647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884040" y="1577193"/>
            <a:ext cx="1327920" cy="381026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Right Arrow 9"/>
          <p:cNvSpPr/>
          <p:nvPr/>
        </p:nvSpPr>
        <p:spPr>
          <a:xfrm rot="16200000">
            <a:off x="3836220" y="3206987"/>
            <a:ext cx="515925" cy="381026"/>
          </a:xfrm>
          <a:prstGeom prst="rightArrow">
            <a:avLst/>
          </a:prstGeom>
          <a:solidFill>
            <a:srgbClr val="FFDCD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3564430" y="3713521"/>
            <a:ext cx="2471131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sl-SI" sz="1900" smtClean="0"/>
              <a:t>Blood flow through the carotid pushes head up</a:t>
            </a:r>
            <a:endParaRPr lang="sl-SI" sz="1900"/>
          </a:p>
        </p:txBody>
      </p:sp>
      <p:sp>
        <p:nvSpPr>
          <p:cNvPr id="12" name="TextBox 11"/>
          <p:cNvSpPr txBox="1"/>
          <p:nvPr/>
        </p:nvSpPr>
        <p:spPr>
          <a:xfrm>
            <a:off x="5952319" y="1417340"/>
            <a:ext cx="1788033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sl-SI" sz="1900" smtClean="0"/>
              <a:t>Color intensifies</a:t>
            </a:r>
            <a:endParaRPr lang="sl-SI" sz="1900"/>
          </a:p>
        </p:txBody>
      </p:sp>
      <p:sp>
        <p:nvSpPr>
          <p:cNvPr id="13" name="TextBox 12"/>
          <p:cNvSpPr txBox="1"/>
          <p:nvPr/>
        </p:nvSpPr>
        <p:spPr>
          <a:xfrm>
            <a:off x="6794443" y="2425452"/>
            <a:ext cx="1603785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sl-SI" sz="1900" dirty="0" err="1" smtClean="0"/>
              <a:t>Color</a:t>
            </a:r>
            <a:r>
              <a:rPr lang="sl-SI" sz="1900" dirty="0" smtClean="0"/>
              <a:t> </a:t>
            </a:r>
            <a:r>
              <a:rPr lang="sl-SI" sz="1900" dirty="0" err="1" smtClean="0"/>
              <a:t>lightens</a:t>
            </a:r>
            <a:endParaRPr lang="sl-SI" sz="1900" dirty="0"/>
          </a:p>
        </p:txBody>
      </p:sp>
      <p:sp>
        <p:nvSpPr>
          <p:cNvPr id="14" name="Right Arrow 13"/>
          <p:cNvSpPr/>
          <p:nvPr/>
        </p:nvSpPr>
        <p:spPr>
          <a:xfrm rot="5400000">
            <a:off x="6323858" y="4437118"/>
            <a:ext cx="515925" cy="381026"/>
          </a:xfrm>
          <a:prstGeom prst="rightArrow">
            <a:avLst/>
          </a:prstGeom>
          <a:solidFill>
            <a:srgbClr val="FFDCD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TextBox 14"/>
          <p:cNvSpPr txBox="1"/>
          <p:nvPr/>
        </p:nvSpPr>
        <p:spPr>
          <a:xfrm>
            <a:off x="6079982" y="5003262"/>
            <a:ext cx="2471131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sl-SI" sz="1900" smtClean="0"/>
              <a:t>Head moves down</a:t>
            </a:r>
            <a:endParaRPr lang="sl-SI" sz="1900"/>
          </a:p>
        </p:txBody>
      </p:sp>
      <p:sp>
        <p:nvSpPr>
          <p:cNvPr id="16" name="Right Arrow 15"/>
          <p:cNvSpPr/>
          <p:nvPr/>
        </p:nvSpPr>
        <p:spPr>
          <a:xfrm>
            <a:off x="2879953" y="5003262"/>
            <a:ext cx="3200029" cy="381026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6079982" y="1822138"/>
            <a:ext cx="2105256" cy="553998"/>
          </a:xfrm>
          <a:prstGeom prst="rect">
            <a:avLst/>
          </a:prstGeom>
          <a:solidFill>
            <a:srgbClr val="DCDC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1500" smtClean="0"/>
              <a:t>Exploited by color-based</a:t>
            </a:r>
          </a:p>
          <a:p>
            <a:r>
              <a:rPr lang="sl-SI" sz="1500" smtClean="0"/>
              <a:t>remote PPG monitoring</a:t>
            </a:r>
            <a:endParaRPr lang="sl-SI" sz="1500"/>
          </a:p>
        </p:txBody>
      </p:sp>
      <p:sp>
        <p:nvSpPr>
          <p:cNvPr id="18" name="TextBox 17"/>
          <p:cNvSpPr txBox="1"/>
          <p:nvPr/>
        </p:nvSpPr>
        <p:spPr>
          <a:xfrm>
            <a:off x="3923928" y="4369668"/>
            <a:ext cx="2276777" cy="553998"/>
          </a:xfrm>
          <a:prstGeom prst="rect">
            <a:avLst/>
          </a:prstGeom>
          <a:solidFill>
            <a:srgbClr val="DCDC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1500" smtClean="0"/>
              <a:t>Exploited by motion-based</a:t>
            </a:r>
          </a:p>
          <a:p>
            <a:r>
              <a:rPr lang="sl-SI" sz="1500" smtClean="0"/>
              <a:t>remote PPG monitoring</a:t>
            </a:r>
            <a:endParaRPr lang="sl-SI" sz="1500"/>
          </a:p>
        </p:txBody>
      </p:sp>
    </p:spTree>
    <p:extLst>
      <p:ext uri="{BB962C8B-B14F-4D97-AF65-F5344CB8AC3E}">
        <p14:creationId xmlns:p14="http://schemas.microsoft.com/office/powerpoint/2010/main" val="213872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/>
      <p:bldP spid="16" grpId="0" animBg="1"/>
      <p:bldP spid="17" grpId="0" animBg="1"/>
      <p:bldP spid="1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Radio-based activity recognition</a:t>
            </a:r>
            <a:endParaRPr lang="en-GB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150192"/>
            <a:ext cx="8496944" cy="4225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l-SI" sz="2000" smtClean="0"/>
              <a:t>Wang et al.: </a:t>
            </a:r>
            <a:r>
              <a:rPr lang="en-GB" sz="2000" smtClean="0"/>
              <a:t>Modeling </a:t>
            </a:r>
            <a:r>
              <a:rPr lang="en-GB" sz="2000"/>
              <a:t>RFID </a:t>
            </a:r>
            <a:r>
              <a:rPr lang="sl-SI" sz="2000" smtClean="0"/>
              <a:t>s</a:t>
            </a:r>
            <a:r>
              <a:rPr lang="en-GB" sz="2000" smtClean="0"/>
              <a:t>ignal </a:t>
            </a:r>
            <a:r>
              <a:rPr lang="sl-SI" sz="2000" smtClean="0"/>
              <a:t>r</a:t>
            </a:r>
            <a:r>
              <a:rPr lang="en-GB" sz="2000" smtClean="0"/>
              <a:t>eflection </a:t>
            </a:r>
            <a:r>
              <a:rPr lang="en-GB" sz="2000"/>
              <a:t>for </a:t>
            </a:r>
            <a:r>
              <a:rPr lang="sl-SI" sz="2000" smtClean="0"/>
              <a:t>c</a:t>
            </a:r>
            <a:r>
              <a:rPr lang="en-GB" sz="2000" smtClean="0"/>
              <a:t>ontact-free </a:t>
            </a:r>
            <a:r>
              <a:rPr lang="sl-SI" sz="2000" smtClean="0"/>
              <a:t>a</a:t>
            </a:r>
            <a:r>
              <a:rPr lang="en-GB" sz="2000" smtClean="0"/>
              <a:t>ctivity </a:t>
            </a:r>
            <a:r>
              <a:rPr lang="sl-SI" sz="2000" smtClean="0"/>
              <a:t>r</a:t>
            </a:r>
            <a:r>
              <a:rPr lang="en-GB" sz="2000" smtClean="0"/>
              <a:t>ecognition</a:t>
            </a:r>
            <a:endParaRPr lang="sl-SI" sz="200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48" y="2636912"/>
            <a:ext cx="8169526" cy="2513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326" y="1383405"/>
            <a:ext cx="709697" cy="10607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689" y="1665178"/>
            <a:ext cx="2013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Radio transmitter</a:t>
            </a:r>
            <a:endParaRPr lang="en-GB" sz="2000"/>
          </a:p>
        </p:txBody>
      </p:sp>
      <p:sp>
        <p:nvSpPr>
          <p:cNvPr id="7" name="TextBox 6"/>
          <p:cNvSpPr txBox="1"/>
          <p:nvPr/>
        </p:nvSpPr>
        <p:spPr>
          <a:xfrm>
            <a:off x="6036169" y="1665178"/>
            <a:ext cx="1675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Radio receiver</a:t>
            </a:r>
            <a:endParaRPr lang="en-GB" sz="2000"/>
          </a:p>
        </p:txBody>
      </p:sp>
      <p:sp>
        <p:nvSpPr>
          <p:cNvPr id="10" name="Freeform 9"/>
          <p:cNvSpPr/>
          <p:nvPr/>
        </p:nvSpPr>
        <p:spPr>
          <a:xfrm>
            <a:off x="2832688" y="1578525"/>
            <a:ext cx="2829054" cy="540241"/>
          </a:xfrm>
          <a:custGeom>
            <a:avLst/>
            <a:gdLst>
              <a:gd name="connsiteX0" fmla="*/ 0 w 2833817"/>
              <a:gd name="connsiteY0" fmla="*/ 354229 h 568434"/>
              <a:gd name="connsiteX1" fmla="*/ 214184 w 2833817"/>
              <a:gd name="connsiteY1" fmla="*/ 140045 h 568434"/>
              <a:gd name="connsiteX2" fmla="*/ 411892 w 2833817"/>
              <a:gd name="connsiteY2" fmla="*/ 370705 h 568434"/>
              <a:gd name="connsiteX3" fmla="*/ 659027 w 2833817"/>
              <a:gd name="connsiteY3" fmla="*/ 148283 h 568434"/>
              <a:gd name="connsiteX4" fmla="*/ 832022 w 2833817"/>
              <a:gd name="connsiteY4" fmla="*/ 387180 h 568434"/>
              <a:gd name="connsiteX5" fmla="*/ 1070919 w 2833817"/>
              <a:gd name="connsiteY5" fmla="*/ 148283 h 568434"/>
              <a:gd name="connsiteX6" fmla="*/ 1243914 w 2833817"/>
              <a:gd name="connsiteY6" fmla="*/ 387180 h 568434"/>
              <a:gd name="connsiteX7" fmla="*/ 1499287 w 2833817"/>
              <a:gd name="connsiteY7" fmla="*/ 140045 h 568434"/>
              <a:gd name="connsiteX8" fmla="*/ 1795849 w 2833817"/>
              <a:gd name="connsiteY8" fmla="*/ 527224 h 568434"/>
              <a:gd name="connsiteX9" fmla="*/ 2010033 w 2833817"/>
              <a:gd name="connsiteY9" fmla="*/ 2 h 568434"/>
              <a:gd name="connsiteX10" fmla="*/ 2100649 w 2833817"/>
              <a:gd name="connsiteY10" fmla="*/ 518986 h 568434"/>
              <a:gd name="connsiteX11" fmla="*/ 2290119 w 2833817"/>
              <a:gd name="connsiteY11" fmla="*/ 16478 h 568434"/>
              <a:gd name="connsiteX12" fmla="*/ 2405449 w 2833817"/>
              <a:gd name="connsiteY12" fmla="*/ 568413 h 568434"/>
              <a:gd name="connsiteX13" fmla="*/ 2561968 w 2833817"/>
              <a:gd name="connsiteY13" fmla="*/ 32953 h 568434"/>
              <a:gd name="connsiteX14" fmla="*/ 2685536 w 2833817"/>
              <a:gd name="connsiteY14" fmla="*/ 568413 h 568434"/>
              <a:gd name="connsiteX15" fmla="*/ 2833817 w 2833817"/>
              <a:gd name="connsiteY15" fmla="*/ 49429 h 568434"/>
              <a:gd name="connsiteX0" fmla="*/ 0 w 2833817"/>
              <a:gd name="connsiteY0" fmla="*/ 354229 h 568434"/>
              <a:gd name="connsiteX1" fmla="*/ 214184 w 2833817"/>
              <a:gd name="connsiteY1" fmla="*/ 140045 h 568434"/>
              <a:gd name="connsiteX2" fmla="*/ 411892 w 2833817"/>
              <a:gd name="connsiteY2" fmla="*/ 370705 h 568434"/>
              <a:gd name="connsiteX3" fmla="*/ 659027 w 2833817"/>
              <a:gd name="connsiteY3" fmla="*/ 148283 h 568434"/>
              <a:gd name="connsiteX4" fmla="*/ 832022 w 2833817"/>
              <a:gd name="connsiteY4" fmla="*/ 387180 h 568434"/>
              <a:gd name="connsiteX5" fmla="*/ 1070919 w 2833817"/>
              <a:gd name="connsiteY5" fmla="*/ 148283 h 568434"/>
              <a:gd name="connsiteX6" fmla="*/ 1243914 w 2833817"/>
              <a:gd name="connsiteY6" fmla="*/ 387180 h 568434"/>
              <a:gd name="connsiteX7" fmla="*/ 1499287 w 2833817"/>
              <a:gd name="connsiteY7" fmla="*/ 140045 h 568434"/>
              <a:gd name="connsiteX8" fmla="*/ 1795849 w 2833817"/>
              <a:gd name="connsiteY8" fmla="*/ 527224 h 568434"/>
              <a:gd name="connsiteX9" fmla="*/ 2010033 w 2833817"/>
              <a:gd name="connsiteY9" fmla="*/ 2 h 568434"/>
              <a:gd name="connsiteX10" fmla="*/ 2100649 w 2833817"/>
              <a:gd name="connsiteY10" fmla="*/ 518986 h 568434"/>
              <a:gd name="connsiteX11" fmla="*/ 2290119 w 2833817"/>
              <a:gd name="connsiteY11" fmla="*/ 16478 h 568434"/>
              <a:gd name="connsiteX12" fmla="*/ 2414974 w 2833817"/>
              <a:gd name="connsiteY12" fmla="*/ 520788 h 568434"/>
              <a:gd name="connsiteX13" fmla="*/ 2561968 w 2833817"/>
              <a:gd name="connsiteY13" fmla="*/ 32953 h 568434"/>
              <a:gd name="connsiteX14" fmla="*/ 2685536 w 2833817"/>
              <a:gd name="connsiteY14" fmla="*/ 568413 h 568434"/>
              <a:gd name="connsiteX15" fmla="*/ 2833817 w 2833817"/>
              <a:gd name="connsiteY15" fmla="*/ 49429 h 568434"/>
              <a:gd name="connsiteX0" fmla="*/ 0 w 2833817"/>
              <a:gd name="connsiteY0" fmla="*/ 354229 h 535099"/>
              <a:gd name="connsiteX1" fmla="*/ 214184 w 2833817"/>
              <a:gd name="connsiteY1" fmla="*/ 140045 h 535099"/>
              <a:gd name="connsiteX2" fmla="*/ 411892 w 2833817"/>
              <a:gd name="connsiteY2" fmla="*/ 370705 h 535099"/>
              <a:gd name="connsiteX3" fmla="*/ 659027 w 2833817"/>
              <a:gd name="connsiteY3" fmla="*/ 148283 h 535099"/>
              <a:gd name="connsiteX4" fmla="*/ 832022 w 2833817"/>
              <a:gd name="connsiteY4" fmla="*/ 387180 h 535099"/>
              <a:gd name="connsiteX5" fmla="*/ 1070919 w 2833817"/>
              <a:gd name="connsiteY5" fmla="*/ 148283 h 535099"/>
              <a:gd name="connsiteX6" fmla="*/ 1243914 w 2833817"/>
              <a:gd name="connsiteY6" fmla="*/ 387180 h 535099"/>
              <a:gd name="connsiteX7" fmla="*/ 1499287 w 2833817"/>
              <a:gd name="connsiteY7" fmla="*/ 140045 h 535099"/>
              <a:gd name="connsiteX8" fmla="*/ 1795849 w 2833817"/>
              <a:gd name="connsiteY8" fmla="*/ 527224 h 535099"/>
              <a:gd name="connsiteX9" fmla="*/ 2010033 w 2833817"/>
              <a:gd name="connsiteY9" fmla="*/ 2 h 535099"/>
              <a:gd name="connsiteX10" fmla="*/ 2100649 w 2833817"/>
              <a:gd name="connsiteY10" fmla="*/ 518986 h 535099"/>
              <a:gd name="connsiteX11" fmla="*/ 2290119 w 2833817"/>
              <a:gd name="connsiteY11" fmla="*/ 16478 h 535099"/>
              <a:gd name="connsiteX12" fmla="*/ 2414974 w 2833817"/>
              <a:gd name="connsiteY12" fmla="*/ 520788 h 535099"/>
              <a:gd name="connsiteX13" fmla="*/ 2561968 w 2833817"/>
              <a:gd name="connsiteY13" fmla="*/ 32953 h 535099"/>
              <a:gd name="connsiteX14" fmla="*/ 2685536 w 2833817"/>
              <a:gd name="connsiteY14" fmla="*/ 535075 h 535099"/>
              <a:gd name="connsiteX15" fmla="*/ 2833817 w 2833817"/>
              <a:gd name="connsiteY15" fmla="*/ 49429 h 535099"/>
              <a:gd name="connsiteX0" fmla="*/ 0 w 2833817"/>
              <a:gd name="connsiteY0" fmla="*/ 359384 h 540486"/>
              <a:gd name="connsiteX1" fmla="*/ 214184 w 2833817"/>
              <a:gd name="connsiteY1" fmla="*/ 145200 h 540486"/>
              <a:gd name="connsiteX2" fmla="*/ 411892 w 2833817"/>
              <a:gd name="connsiteY2" fmla="*/ 375860 h 540486"/>
              <a:gd name="connsiteX3" fmla="*/ 659027 w 2833817"/>
              <a:gd name="connsiteY3" fmla="*/ 153438 h 540486"/>
              <a:gd name="connsiteX4" fmla="*/ 832022 w 2833817"/>
              <a:gd name="connsiteY4" fmla="*/ 392335 h 540486"/>
              <a:gd name="connsiteX5" fmla="*/ 1070919 w 2833817"/>
              <a:gd name="connsiteY5" fmla="*/ 153438 h 540486"/>
              <a:gd name="connsiteX6" fmla="*/ 1243914 w 2833817"/>
              <a:gd name="connsiteY6" fmla="*/ 392335 h 540486"/>
              <a:gd name="connsiteX7" fmla="*/ 1499287 w 2833817"/>
              <a:gd name="connsiteY7" fmla="*/ 145200 h 540486"/>
              <a:gd name="connsiteX8" fmla="*/ 1795849 w 2833817"/>
              <a:gd name="connsiteY8" fmla="*/ 532379 h 540486"/>
              <a:gd name="connsiteX9" fmla="*/ 2010033 w 2833817"/>
              <a:gd name="connsiteY9" fmla="*/ 5157 h 540486"/>
              <a:gd name="connsiteX10" fmla="*/ 2100649 w 2833817"/>
              <a:gd name="connsiteY10" fmla="*/ 524141 h 540486"/>
              <a:gd name="connsiteX11" fmla="*/ 2290119 w 2833817"/>
              <a:gd name="connsiteY11" fmla="*/ 21633 h 540486"/>
              <a:gd name="connsiteX12" fmla="*/ 2414974 w 2833817"/>
              <a:gd name="connsiteY12" fmla="*/ 525943 h 540486"/>
              <a:gd name="connsiteX13" fmla="*/ 2557205 w 2833817"/>
              <a:gd name="connsiteY13" fmla="*/ 8 h 540486"/>
              <a:gd name="connsiteX14" fmla="*/ 2685536 w 2833817"/>
              <a:gd name="connsiteY14" fmla="*/ 540230 h 540486"/>
              <a:gd name="connsiteX15" fmla="*/ 2833817 w 2833817"/>
              <a:gd name="connsiteY15" fmla="*/ 54584 h 540486"/>
              <a:gd name="connsiteX0" fmla="*/ 0 w 2833817"/>
              <a:gd name="connsiteY0" fmla="*/ 359384 h 540240"/>
              <a:gd name="connsiteX1" fmla="*/ 214184 w 2833817"/>
              <a:gd name="connsiteY1" fmla="*/ 145200 h 540240"/>
              <a:gd name="connsiteX2" fmla="*/ 411892 w 2833817"/>
              <a:gd name="connsiteY2" fmla="*/ 375860 h 540240"/>
              <a:gd name="connsiteX3" fmla="*/ 659027 w 2833817"/>
              <a:gd name="connsiteY3" fmla="*/ 153438 h 540240"/>
              <a:gd name="connsiteX4" fmla="*/ 832022 w 2833817"/>
              <a:gd name="connsiteY4" fmla="*/ 392335 h 540240"/>
              <a:gd name="connsiteX5" fmla="*/ 1070919 w 2833817"/>
              <a:gd name="connsiteY5" fmla="*/ 153438 h 540240"/>
              <a:gd name="connsiteX6" fmla="*/ 1243914 w 2833817"/>
              <a:gd name="connsiteY6" fmla="*/ 392335 h 540240"/>
              <a:gd name="connsiteX7" fmla="*/ 1499287 w 2833817"/>
              <a:gd name="connsiteY7" fmla="*/ 145200 h 540240"/>
              <a:gd name="connsiteX8" fmla="*/ 1795849 w 2833817"/>
              <a:gd name="connsiteY8" fmla="*/ 532379 h 540240"/>
              <a:gd name="connsiteX9" fmla="*/ 2010033 w 2833817"/>
              <a:gd name="connsiteY9" fmla="*/ 5157 h 540240"/>
              <a:gd name="connsiteX10" fmla="*/ 2100649 w 2833817"/>
              <a:gd name="connsiteY10" fmla="*/ 524141 h 540240"/>
              <a:gd name="connsiteX11" fmla="*/ 2290119 w 2833817"/>
              <a:gd name="connsiteY11" fmla="*/ 21633 h 540240"/>
              <a:gd name="connsiteX12" fmla="*/ 2414974 w 2833817"/>
              <a:gd name="connsiteY12" fmla="*/ 525943 h 540240"/>
              <a:gd name="connsiteX13" fmla="*/ 2557205 w 2833817"/>
              <a:gd name="connsiteY13" fmla="*/ 8 h 540240"/>
              <a:gd name="connsiteX14" fmla="*/ 2685536 w 2833817"/>
              <a:gd name="connsiteY14" fmla="*/ 540230 h 540240"/>
              <a:gd name="connsiteX15" fmla="*/ 2833817 w 2833817"/>
              <a:gd name="connsiteY15" fmla="*/ 11721 h 540240"/>
              <a:gd name="connsiteX0" fmla="*/ 0 w 2833817"/>
              <a:gd name="connsiteY0" fmla="*/ 361563 h 542419"/>
              <a:gd name="connsiteX1" fmla="*/ 214184 w 2833817"/>
              <a:gd name="connsiteY1" fmla="*/ 147379 h 542419"/>
              <a:gd name="connsiteX2" fmla="*/ 411892 w 2833817"/>
              <a:gd name="connsiteY2" fmla="*/ 378039 h 542419"/>
              <a:gd name="connsiteX3" fmla="*/ 659027 w 2833817"/>
              <a:gd name="connsiteY3" fmla="*/ 155617 h 542419"/>
              <a:gd name="connsiteX4" fmla="*/ 832022 w 2833817"/>
              <a:gd name="connsiteY4" fmla="*/ 394514 h 542419"/>
              <a:gd name="connsiteX5" fmla="*/ 1070919 w 2833817"/>
              <a:gd name="connsiteY5" fmla="*/ 155617 h 542419"/>
              <a:gd name="connsiteX6" fmla="*/ 1243914 w 2833817"/>
              <a:gd name="connsiteY6" fmla="*/ 394514 h 542419"/>
              <a:gd name="connsiteX7" fmla="*/ 1499287 w 2833817"/>
              <a:gd name="connsiteY7" fmla="*/ 147379 h 542419"/>
              <a:gd name="connsiteX8" fmla="*/ 1795849 w 2833817"/>
              <a:gd name="connsiteY8" fmla="*/ 534558 h 542419"/>
              <a:gd name="connsiteX9" fmla="*/ 2010033 w 2833817"/>
              <a:gd name="connsiteY9" fmla="*/ 7336 h 542419"/>
              <a:gd name="connsiteX10" fmla="*/ 2100649 w 2833817"/>
              <a:gd name="connsiteY10" fmla="*/ 526320 h 542419"/>
              <a:gd name="connsiteX11" fmla="*/ 2285357 w 2833817"/>
              <a:gd name="connsiteY11" fmla="*/ 0 h 542419"/>
              <a:gd name="connsiteX12" fmla="*/ 2414974 w 2833817"/>
              <a:gd name="connsiteY12" fmla="*/ 528122 h 542419"/>
              <a:gd name="connsiteX13" fmla="*/ 2557205 w 2833817"/>
              <a:gd name="connsiteY13" fmla="*/ 2187 h 542419"/>
              <a:gd name="connsiteX14" fmla="*/ 2685536 w 2833817"/>
              <a:gd name="connsiteY14" fmla="*/ 542409 h 542419"/>
              <a:gd name="connsiteX15" fmla="*/ 2833817 w 2833817"/>
              <a:gd name="connsiteY15" fmla="*/ 13900 h 542419"/>
              <a:gd name="connsiteX0" fmla="*/ 0 w 2833817"/>
              <a:gd name="connsiteY0" fmla="*/ 361563 h 542419"/>
              <a:gd name="connsiteX1" fmla="*/ 209422 w 2833817"/>
              <a:gd name="connsiteY1" fmla="*/ 156904 h 542419"/>
              <a:gd name="connsiteX2" fmla="*/ 411892 w 2833817"/>
              <a:gd name="connsiteY2" fmla="*/ 378039 h 542419"/>
              <a:gd name="connsiteX3" fmla="*/ 659027 w 2833817"/>
              <a:gd name="connsiteY3" fmla="*/ 155617 h 542419"/>
              <a:gd name="connsiteX4" fmla="*/ 832022 w 2833817"/>
              <a:gd name="connsiteY4" fmla="*/ 394514 h 542419"/>
              <a:gd name="connsiteX5" fmla="*/ 1070919 w 2833817"/>
              <a:gd name="connsiteY5" fmla="*/ 155617 h 542419"/>
              <a:gd name="connsiteX6" fmla="*/ 1243914 w 2833817"/>
              <a:gd name="connsiteY6" fmla="*/ 394514 h 542419"/>
              <a:gd name="connsiteX7" fmla="*/ 1499287 w 2833817"/>
              <a:gd name="connsiteY7" fmla="*/ 147379 h 542419"/>
              <a:gd name="connsiteX8" fmla="*/ 1795849 w 2833817"/>
              <a:gd name="connsiteY8" fmla="*/ 534558 h 542419"/>
              <a:gd name="connsiteX9" fmla="*/ 2010033 w 2833817"/>
              <a:gd name="connsiteY9" fmla="*/ 7336 h 542419"/>
              <a:gd name="connsiteX10" fmla="*/ 2100649 w 2833817"/>
              <a:gd name="connsiteY10" fmla="*/ 526320 h 542419"/>
              <a:gd name="connsiteX11" fmla="*/ 2285357 w 2833817"/>
              <a:gd name="connsiteY11" fmla="*/ 0 h 542419"/>
              <a:gd name="connsiteX12" fmla="*/ 2414974 w 2833817"/>
              <a:gd name="connsiteY12" fmla="*/ 528122 h 542419"/>
              <a:gd name="connsiteX13" fmla="*/ 2557205 w 2833817"/>
              <a:gd name="connsiteY13" fmla="*/ 2187 h 542419"/>
              <a:gd name="connsiteX14" fmla="*/ 2685536 w 2833817"/>
              <a:gd name="connsiteY14" fmla="*/ 542409 h 542419"/>
              <a:gd name="connsiteX15" fmla="*/ 2833817 w 2833817"/>
              <a:gd name="connsiteY15" fmla="*/ 13900 h 542419"/>
              <a:gd name="connsiteX0" fmla="*/ 0 w 2829054"/>
              <a:gd name="connsiteY0" fmla="*/ 394900 h 542419"/>
              <a:gd name="connsiteX1" fmla="*/ 204659 w 2829054"/>
              <a:gd name="connsiteY1" fmla="*/ 156904 h 542419"/>
              <a:gd name="connsiteX2" fmla="*/ 407129 w 2829054"/>
              <a:gd name="connsiteY2" fmla="*/ 378039 h 542419"/>
              <a:gd name="connsiteX3" fmla="*/ 654264 w 2829054"/>
              <a:gd name="connsiteY3" fmla="*/ 155617 h 542419"/>
              <a:gd name="connsiteX4" fmla="*/ 827259 w 2829054"/>
              <a:gd name="connsiteY4" fmla="*/ 394514 h 542419"/>
              <a:gd name="connsiteX5" fmla="*/ 1066156 w 2829054"/>
              <a:gd name="connsiteY5" fmla="*/ 155617 h 542419"/>
              <a:gd name="connsiteX6" fmla="*/ 1239151 w 2829054"/>
              <a:gd name="connsiteY6" fmla="*/ 394514 h 542419"/>
              <a:gd name="connsiteX7" fmla="*/ 1494524 w 2829054"/>
              <a:gd name="connsiteY7" fmla="*/ 147379 h 542419"/>
              <a:gd name="connsiteX8" fmla="*/ 1791086 w 2829054"/>
              <a:gd name="connsiteY8" fmla="*/ 534558 h 542419"/>
              <a:gd name="connsiteX9" fmla="*/ 2005270 w 2829054"/>
              <a:gd name="connsiteY9" fmla="*/ 7336 h 542419"/>
              <a:gd name="connsiteX10" fmla="*/ 2095886 w 2829054"/>
              <a:gd name="connsiteY10" fmla="*/ 526320 h 542419"/>
              <a:gd name="connsiteX11" fmla="*/ 2280594 w 2829054"/>
              <a:gd name="connsiteY11" fmla="*/ 0 h 542419"/>
              <a:gd name="connsiteX12" fmla="*/ 2410211 w 2829054"/>
              <a:gd name="connsiteY12" fmla="*/ 528122 h 542419"/>
              <a:gd name="connsiteX13" fmla="*/ 2552442 w 2829054"/>
              <a:gd name="connsiteY13" fmla="*/ 2187 h 542419"/>
              <a:gd name="connsiteX14" fmla="*/ 2680773 w 2829054"/>
              <a:gd name="connsiteY14" fmla="*/ 542409 h 542419"/>
              <a:gd name="connsiteX15" fmla="*/ 2829054 w 2829054"/>
              <a:gd name="connsiteY15" fmla="*/ 13900 h 542419"/>
              <a:gd name="connsiteX0" fmla="*/ 0 w 2829054"/>
              <a:gd name="connsiteY0" fmla="*/ 394900 h 542419"/>
              <a:gd name="connsiteX1" fmla="*/ 204659 w 2829054"/>
              <a:gd name="connsiteY1" fmla="*/ 156904 h 542419"/>
              <a:gd name="connsiteX2" fmla="*/ 407129 w 2829054"/>
              <a:gd name="connsiteY2" fmla="*/ 378039 h 542419"/>
              <a:gd name="connsiteX3" fmla="*/ 654264 w 2829054"/>
              <a:gd name="connsiteY3" fmla="*/ 155617 h 542419"/>
              <a:gd name="connsiteX4" fmla="*/ 827259 w 2829054"/>
              <a:gd name="connsiteY4" fmla="*/ 394514 h 542419"/>
              <a:gd name="connsiteX5" fmla="*/ 1066156 w 2829054"/>
              <a:gd name="connsiteY5" fmla="*/ 155617 h 542419"/>
              <a:gd name="connsiteX6" fmla="*/ 1239151 w 2829054"/>
              <a:gd name="connsiteY6" fmla="*/ 394514 h 542419"/>
              <a:gd name="connsiteX7" fmla="*/ 1494524 w 2829054"/>
              <a:gd name="connsiteY7" fmla="*/ 147379 h 542419"/>
              <a:gd name="connsiteX8" fmla="*/ 1791086 w 2829054"/>
              <a:gd name="connsiteY8" fmla="*/ 534558 h 542419"/>
              <a:gd name="connsiteX9" fmla="*/ 2005270 w 2829054"/>
              <a:gd name="connsiteY9" fmla="*/ 7336 h 542419"/>
              <a:gd name="connsiteX10" fmla="*/ 2095886 w 2829054"/>
              <a:gd name="connsiteY10" fmla="*/ 526320 h 542419"/>
              <a:gd name="connsiteX11" fmla="*/ 2266306 w 2829054"/>
              <a:gd name="connsiteY11" fmla="*/ 0 h 542419"/>
              <a:gd name="connsiteX12" fmla="*/ 2410211 w 2829054"/>
              <a:gd name="connsiteY12" fmla="*/ 528122 h 542419"/>
              <a:gd name="connsiteX13" fmla="*/ 2552442 w 2829054"/>
              <a:gd name="connsiteY13" fmla="*/ 2187 h 542419"/>
              <a:gd name="connsiteX14" fmla="*/ 2680773 w 2829054"/>
              <a:gd name="connsiteY14" fmla="*/ 542409 h 542419"/>
              <a:gd name="connsiteX15" fmla="*/ 2829054 w 2829054"/>
              <a:gd name="connsiteY15" fmla="*/ 13900 h 542419"/>
              <a:gd name="connsiteX0" fmla="*/ 0 w 2829054"/>
              <a:gd name="connsiteY0" fmla="*/ 392722 h 540241"/>
              <a:gd name="connsiteX1" fmla="*/ 204659 w 2829054"/>
              <a:gd name="connsiteY1" fmla="*/ 154726 h 540241"/>
              <a:gd name="connsiteX2" fmla="*/ 407129 w 2829054"/>
              <a:gd name="connsiteY2" fmla="*/ 375861 h 540241"/>
              <a:gd name="connsiteX3" fmla="*/ 654264 w 2829054"/>
              <a:gd name="connsiteY3" fmla="*/ 153439 h 540241"/>
              <a:gd name="connsiteX4" fmla="*/ 827259 w 2829054"/>
              <a:gd name="connsiteY4" fmla="*/ 392336 h 540241"/>
              <a:gd name="connsiteX5" fmla="*/ 1066156 w 2829054"/>
              <a:gd name="connsiteY5" fmla="*/ 153439 h 540241"/>
              <a:gd name="connsiteX6" fmla="*/ 1239151 w 2829054"/>
              <a:gd name="connsiteY6" fmla="*/ 392336 h 540241"/>
              <a:gd name="connsiteX7" fmla="*/ 1494524 w 2829054"/>
              <a:gd name="connsiteY7" fmla="*/ 145201 h 540241"/>
              <a:gd name="connsiteX8" fmla="*/ 1791086 w 2829054"/>
              <a:gd name="connsiteY8" fmla="*/ 532380 h 540241"/>
              <a:gd name="connsiteX9" fmla="*/ 2005270 w 2829054"/>
              <a:gd name="connsiteY9" fmla="*/ 5158 h 540241"/>
              <a:gd name="connsiteX10" fmla="*/ 2095886 w 2829054"/>
              <a:gd name="connsiteY10" fmla="*/ 524142 h 540241"/>
              <a:gd name="connsiteX11" fmla="*/ 2271069 w 2829054"/>
              <a:gd name="connsiteY11" fmla="*/ 2585 h 540241"/>
              <a:gd name="connsiteX12" fmla="*/ 2410211 w 2829054"/>
              <a:gd name="connsiteY12" fmla="*/ 525944 h 540241"/>
              <a:gd name="connsiteX13" fmla="*/ 2552442 w 2829054"/>
              <a:gd name="connsiteY13" fmla="*/ 9 h 540241"/>
              <a:gd name="connsiteX14" fmla="*/ 2680773 w 2829054"/>
              <a:gd name="connsiteY14" fmla="*/ 540231 h 540241"/>
              <a:gd name="connsiteX15" fmla="*/ 2829054 w 2829054"/>
              <a:gd name="connsiteY15" fmla="*/ 11722 h 54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29054" h="540241">
                <a:moveTo>
                  <a:pt x="0" y="392722"/>
                </a:moveTo>
                <a:cubicBezTo>
                  <a:pt x="72767" y="284257"/>
                  <a:pt x="136804" y="157536"/>
                  <a:pt x="204659" y="154726"/>
                </a:cubicBezTo>
                <a:cubicBezTo>
                  <a:pt x="272514" y="151916"/>
                  <a:pt x="332195" y="376076"/>
                  <a:pt x="407129" y="375861"/>
                </a:cubicBezTo>
                <a:cubicBezTo>
                  <a:pt x="482063" y="375647"/>
                  <a:pt x="584242" y="150693"/>
                  <a:pt x="654264" y="153439"/>
                </a:cubicBezTo>
                <a:cubicBezTo>
                  <a:pt x="724286" y="156185"/>
                  <a:pt x="758610" y="392336"/>
                  <a:pt x="827259" y="392336"/>
                </a:cubicBezTo>
                <a:cubicBezTo>
                  <a:pt x="895908" y="392336"/>
                  <a:pt x="997507" y="153439"/>
                  <a:pt x="1066156" y="153439"/>
                </a:cubicBezTo>
                <a:cubicBezTo>
                  <a:pt x="1134805" y="153439"/>
                  <a:pt x="1167756" y="393709"/>
                  <a:pt x="1239151" y="392336"/>
                </a:cubicBezTo>
                <a:cubicBezTo>
                  <a:pt x="1310546" y="390963"/>
                  <a:pt x="1402535" y="121860"/>
                  <a:pt x="1494524" y="145201"/>
                </a:cubicBezTo>
                <a:cubicBezTo>
                  <a:pt x="1586513" y="168542"/>
                  <a:pt x="1705962" y="555721"/>
                  <a:pt x="1791086" y="532380"/>
                </a:cubicBezTo>
                <a:cubicBezTo>
                  <a:pt x="1876210" y="509040"/>
                  <a:pt x="1954470" y="6531"/>
                  <a:pt x="2005270" y="5158"/>
                </a:cubicBezTo>
                <a:cubicBezTo>
                  <a:pt x="2056070" y="3785"/>
                  <a:pt x="2051586" y="524571"/>
                  <a:pt x="2095886" y="524142"/>
                </a:cubicBezTo>
                <a:cubicBezTo>
                  <a:pt x="2140186" y="523713"/>
                  <a:pt x="2218682" y="2285"/>
                  <a:pt x="2271069" y="2585"/>
                </a:cubicBezTo>
                <a:cubicBezTo>
                  <a:pt x="2323456" y="2885"/>
                  <a:pt x="2363316" y="526373"/>
                  <a:pt x="2410211" y="525944"/>
                </a:cubicBezTo>
                <a:cubicBezTo>
                  <a:pt x="2457107" y="525515"/>
                  <a:pt x="2507348" y="-2372"/>
                  <a:pt x="2552442" y="9"/>
                </a:cubicBezTo>
                <a:cubicBezTo>
                  <a:pt x="2597536" y="2390"/>
                  <a:pt x="2634671" y="538279"/>
                  <a:pt x="2680773" y="540231"/>
                </a:cubicBezTo>
                <a:cubicBezTo>
                  <a:pt x="2726875" y="542183"/>
                  <a:pt x="2777567" y="272587"/>
                  <a:pt x="2829054" y="11722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467932" y="1665178"/>
            <a:ext cx="287993" cy="3722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733740" y="1667845"/>
            <a:ext cx="287993" cy="3722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95536" y="5820243"/>
            <a:ext cx="65326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>
                <a:hlinkClick r:id="rId4"/>
              </a:rPr>
              <a:t>https://</a:t>
            </a:r>
            <a:r>
              <a:rPr lang="en-GB" sz="2000" smtClean="0">
                <a:hlinkClick r:id="rId4"/>
              </a:rPr>
              <a:t>www.youtube.com/watch?v=FnK4QHj00nk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103018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Localization based on ceiling lights</a:t>
            </a:r>
            <a:endParaRPr lang="en-GB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464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>
                <a:hlinkClick r:id="rId2"/>
              </a:rPr>
              <a:t>https://</a:t>
            </a:r>
            <a:r>
              <a:rPr lang="en-GB" sz="2000" smtClean="0">
                <a:hlinkClick r:id="rId2"/>
              </a:rPr>
              <a:t>youtu.be/mgEf7J_M0Qk?t=29</a:t>
            </a:r>
            <a:endParaRPr lang="en-GB" sz="2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35" y="2488205"/>
            <a:ext cx="7982697" cy="267561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42565" y="5085184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/>
              <a:t>Hu et al.: Lightitude</a:t>
            </a:r>
            <a:r>
              <a:rPr lang="sl-SI" sz="2000" smtClean="0"/>
              <a:t>: Indoor positioning using uneven light intensity distribution</a:t>
            </a:r>
            <a:endParaRPr lang="en-GB" sz="2000"/>
          </a:p>
        </p:txBody>
      </p:sp>
      <p:sp>
        <p:nvSpPr>
          <p:cNvPr id="7" name="TextBox 6"/>
          <p:cNvSpPr txBox="1"/>
          <p:nvPr/>
        </p:nvSpPr>
        <p:spPr>
          <a:xfrm>
            <a:off x="433157" y="1417496"/>
            <a:ext cx="2228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Fingerprint lights </a:t>
            </a:r>
            <a:br>
              <a:rPr lang="sl-SI" sz="2000" smtClean="0"/>
            </a:br>
            <a:r>
              <a:rPr lang="sl-SI" sz="2000" smtClean="0"/>
              <a:t>(intensity, flicker ...)</a:t>
            </a:r>
            <a:endParaRPr lang="en-GB" sz="2000"/>
          </a:p>
        </p:txBody>
      </p:sp>
      <p:sp>
        <p:nvSpPr>
          <p:cNvPr id="8" name="Right Arrow 7"/>
          <p:cNvSpPr/>
          <p:nvPr/>
        </p:nvSpPr>
        <p:spPr>
          <a:xfrm>
            <a:off x="2694094" y="1580926"/>
            <a:ext cx="491284" cy="381026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3217435" y="1417495"/>
            <a:ext cx="2250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Match current light </a:t>
            </a:r>
            <a:br>
              <a:rPr lang="sl-SI" sz="2000" smtClean="0"/>
            </a:br>
            <a:r>
              <a:rPr lang="sl-SI" sz="2000" smtClean="0"/>
              <a:t>to fingerprints</a:t>
            </a:r>
            <a:endParaRPr lang="en-GB" sz="2000"/>
          </a:p>
        </p:txBody>
      </p:sp>
      <p:sp>
        <p:nvSpPr>
          <p:cNvPr id="12" name="TextBox 11"/>
          <p:cNvSpPr txBox="1"/>
          <p:nvPr/>
        </p:nvSpPr>
        <p:spPr>
          <a:xfrm>
            <a:off x="6057522" y="1417494"/>
            <a:ext cx="26025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Take into account</a:t>
            </a:r>
          </a:p>
          <a:p>
            <a:r>
              <a:rPr lang="sl-SI" sz="2000" smtClean="0"/>
              <a:t>orientation, movement</a:t>
            </a:r>
            <a:endParaRPr lang="en-GB" sz="2000"/>
          </a:p>
        </p:txBody>
      </p:sp>
      <p:sp>
        <p:nvSpPr>
          <p:cNvPr id="13" name="Right Arrow 12"/>
          <p:cNvSpPr/>
          <p:nvPr/>
        </p:nvSpPr>
        <p:spPr>
          <a:xfrm rot="10800000">
            <a:off x="5442212" y="1580925"/>
            <a:ext cx="491284" cy="381026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3491880" y="2350812"/>
            <a:ext cx="105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smtClean="0"/>
              <a:t>Light intensity</a:t>
            </a:r>
            <a:endParaRPr lang="en-GB" sz="1200"/>
          </a:p>
        </p:txBody>
      </p:sp>
      <p:sp>
        <p:nvSpPr>
          <p:cNvPr id="15" name="TextBox 14"/>
          <p:cNvSpPr txBox="1"/>
          <p:nvPr/>
        </p:nvSpPr>
        <p:spPr>
          <a:xfrm rot="5400000">
            <a:off x="7983860" y="3500994"/>
            <a:ext cx="105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smtClean="0"/>
              <a:t>Light intensity</a:t>
            </a:r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25876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 animBg="1"/>
      <p:bldP spid="9" grpId="0"/>
      <p:bldP spid="12" grpId="0"/>
      <p:bldP spid="13" grpId="0" animBg="1"/>
      <p:bldP spid="14" grpId="0"/>
      <p:bldP spid="1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Human-computer interaction</a:t>
            </a:r>
            <a:endParaRPr lang="en-GB" sz="400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30" y="4459420"/>
            <a:ext cx="3646241" cy="1843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6204" y="6283121"/>
            <a:ext cx="3839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hlinkClick r:id="rId3"/>
              </a:rPr>
              <a:t>https://</a:t>
            </a:r>
            <a:r>
              <a:rPr lang="en-GB" smtClean="0">
                <a:hlinkClick r:id="rId3"/>
              </a:rPr>
              <a:t>youtu.be/gvWxqAcsDBM?t=19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2942928"/>
            <a:ext cx="3681562" cy="22509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7348" y="4067780"/>
            <a:ext cx="2292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mtClean="0"/>
              <a:t>Smart restaurant table</a:t>
            </a: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788024" y="2528891"/>
            <a:ext cx="289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mtClean="0"/>
              <a:t>Contact-free haptic feedback</a:t>
            </a: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83038" y="5246937"/>
            <a:ext cx="3156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hlinkClick r:id="rId5"/>
              </a:rPr>
              <a:t>https://</a:t>
            </a:r>
            <a:r>
              <a:rPr lang="en-GB" smtClean="0">
                <a:hlinkClick r:id="rId5"/>
              </a:rPr>
              <a:t>youtu.be/5f5Kk5RReUE</a:t>
            </a: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230" y="1677832"/>
            <a:ext cx="3646241" cy="19280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6733" y="1270736"/>
            <a:ext cx="3943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mtClean="0"/>
              <a:t>Virtual mirror as a natural user interface</a:t>
            </a:r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56753" y="3605907"/>
            <a:ext cx="308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hlinkClick r:id="rId7"/>
              </a:rPr>
              <a:t>https://</a:t>
            </a:r>
            <a:r>
              <a:rPr lang="en-GB" smtClean="0">
                <a:hlinkClick r:id="rId7"/>
              </a:rPr>
              <a:t>youtu.be/ZiXOsJeILmQ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05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Conclusion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Ambient intelligence = environment intelligently and unobtrusively responsive</a:t>
            </a:r>
          </a:p>
          <a:p>
            <a:endParaRPr lang="sl-SI" smtClean="0"/>
          </a:p>
          <a:p>
            <a:r>
              <a:rPr lang="sl-SI" b="1" smtClean="0"/>
              <a:t>Devices:</a:t>
            </a:r>
            <a:r>
              <a:rPr lang="sl-SI" smtClean="0"/>
              <a:t> wearable and ambient sensors ...</a:t>
            </a:r>
          </a:p>
          <a:p>
            <a:r>
              <a:rPr lang="sl-SI" b="1" smtClean="0"/>
              <a:t>Methods:</a:t>
            </a:r>
            <a:r>
              <a:rPr lang="sl-SI" smtClean="0"/>
              <a:t> machine learning, symbolic reasoning, knowledge representation ...</a:t>
            </a:r>
          </a:p>
          <a:p>
            <a:r>
              <a:rPr lang="sl-SI" b="1" smtClean="0"/>
              <a:t>Domains:</a:t>
            </a:r>
            <a:r>
              <a:rPr lang="sl-SI" smtClean="0"/>
              <a:t> health and wellbeing, comfort and energy consumption ...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489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Wearable sensors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4525963"/>
          </a:xfrm>
        </p:spPr>
        <p:txBody>
          <a:bodyPr>
            <a:normAutofit/>
          </a:bodyPr>
          <a:lstStyle/>
          <a:p>
            <a:r>
              <a:rPr lang="sl-SI" smtClean="0"/>
              <a:t>Accelerometer: acceleration, including gravity → orientation</a:t>
            </a:r>
          </a:p>
          <a:p>
            <a:r>
              <a:rPr lang="sl-SI" smtClean="0"/>
              <a:t>Gyroscope: angular </a:t>
            </a:r>
            <a:r>
              <a:rPr lang="sl-SI"/>
              <a:t>velocity → orientation</a:t>
            </a:r>
          </a:p>
          <a:p>
            <a:r>
              <a:rPr lang="sl-SI" smtClean="0"/>
              <a:t>Magnetometer: magnetic field</a:t>
            </a:r>
            <a:r>
              <a:rPr lang="sl-SI"/>
              <a:t> → </a:t>
            </a:r>
            <a:r>
              <a:rPr lang="sl-SI" smtClean="0"/>
              <a:t>orientation</a:t>
            </a:r>
          </a:p>
          <a:p>
            <a:endParaRPr lang="sl-SI" u="sng" smtClean="0"/>
          </a:p>
        </p:txBody>
      </p:sp>
      <p:pic>
        <p:nvPicPr>
          <p:cNvPr id="9" name="Picture 2" descr="Image result for shimmer senso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07" y="1987919"/>
            <a:ext cx="676406" cy="43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microsoft band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052243"/>
            <a:ext cx="548496" cy="30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samsung smartphon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69967" y="1894816"/>
            <a:ext cx="572521" cy="62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shimmer senso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07" y="3068039"/>
            <a:ext cx="676406" cy="43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microsoft band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32363"/>
            <a:ext cx="548496" cy="30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Image result for samsung smartphon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69967" y="2974936"/>
            <a:ext cx="572521" cy="62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mage result for shimmer senso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07" y="4072608"/>
            <a:ext cx="676406" cy="43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Image result for microsoft band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136932"/>
            <a:ext cx="548496" cy="30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Image result for samsung smartphon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69967" y="3979505"/>
            <a:ext cx="572521" cy="62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5048945"/>
            <a:ext cx="44266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smtClean="0"/>
              <a:t>Inertial sensors / inertial</a:t>
            </a:r>
            <a:br>
              <a:rPr lang="sl-SI" sz="3200" smtClean="0"/>
            </a:br>
            <a:r>
              <a:rPr lang="sl-SI" sz="3200" smtClean="0"/>
              <a:t>measurement unit (IMU)</a:t>
            </a: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279759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>
                <a:solidFill>
                  <a:srgbClr val="FF0000"/>
                </a:solidFill>
              </a:rPr>
              <a:t>Literature (1)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b="1" smtClean="0"/>
              <a:t>P</a:t>
            </a:r>
            <a:r>
              <a:rPr lang="en-US" sz="2400" b="1" smtClean="0"/>
              <a:t>hysical </a:t>
            </a:r>
            <a:r>
              <a:rPr lang="en-US" sz="2400" b="1"/>
              <a:t>monitoring with wearable sensors + machine learning</a:t>
            </a:r>
            <a:r>
              <a:rPr lang="en-US" sz="2400" b="1" smtClean="0"/>
              <a:t>:</a:t>
            </a:r>
            <a:r>
              <a:rPr lang="sl-SI" sz="2400" smtClean="0"/>
              <a:t/>
            </a:r>
            <a:br>
              <a:rPr lang="sl-SI" sz="2400" smtClean="0"/>
            </a:br>
            <a:r>
              <a:rPr lang="sl-SI" sz="2400" smtClean="0"/>
              <a:t>Cvetković et al., Real-time activity monitoring with a wristband and a smartphone, Information Fusion 2018</a:t>
            </a:r>
          </a:p>
          <a:p>
            <a:r>
              <a:rPr lang="en-US" sz="2400" b="1"/>
              <a:t>Psychological monitoring with wearable sensors + machine learning</a:t>
            </a:r>
            <a:r>
              <a:rPr lang="en-US" sz="2400" b="1" smtClean="0"/>
              <a:t>:</a:t>
            </a:r>
            <a:r>
              <a:rPr lang="sl-SI" sz="2400"/>
              <a:t/>
            </a:r>
            <a:br>
              <a:rPr lang="sl-SI" sz="2400"/>
            </a:br>
            <a:r>
              <a:rPr lang="sl-SI" sz="2400"/>
              <a:t>Gjoreski et al., Monitoring stress with a wrist device using context, Journal of Biomedical </a:t>
            </a:r>
            <a:r>
              <a:rPr lang="sl-SI" sz="2400" smtClean="0"/>
              <a:t>Informatics 2017</a:t>
            </a:r>
          </a:p>
          <a:p>
            <a:r>
              <a:rPr lang="sl-SI" sz="2400" b="1"/>
              <a:t>Ambient sensors + symbolic reasoning:</a:t>
            </a:r>
            <a:r>
              <a:rPr lang="sl-SI" sz="2400"/>
              <a:t/>
            </a:r>
            <a:br>
              <a:rPr lang="sl-SI" sz="2400"/>
            </a:br>
            <a:r>
              <a:rPr lang="sl-SI" sz="2400"/>
              <a:t>Alirezaie et al., An ontology-based context-aware system for smart homes: E-care@home, Sensors 2017</a:t>
            </a:r>
          </a:p>
          <a:p>
            <a:endParaRPr lang="sl-SI" sz="2400"/>
          </a:p>
        </p:txBody>
      </p:sp>
    </p:spTree>
    <p:extLst>
      <p:ext uri="{BB962C8B-B14F-4D97-AF65-F5344CB8AC3E}">
        <p14:creationId xmlns:p14="http://schemas.microsoft.com/office/powerpoint/2010/main" val="244055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>
                <a:solidFill>
                  <a:srgbClr val="FF0000"/>
                </a:solidFill>
              </a:rPr>
              <a:t>Literature (2)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b="1" smtClean="0"/>
              <a:t>Audio + deep learning:</a:t>
            </a:r>
            <a:r>
              <a:rPr lang="sl-SI" sz="2400"/>
              <a:t/>
            </a:r>
            <a:br>
              <a:rPr lang="sl-SI" sz="2400"/>
            </a:br>
            <a:r>
              <a:rPr lang="sl-SI" sz="2400"/>
              <a:t>Georgiev et al., </a:t>
            </a:r>
            <a:r>
              <a:rPr lang="sl-SI" sz="2400" smtClean="0"/>
              <a:t>Low-resource multi-task audio sensing for mobile and embedded devices via shared deep neural network representations, Ubicomp 2017</a:t>
            </a:r>
            <a:endParaRPr lang="sl-SI" sz="2400"/>
          </a:p>
          <a:p>
            <a:r>
              <a:rPr lang="sl-SI" sz="2400" b="1" smtClean="0"/>
              <a:t>Indoor localization:</a:t>
            </a:r>
            <a:r>
              <a:rPr lang="sl-SI" sz="2400" smtClean="0"/>
              <a:t/>
            </a:r>
            <a:br>
              <a:rPr lang="sl-SI" sz="2400" smtClean="0"/>
            </a:br>
            <a:r>
              <a:rPr lang="sl-SI" sz="2400" smtClean="0"/>
              <a:t>Zafari et al., </a:t>
            </a:r>
            <a:r>
              <a:rPr lang="en-US" sz="2400"/>
              <a:t>A Survey of </a:t>
            </a:r>
            <a:r>
              <a:rPr lang="sl-SI" sz="2400" smtClean="0"/>
              <a:t>i</a:t>
            </a:r>
            <a:r>
              <a:rPr lang="en-US" sz="2400" smtClean="0"/>
              <a:t>ndoor </a:t>
            </a:r>
            <a:r>
              <a:rPr lang="sl-SI" sz="2400" smtClean="0"/>
              <a:t>l</a:t>
            </a:r>
            <a:r>
              <a:rPr lang="en-US" sz="2400" smtClean="0"/>
              <a:t>ocalization </a:t>
            </a:r>
            <a:r>
              <a:rPr lang="sl-SI" sz="2400" smtClean="0"/>
              <a:t>s</a:t>
            </a:r>
            <a:r>
              <a:rPr lang="en-US" sz="2400" smtClean="0"/>
              <a:t>ystems and</a:t>
            </a:r>
            <a:r>
              <a:rPr lang="sl-SI" sz="2400" smtClean="0"/>
              <a:t> t</a:t>
            </a:r>
            <a:r>
              <a:rPr lang="en-US" sz="2400" smtClean="0"/>
              <a:t>echnologies</a:t>
            </a:r>
            <a:r>
              <a:rPr lang="sl-SI" sz="2400" smtClean="0"/>
              <a:t>, 2018</a:t>
            </a:r>
          </a:p>
          <a:p>
            <a:r>
              <a:rPr lang="sl-SI" sz="2400" b="1" smtClean="0"/>
              <a:t>Internet of Things</a:t>
            </a:r>
            <a:r>
              <a:rPr lang="en-US" sz="2400" b="1" smtClean="0"/>
              <a:t>:</a:t>
            </a:r>
            <a:r>
              <a:rPr lang="sl-SI" sz="2400"/>
              <a:t/>
            </a:r>
            <a:br>
              <a:rPr lang="sl-SI" sz="2400"/>
            </a:br>
            <a:r>
              <a:rPr lang="sl-SI" sz="2400" smtClean="0"/>
              <a:t>Al-Fuqaha et al., Internet of Things: A survey on enabling technologies, protocols, and applications, IEEE Communication Surveys &amp; Tutorials 2015</a:t>
            </a:r>
          </a:p>
          <a:p>
            <a:endParaRPr lang="sl-SI" sz="2400"/>
          </a:p>
        </p:txBody>
      </p:sp>
    </p:spTree>
    <p:extLst>
      <p:ext uri="{BB962C8B-B14F-4D97-AF65-F5344CB8AC3E}">
        <p14:creationId xmlns:p14="http://schemas.microsoft.com/office/powerpoint/2010/main" val="404526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>
                <a:solidFill>
                  <a:srgbClr val="FF0000"/>
                </a:solidFill>
              </a:rPr>
              <a:t>Literature (3)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b="1" smtClean="0"/>
              <a:t>Human-computer interaction:</a:t>
            </a:r>
            <a:r>
              <a:rPr lang="sl-SI" sz="2400" smtClean="0"/>
              <a:t/>
            </a:r>
            <a:br>
              <a:rPr lang="sl-SI" sz="2400" smtClean="0"/>
            </a:br>
            <a:r>
              <a:rPr lang="sl-SI" sz="2400" smtClean="0"/>
              <a:t>Hui &amp; Sherratt, </a:t>
            </a:r>
            <a:r>
              <a:rPr lang="en-US" sz="2400"/>
              <a:t>Towards disappearing user interfaces for ubiquitous </a:t>
            </a:r>
            <a:r>
              <a:rPr lang="en-US" sz="2400" smtClean="0"/>
              <a:t>computing:</a:t>
            </a:r>
            <a:r>
              <a:rPr lang="sl-SI" sz="2400" smtClean="0"/>
              <a:t> H</a:t>
            </a:r>
            <a:r>
              <a:rPr lang="en-US" sz="2400" smtClean="0"/>
              <a:t>uman </a:t>
            </a:r>
            <a:r>
              <a:rPr lang="en-US" sz="2400"/>
              <a:t>enhancement from sixth sense to super </a:t>
            </a:r>
            <a:r>
              <a:rPr lang="en-US" sz="2400" smtClean="0"/>
              <a:t>senses</a:t>
            </a:r>
            <a:r>
              <a:rPr lang="sl-SI" sz="2400" smtClean="0"/>
              <a:t>, </a:t>
            </a:r>
            <a:r>
              <a:rPr lang="en-US" sz="2400"/>
              <a:t>Journal of Ambient Intelligence and Humanized </a:t>
            </a:r>
            <a:r>
              <a:rPr lang="en-US" sz="2400" smtClean="0"/>
              <a:t>Computing</a:t>
            </a:r>
            <a:r>
              <a:rPr lang="sl-SI" sz="2400" smtClean="0"/>
              <a:t> 2017</a:t>
            </a:r>
            <a:endParaRPr lang="sl-SI" sz="2400"/>
          </a:p>
          <a:p>
            <a:endParaRPr lang="sl-SI" sz="2400"/>
          </a:p>
        </p:txBody>
      </p:sp>
    </p:spTree>
    <p:extLst>
      <p:ext uri="{BB962C8B-B14F-4D97-AF65-F5344CB8AC3E}">
        <p14:creationId xmlns:p14="http://schemas.microsoft.com/office/powerpoint/2010/main" val="189682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Wearable sensors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2189761"/>
          </a:xfrm>
        </p:spPr>
        <p:txBody>
          <a:bodyPr>
            <a:normAutofit/>
          </a:bodyPr>
          <a:lstStyle/>
          <a:p>
            <a:r>
              <a:rPr lang="sl-SI" smtClean="0"/>
              <a:t>Photoplethysmogram (PPG) sensor: blood volume pulse → heart activity, blood oxygen (multiple wavelenghts)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74404" y="6460152"/>
            <a:ext cx="30341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smtClean="0">
                <a:solidFill>
                  <a:schemeClr val="bg1">
                    <a:lumMod val="50000"/>
                  </a:schemeClr>
                </a:solidFill>
              </a:rPr>
              <a:t>Image copyright Innovo, University of Toronto</a:t>
            </a:r>
            <a:endParaRPr lang="sl-SI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4" descr="Image result for microsoft band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484291"/>
            <a:ext cx="548496" cy="30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samsung smartphon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69967" y="2326864"/>
            <a:ext cx="572521" cy="62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21088"/>
            <a:ext cx="2232248" cy="14277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574" y="3689550"/>
            <a:ext cx="5865914" cy="26387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104" y="1868386"/>
            <a:ext cx="1590156" cy="159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6" b="16914"/>
          <a:stretch/>
        </p:blipFill>
        <p:spPr>
          <a:xfrm rot="17193970">
            <a:off x="7181966" y="1533126"/>
            <a:ext cx="2051007" cy="14059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Wearable sensors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4525963"/>
          </a:xfrm>
        </p:spPr>
        <p:txBody>
          <a:bodyPr>
            <a:normAutofit/>
          </a:bodyPr>
          <a:lstStyle/>
          <a:p>
            <a:r>
              <a:rPr lang="sl-SI" smtClean="0"/>
              <a:t>Electrocardiogram (ECG) sensor: heart activity (richer information than PPG)</a:t>
            </a:r>
          </a:p>
          <a:p>
            <a:endParaRPr lang="sl-SI"/>
          </a:p>
          <a:p>
            <a:endParaRPr lang="sl-SI" smtClean="0"/>
          </a:p>
          <a:p>
            <a:endParaRPr lang="sl-SI" smtClean="0"/>
          </a:p>
          <a:p>
            <a:r>
              <a:rPr lang="sl-SI" smtClean="0"/>
              <a:t>Electromyogram (EMG) sensor: activity of other muscles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47860" y="6460152"/>
            <a:ext cx="3132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smtClean="0">
                <a:solidFill>
                  <a:schemeClr val="bg1">
                    <a:lumMod val="50000"/>
                  </a:schemeClr>
                </a:solidFill>
              </a:rPr>
              <a:t>Images copyright Zephyr, MathWorks, Agateller</a:t>
            </a:r>
            <a:endParaRPr lang="sl-SI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" name="Picture 2" descr="Image result for shimmer senso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07" y="5301208"/>
            <a:ext cx="676406" cy="43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902" y="2603004"/>
            <a:ext cx="2386266" cy="23536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92" y="3068960"/>
            <a:ext cx="2514174" cy="1943189"/>
          </a:xfrm>
          <a:prstGeom prst="rect">
            <a:avLst/>
          </a:prstGeom>
        </p:spPr>
      </p:pic>
      <p:pic>
        <p:nvPicPr>
          <p:cNvPr id="22" name="Picture 2" descr="Image result for shimmer senso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07" y="2055460"/>
            <a:ext cx="676406" cy="43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01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Wearable sensors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709120"/>
          </a:xfrm>
        </p:spPr>
        <p:txBody>
          <a:bodyPr>
            <a:normAutofit lnSpcReduction="10000"/>
          </a:bodyPr>
          <a:lstStyle/>
          <a:p>
            <a:r>
              <a:rPr lang="sl-SI" sz="3000" smtClean="0"/>
              <a:t>Galvanic skin response (GSR) / electrodermal activity (EDA): skin conductivity → sweating</a:t>
            </a:r>
          </a:p>
          <a:p>
            <a:r>
              <a:rPr lang="sl-SI" sz="3000"/>
              <a:t>Electroencephalogram (EEG) sensor: brain </a:t>
            </a:r>
            <a:r>
              <a:rPr lang="sl-SI" sz="3000" smtClean="0"/>
              <a:t>activity</a:t>
            </a:r>
          </a:p>
          <a:p>
            <a:r>
              <a:rPr lang="sl-SI" sz="3000" smtClean="0"/>
              <a:t>Temperature sensor: skin/ambient temperature</a:t>
            </a:r>
          </a:p>
          <a:p>
            <a:r>
              <a:rPr lang="sl-SI" sz="3000" smtClean="0"/>
              <a:t>Air pressure sensor: air pressure → (change in) altitude</a:t>
            </a:r>
          </a:p>
          <a:p>
            <a:r>
              <a:rPr lang="sl-SI" sz="3000" smtClean="0"/>
              <a:t>GPS: location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70309" y="6460152"/>
            <a:ext cx="25381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smtClean="0">
                <a:solidFill>
                  <a:schemeClr val="bg1">
                    <a:lumMod val="50000"/>
                  </a:schemeClr>
                </a:solidFill>
              </a:rPr>
              <a:t>Images copyright BioSemi, MindWave</a:t>
            </a:r>
            <a:endParaRPr lang="sl-SI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4" descr="Image result for microsoft band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119787"/>
            <a:ext cx="548496" cy="30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shimmer sensor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07" y="2055460"/>
            <a:ext cx="676406" cy="43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microsoft band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387" y="4188011"/>
            <a:ext cx="548496" cy="30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Image result for samsung smartphon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84323" y="4030582"/>
            <a:ext cx="572521" cy="62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microsoft band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387" y="5073036"/>
            <a:ext cx="548496" cy="30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Image result for samsung smartphon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84323" y="4915609"/>
            <a:ext cx="572521" cy="62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Image result for microsoft band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387" y="5796659"/>
            <a:ext cx="548496" cy="30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Image result for samsung smartphon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84323" y="5639232"/>
            <a:ext cx="572521" cy="62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345" y="2775263"/>
            <a:ext cx="1221176" cy="10354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750554"/>
            <a:ext cx="1060129" cy="10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3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12214</TotalTime>
  <Words>1424</Words>
  <Application>Microsoft Office PowerPoint</Application>
  <PresentationFormat>On-screen Show (4:3)</PresentationFormat>
  <Paragraphs>509</Paragraphs>
  <Slides>62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Arial</vt:lpstr>
      <vt:lpstr>Calibri</vt:lpstr>
      <vt:lpstr>Office Theme</vt:lpstr>
      <vt:lpstr>Ambient Intelligence</vt:lpstr>
      <vt:lpstr>What is ambient intelligence (AmI)</vt:lpstr>
      <vt:lpstr>AmI in relation to other areas</vt:lpstr>
      <vt:lpstr>Common settings</vt:lpstr>
      <vt:lpstr>Wearables systems</vt:lpstr>
      <vt:lpstr>Wearable sensors</vt:lpstr>
      <vt:lpstr>Wearable sensors</vt:lpstr>
      <vt:lpstr>Wearable sensors</vt:lpstr>
      <vt:lpstr>Wearable sensors</vt:lpstr>
      <vt:lpstr>Smart indoor environments</vt:lpstr>
      <vt:lpstr>Ambient sensors</vt:lpstr>
      <vt:lpstr>Ambient sensors</vt:lpstr>
      <vt:lpstr>Ambient sensors</vt:lpstr>
      <vt:lpstr>Smart outdoor environments</vt:lpstr>
      <vt:lpstr>Common applications</vt:lpstr>
      <vt:lpstr>Health, wellbeing and AAL</vt:lpstr>
      <vt:lpstr>Comfort, energy and security</vt:lpstr>
      <vt:lpstr>Miscellaneous</vt:lpstr>
      <vt:lpstr>Common technolgies and methods</vt:lpstr>
      <vt:lpstr>... by area</vt:lpstr>
      <vt:lpstr>Artificial intelligence</vt:lpstr>
      <vt:lpstr>Sensing</vt:lpstr>
      <vt:lpstr>Mobile and distributed computing</vt:lpstr>
      <vt:lpstr>Human-computer interaction</vt:lpstr>
      <vt:lpstr>Wearable example with classical machine learning</vt:lpstr>
      <vt:lpstr>Overview of the example</vt:lpstr>
      <vt:lpstr>Activity recognition</vt:lpstr>
      <vt:lpstr>Activity recognition</vt:lpstr>
      <vt:lpstr>Activity recognition</vt:lpstr>
      <vt:lpstr>Energy expenditure estimation</vt:lpstr>
      <vt:lpstr>Energy expenditure estimation</vt:lpstr>
      <vt:lpstr>Energy expenditure estimation</vt:lpstr>
      <vt:lpstr>Stress detection</vt:lpstr>
      <vt:lpstr>Stress detection</vt:lpstr>
      <vt:lpstr>Wellbeing monitoring</vt:lpstr>
      <vt:lpstr>Wearable example with deep learning</vt:lpstr>
      <vt:lpstr>Overview of the example</vt:lpstr>
      <vt:lpstr>Data cleaning (1)</vt:lpstr>
      <vt:lpstr>Data cleaning (2)</vt:lpstr>
      <vt:lpstr>Preparing for deep learning</vt:lpstr>
      <vt:lpstr>DL architecture (1)</vt:lpstr>
      <vt:lpstr>DL architecture (2)</vt:lpstr>
      <vt:lpstr>Personalisation</vt:lpstr>
      <vt:lpstr>Mobile phone example</vt:lpstr>
      <vt:lpstr>Overview of the example</vt:lpstr>
      <vt:lpstr>Feature extraction (1)</vt:lpstr>
      <vt:lpstr>Feature extraction (2)</vt:lpstr>
      <vt:lpstr>Training and evaluation</vt:lpstr>
      <vt:lpstr>Smart environment example</vt:lpstr>
      <vt:lpstr>Overview of the example</vt:lpstr>
      <vt:lpstr>Sensing</vt:lpstr>
      <vt:lpstr>Ontology + reasoning</vt:lpstr>
      <vt:lpstr>Simulation</vt:lpstr>
      <vt:lpstr>Miscellaneous examples</vt:lpstr>
      <vt:lpstr>Remote PPG reconstruction</vt:lpstr>
      <vt:lpstr>Radio-based activity recognition</vt:lpstr>
      <vt:lpstr>Localization based on ceiling lights</vt:lpstr>
      <vt:lpstr>Human-computer interaction</vt:lpstr>
      <vt:lpstr>Conclusion</vt:lpstr>
      <vt:lpstr>Literature (1)</vt:lpstr>
      <vt:lpstr>Literature (2)</vt:lpstr>
      <vt:lpstr>Literature (3)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Ambient Intelligence</dc:title>
  <dc:creator>Mitja Luštrek</dc:creator>
  <cp:lastModifiedBy>mitjal</cp:lastModifiedBy>
  <cp:revision>96</cp:revision>
  <dcterms:created xsi:type="dcterms:W3CDTF">2017-05-11T13:25:58Z</dcterms:created>
  <dcterms:modified xsi:type="dcterms:W3CDTF">2019-11-21T13:31:42Z</dcterms:modified>
</cp:coreProperties>
</file>