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10" r:id="rId3"/>
    <p:sldId id="263" r:id="rId4"/>
    <p:sldId id="268" r:id="rId5"/>
    <p:sldId id="265" r:id="rId6"/>
    <p:sldId id="311" r:id="rId7"/>
    <p:sldId id="313" r:id="rId8"/>
    <p:sldId id="314" r:id="rId9"/>
    <p:sldId id="318" r:id="rId10"/>
    <p:sldId id="276" r:id="rId11"/>
    <p:sldId id="273" r:id="rId12"/>
    <p:sldId id="320" r:id="rId13"/>
    <p:sldId id="321" r:id="rId14"/>
    <p:sldId id="323" r:id="rId15"/>
    <p:sldId id="282" r:id="rId16"/>
    <p:sldId id="287" r:id="rId17"/>
    <p:sldId id="288" r:id="rId18"/>
    <p:sldId id="289" r:id="rId19"/>
    <p:sldId id="290" r:id="rId20"/>
    <p:sldId id="291" r:id="rId21"/>
    <p:sldId id="279" r:id="rId22"/>
    <p:sldId id="326" r:id="rId23"/>
    <p:sldId id="293" r:id="rId24"/>
    <p:sldId id="294" r:id="rId25"/>
    <p:sldId id="295" r:id="rId26"/>
    <p:sldId id="297" r:id="rId27"/>
    <p:sldId id="298" r:id="rId28"/>
    <p:sldId id="299" r:id="rId29"/>
    <p:sldId id="305" r:id="rId30"/>
    <p:sldId id="306" r:id="rId31"/>
    <p:sldId id="309" r:id="rId32"/>
    <p:sldId id="280" r:id="rId33"/>
    <p:sldId id="333" r:id="rId34"/>
    <p:sldId id="339" r:id="rId35"/>
    <p:sldId id="328" r:id="rId36"/>
    <p:sldId id="338" r:id="rId37"/>
    <p:sldId id="340" r:id="rId38"/>
    <p:sldId id="341" r:id="rId39"/>
    <p:sldId id="342" r:id="rId40"/>
    <p:sldId id="343" r:id="rId4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FF"/>
    <a:srgbClr val="0000FF"/>
    <a:srgbClr val="FFFFFF"/>
    <a:srgbClr val="C8C8FF"/>
    <a:srgbClr val="F0F0FF"/>
    <a:srgbClr val="E6E6FF"/>
    <a:srgbClr val="D2D2FF"/>
    <a:srgbClr val="FF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CF5C9-E1D5-4FE0-BED2-E46AC7DA4E6B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7998B-B372-477E-AC49-0B2E36990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97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4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4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4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404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41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674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71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271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23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674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655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30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239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83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50A69-2B40-4F03-939F-A290DC650FC7}" type="datetimeFigureOut">
              <a:rPr lang="sl-SI" smtClean="0"/>
              <a:t>4. 12. 2018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746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si/url?sa=i&amp;rct=j&amp;q=&amp;esrc=s&amp;source=images&amp;cd=&amp;cad=rja&amp;uact=8&amp;ved=0ahUKEwjDpfzsvfvTAhXSLlAKHeapCqgQjRwIBw&amp;url=https://www.amazon.com/Netatmo-Weather-Station-Smartphone-Compatible/dp/B0095HVAKS&amp;psig=AFQjCNEpzt6TJj2u4tA4AJqG3Fm3BkaP5g&amp;ust=1495267008345196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si/url?sa=i&amp;rct=j&amp;q=&amp;esrc=s&amp;source=images&amp;cd=&amp;cad=rja&amp;uact=8&amp;ved=0ahUKEwjDpfzsvfvTAhXSLlAKHeapCqgQjRwIBw&amp;url=https://www.amazon.com/Netatmo-Weather-Station-Smartphone-Compatible/dp/B0095HVAKS&amp;psig=AFQjCNEpzt6TJj2u4tA4AJqG3Fm3BkaP5g&amp;ust=149526700834519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Relationship Id="rId7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Relationship Id="rId7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7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/>
          </a:bodyPr>
          <a:lstStyle/>
          <a:p>
            <a:r>
              <a:rPr lang="sl-SI" sz="4800" smtClean="0">
                <a:solidFill>
                  <a:srgbClr val="FF0000"/>
                </a:solidFill>
              </a:rPr>
              <a:t>Ambient Intelligence</a:t>
            </a:r>
            <a:endParaRPr lang="sl-SI" sz="480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919064"/>
          </a:xfrm>
        </p:spPr>
        <p:txBody>
          <a:bodyPr>
            <a:normAutofit/>
          </a:bodyPr>
          <a:lstStyle/>
          <a:p>
            <a:r>
              <a:rPr lang="sl-SI" sz="3600" smtClean="0">
                <a:solidFill>
                  <a:srgbClr val="0000FF"/>
                </a:solidFill>
              </a:rPr>
              <a:t>Mitja Luštrek</a:t>
            </a:r>
          </a:p>
          <a:p>
            <a:endParaRPr lang="sl-SI" sz="1000" smtClean="0">
              <a:solidFill>
                <a:schemeClr val="tx1"/>
              </a:solidFill>
            </a:endParaRPr>
          </a:p>
          <a:p>
            <a:r>
              <a:rPr lang="sl-SI" sz="2800" smtClean="0">
                <a:solidFill>
                  <a:schemeClr val="tx1"/>
                </a:solidFill>
              </a:rPr>
              <a:t>Jožef Stefan Institute</a:t>
            </a:r>
            <a:br>
              <a:rPr lang="sl-SI" sz="2800" smtClean="0">
                <a:solidFill>
                  <a:schemeClr val="tx1"/>
                </a:solidFill>
              </a:rPr>
            </a:br>
            <a:r>
              <a:rPr lang="sl-SI" sz="2800" smtClean="0">
                <a:solidFill>
                  <a:schemeClr val="tx1"/>
                </a:solidFill>
              </a:rPr>
              <a:t>Department of Intelligent Systems</a:t>
            </a:r>
          </a:p>
          <a:p>
            <a:endParaRPr lang="sl-SI">
              <a:solidFill>
                <a:schemeClr val="tx1"/>
              </a:solidFill>
            </a:endParaRPr>
          </a:p>
        </p:txBody>
      </p:sp>
      <p:pic>
        <p:nvPicPr>
          <p:cNvPr id="1026" name="Picture 2" descr="http://ipssc.mps.si/2015/IPS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5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Smart outdoor environments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Smart cities</a:t>
            </a:r>
          </a:p>
          <a:p>
            <a:r>
              <a:rPr lang="sl-SI" smtClean="0"/>
              <a:t>Public displays</a:t>
            </a:r>
          </a:p>
          <a:p>
            <a:r>
              <a:rPr lang="sl-SI" smtClean="0"/>
              <a:t>Farms</a:t>
            </a:r>
          </a:p>
          <a:p>
            <a:r>
              <a:rPr lang="sl-SI" smtClean="0"/>
              <a:t>Natural environments</a:t>
            </a:r>
            <a:endParaRPr lang="sl-SI"/>
          </a:p>
          <a:p>
            <a:r>
              <a:rPr lang="sl-SI" smtClean="0"/>
              <a:t>...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00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Common applications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Health, wellbeing and AAL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Monitoring and assisting elderly people at home and on the go</a:t>
            </a:r>
          </a:p>
          <a:p>
            <a:r>
              <a:rPr lang="sl-SI" smtClean="0"/>
              <a:t>Monitoring and guiding chronic patients at home and on the go</a:t>
            </a:r>
          </a:p>
          <a:p>
            <a:r>
              <a:rPr lang="sl-SI" smtClean="0"/>
              <a:t>Monitoring hospital patients / nursing home residents</a:t>
            </a:r>
          </a:p>
          <a:p>
            <a:r>
              <a:rPr lang="sl-SI" smtClean="0"/>
              <a:t>Monitoring and encouraging physical activity and general wellbeing of healthy users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04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Comfort, </a:t>
            </a:r>
            <a:r>
              <a:rPr lang="sl-SI" sz="4000">
                <a:solidFill>
                  <a:srgbClr val="FF0000"/>
                </a:solidFill>
              </a:rPr>
              <a:t>energy </a:t>
            </a:r>
            <a:r>
              <a:rPr lang="sl-SI" sz="4000" smtClean="0">
                <a:solidFill>
                  <a:srgbClr val="FF0000"/>
                </a:solidFill>
              </a:rPr>
              <a:t>and security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Controlling heating, ventilation, lighting etc. for higher comfort and lower energy consumption</a:t>
            </a:r>
          </a:p>
          <a:p>
            <a:r>
              <a:rPr lang="sl-SI" smtClean="0"/>
              <a:t>Appliance use scheduling for lower </a:t>
            </a:r>
            <a:r>
              <a:rPr lang="sl-SI"/>
              <a:t>energy </a:t>
            </a:r>
            <a:r>
              <a:rPr lang="sl-SI" smtClean="0"/>
              <a:t>consumption</a:t>
            </a:r>
          </a:p>
          <a:p>
            <a:r>
              <a:rPr lang="sl-SI" smtClean="0"/>
              <a:t>Security monitoring – detection of unusual or prohibited behaviours/events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4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Miscellaneous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Affective computing</a:t>
            </a:r>
          </a:p>
          <a:p>
            <a:r>
              <a:rPr lang="sl-SI" smtClean="0"/>
              <a:t>Management of smart city infrastructure</a:t>
            </a:r>
          </a:p>
          <a:p>
            <a:r>
              <a:rPr lang="sl-SI" smtClean="0"/>
              <a:t>Sensing and content adaptation for public displays</a:t>
            </a:r>
          </a:p>
          <a:p>
            <a:r>
              <a:rPr lang="sl-SI" smtClean="0"/>
              <a:t>Sensing and actuation for precision agriculture</a:t>
            </a:r>
          </a:p>
          <a:p>
            <a:r>
              <a:rPr lang="sl-SI" smtClean="0"/>
              <a:t>Monitoring natural environment for preservation and exploitation</a:t>
            </a:r>
            <a:endParaRPr lang="sl-SI"/>
          </a:p>
          <a:p>
            <a:r>
              <a:rPr lang="sl-SI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307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Common technolgies and methods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... by area</a:t>
            </a:r>
            <a:endParaRPr lang="sl-SI" sz="4000"/>
          </a:p>
        </p:txBody>
      </p:sp>
    </p:spTree>
    <p:extLst>
      <p:ext uri="{BB962C8B-B14F-4D97-AF65-F5344CB8AC3E}">
        <p14:creationId xmlns:p14="http://schemas.microsoft.com/office/powerpoint/2010/main" val="9460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Artificial intelligence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6416" y="3240119"/>
            <a:ext cx="4849404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Machine learning and symbolic reasoning </a:t>
            </a:r>
            <a:br>
              <a:rPr lang="sl-SI" sz="2000" smtClean="0"/>
            </a:br>
            <a:r>
              <a:rPr lang="sl-SI" sz="2000" smtClean="0"/>
              <a:t>to models events, users, activities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Ontologies to represent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Rules to represent actions</a:t>
            </a: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Sensing</a:t>
            </a:r>
            <a:endParaRPr lang="sl-SI" sz="4000"/>
          </a:p>
        </p:txBody>
      </p:sp>
      <p:sp>
        <p:nvSpPr>
          <p:cNvPr id="9" name="TextBox 8"/>
          <p:cNvSpPr txBox="1"/>
          <p:nvPr/>
        </p:nvSpPr>
        <p:spPr>
          <a:xfrm>
            <a:off x="2142396" y="3225552"/>
            <a:ext cx="3066609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Computer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Indoor localization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Device-free sensing </a:t>
            </a:r>
            <a:br>
              <a:rPr lang="sl-SI" sz="2000" smtClean="0"/>
            </a:br>
            <a:r>
              <a:rPr lang="sl-SI" sz="2000" smtClean="0"/>
              <a:t>(from radio interference)</a:t>
            </a: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Mobile and distributed computing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564" y="3707889"/>
            <a:ext cx="3734869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Internet of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Middlewares (e.g., UniversAAL)</a:t>
            </a:r>
          </a:p>
        </p:txBody>
      </p:sp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What is ambient intelligence (AmI)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mtClean="0"/>
              <a:t>Defined not by technology but by objectives → interdisciplinary</a:t>
            </a:r>
          </a:p>
          <a:p>
            <a:endParaRPr lang="sl-SI" smtClean="0"/>
          </a:p>
          <a:p>
            <a:r>
              <a:rPr lang="sl-SI" smtClean="0"/>
              <a:t>Environment should be sensitive and responsive to the users and their needs</a:t>
            </a:r>
          </a:p>
          <a:p>
            <a:r>
              <a:rPr lang="sl-SI" smtClean="0"/>
              <a:t>No special skills and minimal interaction from the users needed</a:t>
            </a:r>
          </a:p>
          <a:p>
            <a:r>
              <a:rPr lang="sl-SI" smtClean="0"/>
              <a:t>Technology disappears except for the user interface, its benefits remain</a:t>
            </a:r>
          </a:p>
        </p:txBody>
      </p:sp>
    </p:spTree>
    <p:extLst>
      <p:ext uri="{BB962C8B-B14F-4D97-AF65-F5344CB8AC3E}">
        <p14:creationId xmlns:p14="http://schemas.microsoft.com/office/powerpoint/2010/main" val="20052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Human-computer interaction</a:t>
            </a:r>
            <a:endParaRPr lang="sl-SI" sz="4000"/>
          </a:p>
        </p:txBody>
      </p:sp>
      <p:sp>
        <p:nvSpPr>
          <p:cNvPr id="9" name="TextBox 8"/>
          <p:cNvSpPr txBox="1"/>
          <p:nvPr/>
        </p:nvSpPr>
        <p:spPr>
          <a:xfrm>
            <a:off x="3995935" y="3163324"/>
            <a:ext cx="2962862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Gesture-based, tangible</a:t>
            </a:r>
            <a:br>
              <a:rPr lang="sl-SI" sz="2000" smtClean="0"/>
            </a:br>
            <a:r>
              <a:rPr lang="sl-SI" sz="2000" smtClean="0"/>
              <a:t>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Augmented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User-centred design</a:t>
            </a: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Wearable example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4" name="Picture 4" descr="Image result for microsoft band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0628"/>
            <a:ext cx="1352811" cy="7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amsung smartpho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1643" y="1327147"/>
            <a:ext cx="165264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339752" y="1989103"/>
            <a:ext cx="864096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682514" y="2930748"/>
            <a:ext cx="1776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Heart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GSR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930748"/>
            <a:ext cx="261828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Processing:</a:t>
            </a:r>
          </a:p>
          <a:p>
            <a:endParaRPr lang="sl-SI" sz="800" smtClean="0"/>
          </a:p>
          <a:p>
            <a:pPr algn="ctr"/>
            <a:r>
              <a:rPr lang="sl-SI" sz="2000" smtClean="0"/>
              <a:t>Activity recogniton</a:t>
            </a:r>
          </a:p>
          <a:p>
            <a:pPr algn="ctr"/>
            <a:endParaRPr lang="sl-SI" sz="2000"/>
          </a:p>
          <a:p>
            <a:pPr algn="ctr"/>
            <a:r>
              <a:rPr lang="sl-SI" sz="2000" smtClean="0"/>
              <a:t>Human energy </a:t>
            </a:r>
            <a:br>
              <a:rPr lang="sl-SI" sz="2000" smtClean="0"/>
            </a:br>
            <a:r>
              <a:rPr lang="sl-SI" sz="2000" smtClean="0"/>
              <a:t>expenditure estimation</a:t>
            </a:r>
          </a:p>
          <a:p>
            <a:pPr algn="ctr"/>
            <a:endParaRPr lang="sl-SI" sz="2000"/>
          </a:p>
          <a:p>
            <a:pPr algn="ctr"/>
            <a:r>
              <a:rPr lang="sl-SI" sz="2000" smtClean="0"/>
              <a:t>Stress detection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4210179" y="3725723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Circular Arrow 10"/>
          <p:cNvSpPr/>
          <p:nvPr/>
        </p:nvSpPr>
        <p:spPr>
          <a:xfrm rot="5400000">
            <a:off x="4892574" y="1274163"/>
            <a:ext cx="978408" cy="1914512"/>
          </a:xfrm>
          <a:prstGeom prst="circularArrow">
            <a:avLst>
              <a:gd name="adj1" fmla="val 22105"/>
              <a:gd name="adj2" fmla="val 1142319"/>
              <a:gd name="adj3" fmla="val 20184425"/>
              <a:gd name="adj4" fmla="val 10800000"/>
              <a:gd name="adj5" fmla="val 22113"/>
            </a:avLst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2017843"/>
            <a:ext cx="25576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Wellbeing </a:t>
            </a:r>
            <a:br>
              <a:rPr lang="sl-SI" sz="2000" smtClean="0"/>
            </a:br>
            <a:r>
              <a:rPr lang="sl-SI" sz="2000" smtClean="0"/>
              <a:t>recommendations: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Adequate daily/</a:t>
            </a:r>
            <a:br>
              <a:rPr lang="sl-SI" sz="2000" smtClean="0"/>
            </a:br>
            <a:r>
              <a:rPr lang="sl-SI" sz="2000" smtClean="0"/>
              <a:t>weekly physical </a:t>
            </a:r>
            <a:br>
              <a:rPr lang="sl-SI" sz="2000" smtClean="0"/>
            </a:br>
            <a:r>
              <a:rPr lang="sl-SI" sz="2000" smtClean="0"/>
              <a:t>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Relaxation exercises</a:t>
            </a:r>
            <a:br>
              <a:rPr lang="sl-SI" sz="2000" smtClean="0"/>
            </a:br>
            <a:r>
              <a:rPr lang="sl-SI" sz="2000" smtClean="0"/>
              <a:t>if stressed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4210179" y="4661827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615572" y="2930748"/>
            <a:ext cx="1776833" cy="14117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5155271" y="1725458"/>
            <a:ext cx="1288937" cy="105547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6404892" y="2017842"/>
            <a:ext cx="2590108" cy="25545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3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Activity recognition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218034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 data</a:t>
            </a:r>
            <a:endParaRPr lang="sl-SI" sz="220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7784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51920" y="2420888"/>
            <a:ext cx="246144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(2 s)</a:t>
            </a:r>
            <a:endParaRPr lang="sl-SI" sz="22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19672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35896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19672" y="2852936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27784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4008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627784" y="328498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4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Activity recognition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218034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 data</a:t>
            </a:r>
            <a:endParaRPr lang="sl-SI" sz="220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7784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51920" y="2420888"/>
            <a:ext cx="246144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(2 s)</a:t>
            </a:r>
            <a:endParaRPr lang="sl-SI" sz="22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19672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35896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19672" y="2852936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27784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4008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627784" y="328498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2483768" y="3429000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67170"/>
              </p:ext>
            </p:extLst>
          </p:nvPr>
        </p:nvGraphicFramePr>
        <p:xfrm>
          <a:off x="611560" y="4282296"/>
          <a:ext cx="352838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FF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9552" y="3656637"/>
            <a:ext cx="12903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Training</a:t>
            </a:r>
            <a:endParaRPr lang="sl-SI" sz="2600" b="1"/>
          </a:p>
        </p:txBody>
      </p:sp>
      <p:sp>
        <p:nvSpPr>
          <p:cNvPr id="24" name="Down Arrow 23"/>
          <p:cNvSpPr/>
          <p:nvPr/>
        </p:nvSpPr>
        <p:spPr>
          <a:xfrm rot="16200000">
            <a:off x="4377128" y="4127929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TextBox 26"/>
          <p:cNvSpPr txBox="1"/>
          <p:nvPr/>
        </p:nvSpPr>
        <p:spPr>
          <a:xfrm>
            <a:off x="3635896" y="4869160"/>
            <a:ext cx="217239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Machine learning</a:t>
            </a:r>
            <a:endParaRPr lang="sl-SI" sz="2200"/>
          </a:p>
        </p:txBody>
      </p:sp>
      <p:sp>
        <p:nvSpPr>
          <p:cNvPr id="29" name="Rounded Rectangle 28"/>
          <p:cNvSpPr/>
          <p:nvPr/>
        </p:nvSpPr>
        <p:spPr>
          <a:xfrm>
            <a:off x="522007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784" y="4869160"/>
            <a:ext cx="2428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Average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Standard deviation </a:t>
            </a:r>
            <a:br>
              <a:rPr lang="sl-SI" smtClean="0"/>
            </a:br>
            <a:r>
              <a:rPr lang="sl-SI" smtClean="0"/>
              <a:t>of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...</a:t>
            </a:r>
          </a:p>
        </p:txBody>
      </p:sp>
      <p:cxnSp>
        <p:nvCxnSpPr>
          <p:cNvPr id="25" name="Straight Arrow Connector 24"/>
          <p:cNvCxnSpPr>
            <a:stCxn id="28" idx="0"/>
          </p:cNvCxnSpPr>
          <p:nvPr/>
        </p:nvCxnSpPr>
        <p:spPr>
          <a:xfrm flipV="1">
            <a:off x="3589033" y="4775448"/>
            <a:ext cx="0" cy="9223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66106" y="5697774"/>
            <a:ext cx="124585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sl-SI" sz="2200" smtClean="0"/>
              <a:t>Manually</a:t>
            </a:r>
          </a:p>
          <a:p>
            <a:pPr algn="ctr"/>
            <a:r>
              <a:rPr lang="sl-SI" sz="2200" smtClean="0"/>
              <a:t>labelled</a:t>
            </a:r>
            <a:endParaRPr lang="sl-SI" sz="2200"/>
          </a:p>
        </p:txBody>
      </p:sp>
    </p:spTree>
    <p:extLst>
      <p:ext uri="{BB962C8B-B14F-4D97-AF65-F5344CB8AC3E}">
        <p14:creationId xmlns:p14="http://schemas.microsoft.com/office/powerpoint/2010/main" val="17792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Activity recognition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218034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 data</a:t>
            </a:r>
            <a:endParaRPr lang="sl-SI" sz="2200"/>
          </a:p>
        </p:txBody>
      </p:sp>
      <p:sp>
        <p:nvSpPr>
          <p:cNvPr id="21" name="Down Arrow 20"/>
          <p:cNvSpPr/>
          <p:nvPr/>
        </p:nvSpPr>
        <p:spPr>
          <a:xfrm>
            <a:off x="2483768" y="3429000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75197"/>
              </p:ext>
            </p:extLst>
          </p:nvPr>
        </p:nvGraphicFramePr>
        <p:xfrm>
          <a:off x="611563" y="4282296"/>
          <a:ext cx="25202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9555" y="3656637"/>
            <a:ext cx="1791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Use/testing</a:t>
            </a:r>
            <a:endParaRPr lang="sl-SI" sz="2600" b="1"/>
          </a:p>
        </p:txBody>
      </p:sp>
      <p:sp>
        <p:nvSpPr>
          <p:cNvPr id="24" name="Down Arrow 23"/>
          <p:cNvSpPr/>
          <p:nvPr/>
        </p:nvSpPr>
        <p:spPr>
          <a:xfrm rot="16200000">
            <a:off x="3369016" y="4127929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27784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11560" y="2420888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51920" y="2420888"/>
            <a:ext cx="246144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(2 s)</a:t>
            </a:r>
            <a:endParaRPr lang="sl-SI" sz="220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619672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35896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619672" y="2852936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7784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44008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27784" y="328498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95450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 data</a:t>
            </a:r>
            <a:endParaRPr lang="sl-SI" sz="220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35896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560" y="2420888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64088" y="2420888"/>
            <a:ext cx="260411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(10 s)</a:t>
            </a:r>
            <a:endParaRPr lang="sl-SI" sz="22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23728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8064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123728" y="2852936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60232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635896" y="3284984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Down Arrow 45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ounded Rectangle 46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89038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 </a:t>
            </a:r>
            <a:br>
              <a:rPr lang="sl-SI" sz="2200" smtClean="0"/>
            </a:br>
            <a:r>
              <a:rPr lang="sl-SI" sz="2200" smtClean="0"/>
              <a:t>heart rate data</a:t>
            </a:r>
            <a:endParaRPr lang="sl-SI" sz="220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35896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560" y="2420888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64088" y="2420888"/>
            <a:ext cx="260411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(10 s)</a:t>
            </a:r>
            <a:endParaRPr lang="sl-SI" sz="22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23728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8064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123728" y="2852936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60232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635896" y="3284984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2843808" y="2996952"/>
            <a:ext cx="648072" cy="2275713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83133"/>
              </p:ext>
            </p:extLst>
          </p:nvPr>
        </p:nvGraphicFramePr>
        <p:xfrm>
          <a:off x="611560" y="5435585"/>
          <a:ext cx="403244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FF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39551" y="5877272"/>
            <a:ext cx="12903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Training</a:t>
            </a:r>
            <a:endParaRPr lang="sl-SI" sz="2600" b="1"/>
          </a:p>
        </p:txBody>
      </p:sp>
      <p:sp>
        <p:nvSpPr>
          <p:cNvPr id="42" name="Down Arrow 41"/>
          <p:cNvSpPr/>
          <p:nvPr/>
        </p:nvSpPr>
        <p:spPr>
          <a:xfrm rot="16200000">
            <a:off x="4809176" y="528121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TextBox 42"/>
          <p:cNvSpPr txBox="1"/>
          <p:nvPr/>
        </p:nvSpPr>
        <p:spPr>
          <a:xfrm>
            <a:off x="3347864" y="6022449"/>
            <a:ext cx="35916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Machine learning (regression)</a:t>
            </a:r>
            <a:endParaRPr lang="sl-SI" sz="2200"/>
          </a:p>
        </p:txBody>
      </p:sp>
      <p:sp>
        <p:nvSpPr>
          <p:cNvPr id="44" name="Rounded Rectangle 43"/>
          <p:cNvSpPr/>
          <p:nvPr/>
        </p:nvSpPr>
        <p:spPr>
          <a:xfrm>
            <a:off x="5652120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85235"/>
              </p:ext>
            </p:extLst>
          </p:nvPr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Down Arrow 45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ounded Rectangle 46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635896" y="4724400"/>
            <a:ext cx="3686924" cy="648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1560" y="3618890"/>
            <a:ext cx="18057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Like for 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Heart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Area under </a:t>
            </a:r>
            <a:br>
              <a:rPr lang="sl-SI" smtClean="0"/>
            </a:br>
            <a:r>
              <a:rPr lang="sl-SI" smtClean="0"/>
              <a:t>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Kinetic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...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373880" y="4725144"/>
            <a:ext cx="3726512" cy="6621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8000" b="4851"/>
          <a:stretch/>
        </p:blipFill>
        <p:spPr>
          <a:xfrm>
            <a:off x="7842063" y="2996953"/>
            <a:ext cx="1199957" cy="166698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717080" y="6460152"/>
            <a:ext cx="2391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University of Porto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89038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 data</a:t>
            </a:r>
            <a:endParaRPr lang="sl-SI" sz="220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35896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560" y="2420888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64088" y="2420888"/>
            <a:ext cx="260411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(10 s)</a:t>
            </a:r>
            <a:endParaRPr lang="sl-SI" sz="22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23728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8064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123728" y="2852936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60232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635896" y="3284984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2843808" y="2996952"/>
            <a:ext cx="648072" cy="2275713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27784"/>
              </p:ext>
            </p:extLst>
          </p:nvPr>
        </p:nvGraphicFramePr>
        <p:xfrm>
          <a:off x="611560" y="5435585"/>
          <a:ext cx="35283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39551" y="5877272"/>
            <a:ext cx="1791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Use/testing</a:t>
            </a:r>
            <a:endParaRPr lang="sl-SI" sz="2600" b="1"/>
          </a:p>
        </p:txBody>
      </p:sp>
      <p:sp>
        <p:nvSpPr>
          <p:cNvPr id="42" name="Down Arrow 41"/>
          <p:cNvSpPr/>
          <p:nvPr/>
        </p:nvSpPr>
        <p:spPr>
          <a:xfrm rot="16200000">
            <a:off x="4305120" y="528121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Rounded Rectangle 43"/>
          <p:cNvSpPr/>
          <p:nvPr/>
        </p:nvSpPr>
        <p:spPr>
          <a:xfrm>
            <a:off x="5148064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Down Arrow 45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ounded Rectangle 46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884369" y="5445224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7041426" y="5280056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635896" y="4724400"/>
            <a:ext cx="3686924" cy="648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7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Stress detection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681486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rate,</a:t>
            </a:r>
            <a:br>
              <a:rPr lang="sl-SI" sz="2200" smtClean="0"/>
            </a:br>
            <a:r>
              <a:rPr lang="sl-SI" sz="2200" smtClean="0"/>
              <a:t>GSR data</a:t>
            </a:r>
            <a:endParaRPr lang="sl-SI" sz="2200"/>
          </a:p>
        </p:txBody>
      </p:sp>
      <p:sp>
        <p:nvSpPr>
          <p:cNvPr id="44" name="Rounded Rectangle 43"/>
          <p:cNvSpPr/>
          <p:nvPr/>
        </p:nvSpPr>
        <p:spPr>
          <a:xfrm>
            <a:off x="5148064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884369" y="5445224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7041426" y="5280056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5212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50405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2496165"/>
            <a:ext cx="278845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 min)</a:t>
            </a:r>
            <a:endParaRPr lang="sl-SI" sz="2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41807" y="255917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41807" y="2847211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35766"/>
              </p:ext>
            </p:extLst>
          </p:nvPr>
        </p:nvGraphicFramePr>
        <p:xfrm>
          <a:off x="611560" y="3861048"/>
          <a:ext cx="48245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History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Time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Stress</a:t>
                      </a:r>
                      <a:endParaRPr lang="sl-SI"/>
                    </a:p>
                  </a:txBody>
                  <a:tcPr>
                    <a:solidFill>
                      <a:srgbClr val="FF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3215" y="3285621"/>
            <a:ext cx="12903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Training</a:t>
            </a:r>
            <a:endParaRPr lang="sl-SI" sz="2600" b="1"/>
          </a:p>
        </p:txBody>
      </p:sp>
      <p:sp>
        <p:nvSpPr>
          <p:cNvPr id="19" name="Down Arrow 18"/>
          <p:cNvSpPr/>
          <p:nvPr/>
        </p:nvSpPr>
        <p:spPr>
          <a:xfrm rot="16200000">
            <a:off x="5601264" y="3697382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4093011" y="3172976"/>
            <a:ext cx="386336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Machine learning (classification)</a:t>
            </a:r>
            <a:endParaRPr lang="sl-SI" sz="220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283968" y="4319749"/>
            <a:ext cx="3852428" cy="10534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2843808" y="2996952"/>
            <a:ext cx="648072" cy="721581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TextBox 28"/>
          <p:cNvSpPr txBox="1"/>
          <p:nvPr/>
        </p:nvSpPr>
        <p:spPr>
          <a:xfrm>
            <a:off x="611560" y="4319749"/>
            <a:ext cx="2671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Heart rate variability</a:t>
            </a:r>
            <a:br>
              <a:rPr lang="sl-SI" smtClean="0"/>
            </a:br>
            <a:r>
              <a:rPr lang="sl-SI" smtClean="0"/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GSR frequency features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372200" y="3765389"/>
            <a:ext cx="1797437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Stress model</a:t>
            </a:r>
            <a:endParaRPr lang="sl-SI" sz="220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4152" r="13775" b="21683"/>
          <a:stretch/>
        </p:blipFill>
        <p:spPr>
          <a:xfrm>
            <a:off x="1947278" y="5317281"/>
            <a:ext cx="2492112" cy="139863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92280" y="6460152"/>
            <a:ext cx="2004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QuestionPro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91671" y="4290061"/>
            <a:ext cx="1029909" cy="11551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6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95936" y="2492896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smtClean="0">
                <a:solidFill>
                  <a:schemeClr val="tx1"/>
                </a:solidFill>
              </a:rPr>
              <a:t>Ubiquitous computing</a:t>
            </a:r>
            <a:endParaRPr lang="sl-SI" sz="2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AmI in relation to other areas</a:t>
            </a:r>
            <a:endParaRPr lang="sl-SI" sz="4000"/>
          </a:p>
        </p:txBody>
      </p:sp>
      <p:sp>
        <p:nvSpPr>
          <p:cNvPr id="9" name="Oval 8"/>
          <p:cNvSpPr/>
          <p:nvPr/>
        </p:nvSpPr>
        <p:spPr>
          <a:xfrm>
            <a:off x="3995936" y="2996952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smtClean="0">
                <a:solidFill>
                  <a:schemeClr val="tx1"/>
                </a:solidFill>
              </a:rPr>
              <a:t>Pervasive computing</a:t>
            </a:r>
            <a:endParaRPr lang="sl-SI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>
                <a:solidFill>
                  <a:srgbClr val="FF0000"/>
                </a:solidFill>
              </a:rPr>
              <a:t>Stress detection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681486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rate,</a:t>
            </a:r>
            <a:br>
              <a:rPr lang="sl-SI" sz="2200" smtClean="0"/>
            </a:br>
            <a:r>
              <a:rPr lang="sl-SI" sz="2200" smtClean="0"/>
              <a:t>GSR data</a:t>
            </a:r>
            <a:endParaRPr lang="sl-SI" sz="2200"/>
          </a:p>
        </p:txBody>
      </p:sp>
      <p:sp>
        <p:nvSpPr>
          <p:cNvPr id="44" name="Rounded Rectangle 43"/>
          <p:cNvSpPr/>
          <p:nvPr/>
        </p:nvSpPr>
        <p:spPr>
          <a:xfrm>
            <a:off x="5148064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59225"/>
              </p:ext>
            </p:extLst>
          </p:nvPr>
        </p:nvGraphicFramePr>
        <p:xfrm>
          <a:off x="7884369" y="5445224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7041426" y="5280056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5212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50405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2496165"/>
            <a:ext cx="278845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 min)</a:t>
            </a:r>
            <a:endParaRPr lang="sl-SI" sz="2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41807" y="255917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41807" y="2847211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39017"/>
              </p:ext>
            </p:extLst>
          </p:nvPr>
        </p:nvGraphicFramePr>
        <p:xfrm>
          <a:off x="611560" y="3861048"/>
          <a:ext cx="39604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History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Time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Down Arrow 18"/>
          <p:cNvSpPr/>
          <p:nvPr/>
        </p:nvSpPr>
        <p:spPr>
          <a:xfrm rot="16200000">
            <a:off x="4737168" y="3697382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4093011" y="3172976"/>
            <a:ext cx="386336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Machine learning (classification)</a:t>
            </a:r>
            <a:endParaRPr lang="sl-SI" sz="2200"/>
          </a:p>
        </p:txBody>
      </p:sp>
      <p:sp>
        <p:nvSpPr>
          <p:cNvPr id="21" name="Rounded Rectangle 20"/>
          <p:cNvSpPr/>
          <p:nvPr/>
        </p:nvSpPr>
        <p:spPr>
          <a:xfrm>
            <a:off x="5508104" y="3765389"/>
            <a:ext cx="1797437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Stress model</a:t>
            </a:r>
            <a:endParaRPr lang="sl-SI" sz="220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283968" y="4319749"/>
            <a:ext cx="3852428" cy="10534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2843808" y="2996952"/>
            <a:ext cx="648072" cy="721581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563215" y="3285621"/>
            <a:ext cx="1791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Use/testing</a:t>
            </a:r>
            <a:endParaRPr lang="sl-SI" sz="2600" b="1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08947"/>
              </p:ext>
            </p:extLst>
          </p:nvPr>
        </p:nvGraphicFramePr>
        <p:xfrm>
          <a:off x="8244408" y="3855647"/>
          <a:ext cx="7555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Stress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Down Arrow 28"/>
          <p:cNvSpPr/>
          <p:nvPr/>
        </p:nvSpPr>
        <p:spPr>
          <a:xfrm rot="16200000">
            <a:off x="7473472" y="3695880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89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>
                <a:solidFill>
                  <a:srgbClr val="FF0000"/>
                </a:solidFill>
              </a:rPr>
              <a:t>Wellbeing monitoring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65286"/>
              </p:ext>
            </p:extLst>
          </p:nvPr>
        </p:nvGraphicFramePr>
        <p:xfrm>
          <a:off x="8244408" y="3855647"/>
          <a:ext cx="7555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Stress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508104" y="3717032"/>
            <a:ext cx="2634592" cy="648072"/>
            <a:chOff x="5508104" y="3717032"/>
            <a:chExt cx="2634592" cy="648072"/>
          </a:xfrm>
        </p:grpSpPr>
        <p:sp>
          <p:nvSpPr>
            <p:cNvPr id="21" name="Rounded Rectangle 20"/>
            <p:cNvSpPr/>
            <p:nvPr/>
          </p:nvSpPr>
          <p:spPr>
            <a:xfrm>
              <a:off x="5508104" y="3765389"/>
              <a:ext cx="1797437" cy="55436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200" smtClean="0">
                  <a:solidFill>
                    <a:schemeClr val="tx1"/>
                  </a:solidFill>
                </a:rPr>
                <a:t>Stress model</a:t>
              </a:r>
              <a:endParaRPr lang="sl-SI" sz="2200">
                <a:solidFill>
                  <a:schemeClr val="tx1"/>
                </a:solidFill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 rot="16200000">
              <a:off x="7473472" y="3695880"/>
              <a:ext cx="648072" cy="690376"/>
            </a:xfrm>
            <a:prstGeom prst="downArrow">
              <a:avLst/>
            </a:prstGeom>
            <a:solidFill>
              <a:srgbClr val="DCDC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92942"/>
              </p:ext>
            </p:extLst>
          </p:nvPr>
        </p:nvGraphicFramePr>
        <p:xfrm>
          <a:off x="3563891" y="1916832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 rot="16200000">
            <a:off x="2792955" y="1751664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ounded Rectangle 16"/>
          <p:cNvSpPr/>
          <p:nvPr/>
        </p:nvSpPr>
        <p:spPr>
          <a:xfrm>
            <a:off x="971600" y="1844824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7192" y="2780928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772631"/>
              </p:ext>
            </p:extLst>
          </p:nvPr>
        </p:nvGraphicFramePr>
        <p:xfrm>
          <a:off x="3683497" y="2851775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 rot="16200000">
            <a:off x="2840554" y="2686607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922040" y="4725144"/>
            <a:ext cx="77285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Adaptation to the phone‘s location,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Multiple models (for energy expenditure estimation, stress detection)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Deep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...</a:t>
            </a:r>
            <a:endParaRPr lang="sl-SI" sz="2000"/>
          </a:p>
        </p:txBody>
      </p:sp>
    </p:spTree>
    <p:extLst>
      <p:ext uri="{BB962C8B-B14F-4D97-AF65-F5344CB8AC3E}">
        <p14:creationId xmlns:p14="http://schemas.microsoft.com/office/powerpoint/2010/main" val="19560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49826 -0.0050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13" y="-2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49792 -0.0050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Smart environment example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/>
          </a:p>
        </p:txBody>
      </p:sp>
      <p:pic>
        <p:nvPicPr>
          <p:cNvPr id="1026" name="Picture 2" descr="Image result for netatm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527" r="42600" b="5725"/>
          <a:stretch/>
        </p:blipFill>
        <p:spPr bwMode="auto">
          <a:xfrm>
            <a:off x="540606" y="1549241"/>
            <a:ext cx="131445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606" y="3284984"/>
            <a:ext cx="1388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Hardware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Virtual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95312" y="3284984"/>
            <a:ext cx="2204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Reason about: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Which sensor values are bad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Which actions improve them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754880" y="2256872"/>
            <a:ext cx="1249680" cy="6263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mtClean="0">
                <a:solidFill>
                  <a:schemeClr val="tx1"/>
                </a:solidFill>
              </a:rPr>
              <a:t>Simulation</a:t>
            </a:r>
            <a:endParaRPr lang="sl-SI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27784" y="2174012"/>
            <a:ext cx="1296144" cy="792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mtClean="0">
                <a:solidFill>
                  <a:schemeClr val="tx1"/>
                </a:solidFill>
              </a:rPr>
              <a:t>Ontology +</a:t>
            </a:r>
          </a:p>
          <a:p>
            <a:pPr algn="ctr"/>
            <a:r>
              <a:rPr lang="sl-SI" smtClean="0">
                <a:solidFill>
                  <a:schemeClr val="tx1"/>
                </a:solidFill>
              </a:rPr>
              <a:t>Reasoning</a:t>
            </a:r>
            <a:endParaRPr lang="sl-SI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04248" y="2235028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Environment</a:t>
            </a:r>
            <a:br>
              <a:rPr lang="sl-SI" sz="2000" smtClean="0"/>
            </a:br>
            <a:r>
              <a:rPr lang="sl-SI" sz="2000" smtClean="0"/>
              <a:t>recommendations: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Appropriate 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Good air quality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1855056" y="2327740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9" name="Right Arrow 68"/>
          <p:cNvSpPr/>
          <p:nvPr/>
        </p:nvSpPr>
        <p:spPr>
          <a:xfrm>
            <a:off x="4026220" y="2327740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0" name="Right Arrow 69"/>
          <p:cNvSpPr/>
          <p:nvPr/>
        </p:nvSpPr>
        <p:spPr>
          <a:xfrm>
            <a:off x="6114648" y="2327740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1" name="TextBox 70"/>
          <p:cNvSpPr txBox="1"/>
          <p:nvPr/>
        </p:nvSpPr>
        <p:spPr>
          <a:xfrm>
            <a:off x="4499992" y="3284984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Simulate suggested actions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Recommend the best 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38" y="6463580"/>
            <a:ext cx="177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Netatmo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1" grpId="0" animBg="1"/>
      <p:bldP spid="65" grpId="0" animBg="1"/>
      <p:bldP spid="67" grpId="0"/>
      <p:bldP spid="68" grpId="0" animBg="1"/>
      <p:bldP spid="69" grpId="0" animBg="1"/>
      <p:bldP spid="70" grpId="0" animBg="1"/>
      <p:bldP spid="7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Sensing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netatm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527" r="42600" b="5725"/>
          <a:stretch/>
        </p:blipFill>
        <p:spPr bwMode="auto">
          <a:xfrm>
            <a:off x="540606" y="1549241"/>
            <a:ext cx="131445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606" y="3284984"/>
            <a:ext cx="1388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Hardware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Virtual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915816" y="3861048"/>
            <a:ext cx="5328592" cy="2664296"/>
          </a:xfrm>
          <a:prstGeom prst="wedgeRectCallout">
            <a:avLst>
              <a:gd name="adj1" fmla="val -73744"/>
              <a:gd name="adj2" fmla="val -4098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Number of occupants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Windows opened/closed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8696" y="6021288"/>
            <a:ext cx="4683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smtClean="0"/>
              <a:t>Hardware sensor readings (CO</a:t>
            </a:r>
            <a:r>
              <a:rPr lang="sl-SI" sz="2000" baseline="-25000" smtClean="0"/>
              <a:t>2</a:t>
            </a:r>
            <a:r>
              <a:rPr lang="sl-SI" sz="2000" smtClean="0"/>
              <a:t> and others)</a:t>
            </a:r>
            <a:endParaRPr lang="sl-SI" sz="2000" baseline="-25000"/>
          </a:p>
        </p:txBody>
      </p:sp>
      <p:sp>
        <p:nvSpPr>
          <p:cNvPr id="9" name="Rounded Rectangle 8"/>
          <p:cNvSpPr/>
          <p:nvPr/>
        </p:nvSpPr>
        <p:spPr>
          <a:xfrm>
            <a:off x="3779912" y="4941168"/>
            <a:ext cx="2376264" cy="7102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Machine-learning model / heuristics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5176854" y="5741947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Right Arrow 10"/>
          <p:cNvSpPr/>
          <p:nvPr/>
        </p:nvSpPr>
        <p:spPr>
          <a:xfrm rot="16200000">
            <a:off x="4347286" y="4531883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ectangular Callout 11"/>
          <p:cNvSpPr/>
          <p:nvPr/>
        </p:nvSpPr>
        <p:spPr>
          <a:xfrm>
            <a:off x="2915816" y="1772816"/>
            <a:ext cx="3528392" cy="1323466"/>
          </a:xfrm>
          <a:prstGeom prst="wedgeRectCallout">
            <a:avLst>
              <a:gd name="adj1" fmla="val -77187"/>
              <a:gd name="adj2" fmla="val 10376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sl-SI" sz="2000" smtClean="0">
                <a:solidFill>
                  <a:schemeClr val="tx1"/>
                </a:solidFill>
              </a:rPr>
              <a:t>Indoor: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Humidity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CO</a:t>
            </a:r>
            <a:r>
              <a:rPr lang="sl-SI" sz="2000" baseline="-25000" smtClean="0">
                <a:solidFill>
                  <a:schemeClr val="tx1"/>
                </a:solidFill>
              </a:rPr>
              <a:t>2</a:t>
            </a:r>
          </a:p>
          <a:p>
            <a:r>
              <a:rPr lang="sl-SI" sz="2000" smtClean="0">
                <a:solidFill>
                  <a:schemeClr val="tx1"/>
                </a:solidFill>
              </a:rPr>
              <a:t>Outdoor: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Humidity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38" y="6463580"/>
            <a:ext cx="177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Netatmo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Ontology + reasoning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6749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0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Simulation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1309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Suggested </a:t>
            </a:r>
            <a:br>
              <a:rPr lang="sl-SI" sz="2000" smtClean="0"/>
            </a:br>
            <a:r>
              <a:rPr lang="sl-SI" sz="2000" smtClean="0"/>
              <a:t>actions</a:t>
            </a:r>
          </a:p>
          <a:p>
            <a:r>
              <a:rPr lang="sl-SI" sz="2000" smtClean="0"/>
              <a:t>from the </a:t>
            </a:r>
            <a:br>
              <a:rPr lang="sl-SI" sz="2000" smtClean="0"/>
            </a:br>
            <a:r>
              <a:rPr lang="sl-SI" sz="2000" smtClean="0"/>
              <a:t>ontology +</a:t>
            </a:r>
            <a:br>
              <a:rPr lang="sl-SI" sz="2000" smtClean="0"/>
            </a:br>
            <a:r>
              <a:rPr lang="sl-SI" sz="2000" smtClean="0"/>
              <a:t>reasoning</a:t>
            </a:r>
            <a:endParaRPr lang="sl-SI" sz="2000"/>
          </a:p>
        </p:txBody>
      </p:sp>
      <p:sp>
        <p:nvSpPr>
          <p:cNvPr id="6" name="Right Arrow 5"/>
          <p:cNvSpPr/>
          <p:nvPr/>
        </p:nvSpPr>
        <p:spPr>
          <a:xfrm>
            <a:off x="1587949" y="2058076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2400216" y="1484784"/>
            <a:ext cx="1739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Prediction of</a:t>
            </a:r>
            <a:br>
              <a:rPr lang="sl-SI" sz="2000" smtClean="0"/>
            </a:br>
            <a:r>
              <a:rPr lang="sl-SI" sz="2000" smtClean="0"/>
              <a:t>outcomes: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Humidity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CO</a:t>
            </a:r>
            <a:r>
              <a:rPr lang="sl-SI" sz="2000" baseline="-25000" smtClean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3343" y="1792559"/>
            <a:ext cx="1648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Evaluation of </a:t>
            </a:r>
            <a:br>
              <a:rPr lang="sl-SI" sz="2000" smtClean="0"/>
            </a:br>
            <a:r>
              <a:rPr lang="sl-SI" sz="2000" smtClean="0"/>
              <a:t>the predicted </a:t>
            </a:r>
            <a:br>
              <a:rPr lang="sl-SI" sz="2000" smtClean="0"/>
            </a:br>
            <a:r>
              <a:rPr lang="sl-SI" sz="2000" smtClean="0"/>
              <a:t>outcomes</a:t>
            </a:r>
            <a:endParaRPr lang="sl-SI" sz="2000"/>
          </a:p>
        </p:txBody>
      </p:sp>
      <p:sp>
        <p:nvSpPr>
          <p:cNvPr id="15" name="Right Arrow 14"/>
          <p:cNvSpPr/>
          <p:nvPr/>
        </p:nvSpPr>
        <p:spPr>
          <a:xfrm>
            <a:off x="4139952" y="2058076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ight Arrow 15"/>
          <p:cNvSpPr/>
          <p:nvPr/>
        </p:nvSpPr>
        <p:spPr>
          <a:xfrm>
            <a:off x="6444208" y="2058075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7164288" y="1946448"/>
            <a:ext cx="1817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Recommended</a:t>
            </a:r>
            <a:br>
              <a:rPr lang="sl-SI" sz="2000" smtClean="0"/>
            </a:br>
            <a:r>
              <a:rPr lang="sl-SI" sz="2000" smtClean="0"/>
              <a:t>action</a:t>
            </a:r>
            <a:endParaRPr lang="sl-SI" sz="2000"/>
          </a:p>
        </p:txBody>
      </p:sp>
      <p:sp>
        <p:nvSpPr>
          <p:cNvPr id="10" name="Rectangular Callout 9"/>
          <p:cNvSpPr/>
          <p:nvPr/>
        </p:nvSpPr>
        <p:spPr>
          <a:xfrm>
            <a:off x="2699792" y="4077072"/>
            <a:ext cx="4824536" cy="2232248"/>
          </a:xfrm>
          <a:prstGeom prst="wedgeRectCallout">
            <a:avLst>
              <a:gd name="adj1" fmla="val 7123"/>
              <a:gd name="adj2" fmla="val -10857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sl-SI" sz="2000">
              <a:solidFill>
                <a:schemeClr val="tx1"/>
              </a:solidFill>
            </a:endParaRP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67" y="4975252"/>
            <a:ext cx="4471089" cy="1179837"/>
          </a:xfrm>
        </p:spPr>
      </p:pic>
      <p:cxnSp>
        <p:nvCxnSpPr>
          <p:cNvPr id="13" name="Straight Connector 12"/>
          <p:cNvCxnSpPr/>
          <p:nvPr/>
        </p:nvCxnSpPr>
        <p:spPr>
          <a:xfrm flipV="1">
            <a:off x="5292080" y="4437112"/>
            <a:ext cx="64807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441402" y="4437112"/>
            <a:ext cx="64807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40152" y="4437112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92080" y="4653136"/>
            <a:ext cx="17973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5416" y="456212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–1 </a:t>
            </a:r>
            <a:endParaRPr lang="sl-SI"/>
          </a:p>
        </p:txBody>
      </p:sp>
      <p:sp>
        <p:nvSpPr>
          <p:cNvPr id="22" name="TextBox 21"/>
          <p:cNvSpPr txBox="1"/>
          <p:nvPr/>
        </p:nvSpPr>
        <p:spPr>
          <a:xfrm>
            <a:off x="5463096" y="434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0</a:t>
            </a:r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6041337" y="4131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51816" y="4356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0</a:t>
            </a:r>
            <a:endParaRPr lang="sl-SI"/>
          </a:p>
        </p:txBody>
      </p:sp>
      <p:sp>
        <p:nvSpPr>
          <p:cNvPr id="25" name="TextBox 24"/>
          <p:cNvSpPr txBox="1"/>
          <p:nvPr/>
        </p:nvSpPr>
        <p:spPr>
          <a:xfrm>
            <a:off x="6982320" y="456212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–1 </a:t>
            </a:r>
            <a:endParaRPr lang="sl-SI"/>
          </a:p>
        </p:txBody>
      </p:sp>
      <p:sp>
        <p:nvSpPr>
          <p:cNvPr id="26" name="Rectangle 25"/>
          <p:cNvSpPr/>
          <p:nvPr/>
        </p:nvSpPr>
        <p:spPr>
          <a:xfrm>
            <a:off x="1620394" y="4901098"/>
            <a:ext cx="2891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smtClean="0"/>
              <a:t>History of sensor readings</a:t>
            </a:r>
            <a:endParaRPr lang="sl-SI" sz="2000" baseline="-25000"/>
          </a:p>
        </p:txBody>
      </p:sp>
      <p:sp>
        <p:nvSpPr>
          <p:cNvPr id="27" name="Rounded Rectangle 26"/>
          <p:cNvSpPr/>
          <p:nvPr/>
        </p:nvSpPr>
        <p:spPr>
          <a:xfrm>
            <a:off x="1898831" y="3676962"/>
            <a:ext cx="2334174" cy="7102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Machine-learning / physics models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6200000">
            <a:off x="2926166" y="4477740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Right Arrow 28"/>
          <p:cNvSpPr/>
          <p:nvPr/>
        </p:nvSpPr>
        <p:spPr>
          <a:xfrm rot="16200000">
            <a:off x="2907126" y="3228636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0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/>
      <p:bldP spid="15" grpId="0" animBg="1"/>
      <p:bldP spid="16" grpId="0" animBg="1"/>
      <p:bldP spid="17" grpId="0"/>
      <p:bldP spid="10" grpId="0" animBg="1"/>
      <p:bldP spid="10" grpId="1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Conclusion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Ambient intelligence = environment intelligently and unobtrusively responsive</a:t>
            </a:r>
          </a:p>
          <a:p>
            <a:endParaRPr lang="sl-SI" smtClean="0"/>
          </a:p>
          <a:p>
            <a:r>
              <a:rPr lang="sl-SI" b="1" smtClean="0"/>
              <a:t>Devices:</a:t>
            </a:r>
            <a:r>
              <a:rPr lang="sl-SI" smtClean="0"/>
              <a:t> wearable and ambient sensors ...</a:t>
            </a:r>
          </a:p>
          <a:p>
            <a:r>
              <a:rPr lang="sl-SI" b="1" smtClean="0"/>
              <a:t>Methods:</a:t>
            </a:r>
            <a:r>
              <a:rPr lang="sl-SI" smtClean="0"/>
              <a:t> machine learning, symbolic reasoning, knowledge representation ...</a:t>
            </a:r>
          </a:p>
          <a:p>
            <a:r>
              <a:rPr lang="sl-SI" b="1" smtClean="0"/>
              <a:t>Domains:</a:t>
            </a:r>
            <a:r>
              <a:rPr lang="sl-SI" smtClean="0"/>
              <a:t> health and wellbeing, comfort and energy consumption ...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48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Literature (1)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smtClean="0"/>
              <a:t>P</a:t>
            </a:r>
            <a:r>
              <a:rPr lang="en-US" sz="2400" b="1" smtClean="0"/>
              <a:t>hysical </a:t>
            </a:r>
            <a:r>
              <a:rPr lang="en-US" sz="2400" b="1"/>
              <a:t>monitoring with wearable sensors + machine </a:t>
            </a:r>
            <a:r>
              <a:rPr lang="en-US" sz="2400" b="1"/>
              <a:t>learning</a:t>
            </a:r>
            <a:r>
              <a:rPr lang="en-US" sz="2400" b="1" smtClean="0"/>
              <a:t>: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Cvetković et al., Real-time activity monitoring with a wristband and a smartphone, Information Fusion 2018</a:t>
            </a:r>
          </a:p>
          <a:p>
            <a:r>
              <a:rPr lang="en-US" sz="2400" b="1"/>
              <a:t>Psychological monitoring with wearable sensors + machine </a:t>
            </a:r>
            <a:r>
              <a:rPr lang="en-US" sz="2400" b="1"/>
              <a:t>learning</a:t>
            </a:r>
            <a:r>
              <a:rPr lang="en-US" sz="2400" b="1" smtClean="0"/>
              <a:t>:</a:t>
            </a:r>
            <a:r>
              <a:rPr lang="sl-SI" sz="2400"/>
              <a:t/>
            </a:r>
            <a:br>
              <a:rPr lang="sl-SI" sz="2400"/>
            </a:br>
            <a:r>
              <a:rPr lang="sl-SI" sz="2400"/>
              <a:t>Gjoreski et al., Monitoring stress with a wrist device using context, Journal of </a:t>
            </a:r>
            <a:r>
              <a:rPr lang="sl-SI" sz="2400"/>
              <a:t>Biomedical </a:t>
            </a:r>
            <a:r>
              <a:rPr lang="sl-SI" sz="2400" smtClean="0"/>
              <a:t>Informatics 2017</a:t>
            </a:r>
          </a:p>
          <a:p>
            <a:r>
              <a:rPr lang="sl-SI" sz="2400" b="1"/>
              <a:t>Ambient sensors + symbolic reasoning:</a:t>
            </a:r>
            <a:r>
              <a:rPr lang="sl-SI" sz="2400"/>
              <a:t/>
            </a:r>
            <a:br>
              <a:rPr lang="sl-SI" sz="2400"/>
            </a:br>
            <a:r>
              <a:rPr lang="sl-SI" sz="2400"/>
              <a:t>Alirezaie et al., An ontology-based context-aware system for smart homes: E-care@home, Sensors 2017</a:t>
            </a:r>
          </a:p>
          <a:p>
            <a:endParaRPr lang="sl-SI" sz="2400"/>
          </a:p>
        </p:txBody>
      </p:sp>
    </p:spTree>
    <p:extLst>
      <p:ext uri="{BB962C8B-B14F-4D97-AF65-F5344CB8AC3E}">
        <p14:creationId xmlns:p14="http://schemas.microsoft.com/office/powerpoint/2010/main" val="24405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Literature (2)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smtClean="0"/>
              <a:t>Audio + deep learning:</a:t>
            </a:r>
            <a:r>
              <a:rPr lang="sl-SI" sz="2400"/>
              <a:t/>
            </a:r>
            <a:br>
              <a:rPr lang="sl-SI" sz="2400"/>
            </a:br>
            <a:r>
              <a:rPr lang="sl-SI" sz="2400"/>
              <a:t>Georgiev et al</a:t>
            </a:r>
            <a:r>
              <a:rPr lang="sl-SI" sz="2400"/>
              <a:t>., </a:t>
            </a:r>
            <a:r>
              <a:rPr lang="sl-SI" sz="2400" smtClean="0"/>
              <a:t>Low-resource multi-task audio sensing for mobile and embedded devices via shared deep neural network representations, Ubicomp 2017</a:t>
            </a:r>
            <a:endParaRPr lang="sl-SI" sz="2400"/>
          </a:p>
          <a:p>
            <a:r>
              <a:rPr lang="sl-SI" sz="2400" b="1" smtClean="0"/>
              <a:t>Indoor localization: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Zafari et al., </a:t>
            </a:r>
            <a:r>
              <a:rPr lang="en-US" sz="2400"/>
              <a:t>A Survey </a:t>
            </a:r>
            <a:r>
              <a:rPr lang="en-US" sz="2400"/>
              <a:t>of </a:t>
            </a:r>
            <a:r>
              <a:rPr lang="sl-SI" sz="2400" smtClean="0"/>
              <a:t>i</a:t>
            </a:r>
            <a:r>
              <a:rPr lang="en-US" sz="2400" smtClean="0"/>
              <a:t>ndoor </a:t>
            </a:r>
            <a:r>
              <a:rPr lang="sl-SI" sz="2400" smtClean="0"/>
              <a:t>l</a:t>
            </a:r>
            <a:r>
              <a:rPr lang="en-US" sz="2400" smtClean="0"/>
              <a:t>ocalization </a:t>
            </a:r>
            <a:r>
              <a:rPr lang="sl-SI" sz="2400" smtClean="0"/>
              <a:t>s</a:t>
            </a:r>
            <a:r>
              <a:rPr lang="en-US" sz="2400" smtClean="0"/>
              <a:t>ystems and</a:t>
            </a:r>
            <a:r>
              <a:rPr lang="sl-SI" sz="2400" smtClean="0"/>
              <a:t> t</a:t>
            </a:r>
            <a:r>
              <a:rPr lang="en-US" sz="2400" smtClean="0"/>
              <a:t>echnologies</a:t>
            </a:r>
            <a:r>
              <a:rPr lang="sl-SI" sz="2400" smtClean="0"/>
              <a:t>, 2018</a:t>
            </a:r>
          </a:p>
          <a:p>
            <a:r>
              <a:rPr lang="sl-SI" sz="2400" b="1" smtClean="0"/>
              <a:t>Internet of Things</a:t>
            </a:r>
            <a:r>
              <a:rPr lang="en-US" sz="2400" b="1" smtClean="0"/>
              <a:t>:</a:t>
            </a:r>
            <a:r>
              <a:rPr lang="sl-SI" sz="2400"/>
              <a:t/>
            </a:r>
            <a:br>
              <a:rPr lang="sl-SI" sz="2400"/>
            </a:br>
            <a:r>
              <a:rPr lang="sl-SI" sz="2400" smtClean="0"/>
              <a:t>Al-Fuqaha et al., Internet of Things: A survey on enabling technologies, protocols, and applications, IEEE Communication Surveys &amp; Tutorials 2015</a:t>
            </a:r>
          </a:p>
          <a:p>
            <a:endParaRPr lang="sl-SI" sz="2400"/>
          </a:p>
        </p:txBody>
      </p:sp>
    </p:spTree>
    <p:extLst>
      <p:ext uri="{BB962C8B-B14F-4D97-AF65-F5344CB8AC3E}">
        <p14:creationId xmlns:p14="http://schemas.microsoft.com/office/powerpoint/2010/main" val="40452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Common settings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Literature (3)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smtClean="0"/>
              <a:t>Human-computer interaction: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sl-SI" sz="2400" smtClean="0"/>
              <a:t>Hui &amp; Sherratt, </a:t>
            </a:r>
            <a:r>
              <a:rPr lang="en-US" sz="2400"/>
              <a:t>Towards disappearing user interfaces for </a:t>
            </a:r>
            <a:r>
              <a:rPr lang="en-US" sz="2400"/>
              <a:t>ubiquitous </a:t>
            </a:r>
            <a:r>
              <a:rPr lang="en-US" sz="2400" smtClean="0"/>
              <a:t>computing:</a:t>
            </a:r>
            <a:r>
              <a:rPr lang="sl-SI" sz="2400" smtClean="0"/>
              <a:t> H</a:t>
            </a:r>
            <a:r>
              <a:rPr lang="en-US" sz="2400" smtClean="0"/>
              <a:t>uman </a:t>
            </a:r>
            <a:r>
              <a:rPr lang="en-US" sz="2400"/>
              <a:t>enhancement from sixth sense to </a:t>
            </a:r>
            <a:r>
              <a:rPr lang="en-US" sz="2400"/>
              <a:t>super </a:t>
            </a:r>
            <a:r>
              <a:rPr lang="en-US" sz="2400" smtClean="0"/>
              <a:t>senses</a:t>
            </a:r>
            <a:r>
              <a:rPr lang="sl-SI" sz="2400" smtClean="0"/>
              <a:t>, </a:t>
            </a:r>
            <a:r>
              <a:rPr lang="en-US" sz="2400"/>
              <a:t>Journal of Ambient Intelligence and </a:t>
            </a:r>
            <a:r>
              <a:rPr lang="en-US" sz="2400"/>
              <a:t>Humanized </a:t>
            </a:r>
            <a:r>
              <a:rPr lang="en-US" sz="2400" smtClean="0"/>
              <a:t>Computing</a:t>
            </a:r>
            <a:r>
              <a:rPr lang="sl-SI" sz="2400" smtClean="0"/>
              <a:t> 2017</a:t>
            </a:r>
            <a:endParaRPr lang="sl-SI" sz="2400"/>
          </a:p>
          <a:p>
            <a:endParaRPr lang="sl-SI" sz="2400"/>
          </a:p>
        </p:txBody>
      </p:sp>
    </p:spTree>
    <p:extLst>
      <p:ext uri="{BB962C8B-B14F-4D97-AF65-F5344CB8AC3E}">
        <p14:creationId xmlns:p14="http://schemas.microsoft.com/office/powerpoint/2010/main" val="18968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Wearables systems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Specialized devices</a:t>
            </a:r>
            <a:br>
              <a:rPr lang="sl-SI" smtClean="0"/>
            </a:br>
            <a:r>
              <a:rPr lang="sl-SI" smtClean="0"/>
              <a:t>(sensing, some processing)</a:t>
            </a:r>
          </a:p>
          <a:p>
            <a:r>
              <a:rPr lang="sl-SI" smtClean="0"/>
              <a:t>Consumer wearables</a:t>
            </a:r>
            <a:br>
              <a:rPr lang="sl-SI" smtClean="0"/>
            </a:br>
            <a:r>
              <a:rPr lang="sl-SI" smtClean="0"/>
              <a:t>(sensing, some processing, HCI)</a:t>
            </a:r>
          </a:p>
          <a:p>
            <a:r>
              <a:rPr lang="sl-SI" smtClean="0"/>
              <a:t>Smartphones</a:t>
            </a:r>
            <a:br>
              <a:rPr lang="sl-SI" smtClean="0"/>
            </a:br>
            <a:r>
              <a:rPr lang="sl-SI" smtClean="0"/>
              <a:t>(sensing, processing, HCI)</a:t>
            </a:r>
          </a:p>
        </p:txBody>
      </p:sp>
      <p:pic>
        <p:nvPicPr>
          <p:cNvPr id="2050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1352811" cy="87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75" y="2904193"/>
            <a:ext cx="1352811" cy="7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0315" y="3502780"/>
            <a:ext cx="165264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6460152"/>
            <a:ext cx="3147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Images copyright Shimmer, Microsoft, Samsung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 sensors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fontScale="92500" lnSpcReduction="20000"/>
          </a:bodyPr>
          <a:lstStyle/>
          <a:p>
            <a:r>
              <a:rPr lang="sl-SI" smtClean="0"/>
              <a:t>Accelerometer: acceleration, including gravity → orientation</a:t>
            </a:r>
          </a:p>
          <a:p>
            <a:r>
              <a:rPr lang="sl-SI" smtClean="0"/>
              <a:t>Gyroscope: angular velocity</a:t>
            </a:r>
          </a:p>
          <a:p>
            <a:r>
              <a:rPr lang="sl-SI" smtClean="0"/>
              <a:t>Photoplethysmogram (PPG) sensor: blood volume pulse → heart activity, blood oxygen (multiple wavelenghts)</a:t>
            </a:r>
          </a:p>
          <a:p>
            <a:r>
              <a:rPr lang="sl-SI" smtClean="0"/>
              <a:t>Electrocardiogram (ECG) sensor: heart activity (richer information than PPG)</a:t>
            </a:r>
          </a:p>
          <a:p>
            <a:r>
              <a:rPr lang="sl-SI" smtClean="0"/>
              <a:t>Electromyogram (EMG) sensor: activity of other muscles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6460152"/>
            <a:ext cx="368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Images copyright Shimmer, Microsoft, Samsung, Bittium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1733810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98134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9967" y="1640707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2418189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4323" y="2325088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49310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4431724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5439836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/>
          <a:stretch/>
        </p:blipFill>
        <p:spPr>
          <a:xfrm rot="5400000">
            <a:off x="7688895" y="4297769"/>
            <a:ext cx="360040" cy="704773"/>
          </a:xfrm>
          <a:prstGeom prst="rect">
            <a:avLst/>
          </a:prstGeom>
        </p:spPr>
      </p:pic>
      <p:pic>
        <p:nvPicPr>
          <p:cNvPr id="21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9967" y="3191881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r="17070"/>
          <a:stretch/>
        </p:blipFill>
        <p:spPr>
          <a:xfrm>
            <a:off x="6896421" y="3221556"/>
            <a:ext cx="649492" cy="6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 sensors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709120"/>
          </a:xfrm>
        </p:spPr>
        <p:txBody>
          <a:bodyPr>
            <a:normAutofit lnSpcReduction="10000"/>
          </a:bodyPr>
          <a:lstStyle/>
          <a:p>
            <a:r>
              <a:rPr lang="sl-SI" sz="3000" smtClean="0"/>
              <a:t>Galvanic skin response (GSR) / electrodermal activity (EDA): skin conductivity → sweating</a:t>
            </a:r>
          </a:p>
          <a:p>
            <a:r>
              <a:rPr lang="sl-SI" sz="3000"/>
              <a:t>Electroencephalogram (EEG) sensor: brain </a:t>
            </a:r>
            <a:r>
              <a:rPr lang="sl-SI" sz="3000" smtClean="0"/>
              <a:t>activity</a:t>
            </a:r>
          </a:p>
          <a:p>
            <a:r>
              <a:rPr lang="sl-SI" sz="3000" smtClean="0"/>
              <a:t>Temperature sensor: skin/ambient temperature</a:t>
            </a:r>
          </a:p>
          <a:p>
            <a:r>
              <a:rPr lang="sl-SI" sz="3000" smtClean="0"/>
              <a:t>Air pressure sensor: air pressure → (change in) altitude</a:t>
            </a:r>
          </a:p>
          <a:p>
            <a:r>
              <a:rPr lang="sl-SI" sz="3000" smtClean="0"/>
              <a:t>GPS: location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460152"/>
            <a:ext cx="4476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Images copyright Shimmer, Microsoft, Samsung, BioSemi, MindWave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4" descr="Image result for microsoft band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25175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himmer senso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2060848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icrosoft band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87" y="4188011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4323" y="4030582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icrosoft band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87" y="5073036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4323" y="4915609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microsoft band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87" y="5796659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4323" y="5639232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666" y="3129533"/>
            <a:ext cx="660755" cy="5602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521" y="3068960"/>
            <a:ext cx="681392" cy="6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Smart indoor environments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mtClean="0"/>
              <a:t>Smart homes/offices</a:t>
            </a:r>
          </a:p>
          <a:p>
            <a:r>
              <a:rPr lang="sl-SI" smtClean="0"/>
              <a:t>Ambient assisted living (AAL) environments</a:t>
            </a:r>
          </a:p>
          <a:p>
            <a:r>
              <a:rPr lang="sl-SI" smtClean="0"/>
              <a:t>Living laboratories</a:t>
            </a:r>
          </a:p>
          <a:p>
            <a:r>
              <a:rPr lang="sl-SI" smtClean="0"/>
              <a:t>Special: smart factories, hospitals, shops...</a:t>
            </a:r>
          </a:p>
          <a:p>
            <a:endParaRPr lang="sl-SI"/>
          </a:p>
          <a:p>
            <a:r>
              <a:rPr lang="sl-SI" smtClean="0"/>
              <a:t>Sensing, actuation</a:t>
            </a:r>
          </a:p>
          <a:p>
            <a:r>
              <a:rPr lang="sl-SI" smtClean="0"/>
              <a:t>Processing not an</a:t>
            </a:r>
            <a:br>
              <a:rPr lang="sl-SI" smtClean="0"/>
            </a:br>
            <a:r>
              <a:rPr lang="sl-SI" smtClean="0"/>
              <a:t>issue</a:t>
            </a:r>
          </a:p>
          <a:p>
            <a:r>
              <a:rPr lang="sl-SI" smtClean="0"/>
              <a:t>Various</a:t>
            </a:r>
            <a:br>
              <a:rPr lang="sl-SI" smtClean="0"/>
            </a:br>
            <a:r>
              <a:rPr lang="sl-SI" smtClean="0"/>
              <a:t>methods for HCI</a:t>
            </a:r>
            <a:endParaRPr lang="sl-SI"/>
          </a:p>
        </p:txBody>
      </p:sp>
      <p:pic>
        <p:nvPicPr>
          <p:cNvPr id="3074" name="Picture 2" descr="https://bstassen.files.wordpress.com/2015/01/a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24" y="3568953"/>
            <a:ext cx="5095776" cy="33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460152"/>
            <a:ext cx="2716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IEEE / Jaime Lloret et al.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Indoor sensors</a:t>
            </a:r>
            <a:endParaRPr lang="sl-SI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mtClean="0"/>
              <a:t>Camera (infrared</a:t>
            </a:r>
            <a:r>
              <a:rPr lang="sl-SI" smtClean="0"/>
              <a:t>)</a:t>
            </a:r>
          </a:p>
          <a:p>
            <a:r>
              <a:rPr lang="sl-SI" smtClean="0"/>
              <a:t>Microphone</a:t>
            </a:r>
            <a:endParaRPr lang="sl-SI" smtClean="0"/>
          </a:p>
          <a:p>
            <a:r>
              <a:rPr lang="sl-SI" smtClean="0"/>
              <a:t>Passive infrared (PIR) sensor, pressure sensor:</a:t>
            </a:r>
            <a:br>
              <a:rPr lang="sl-SI" smtClean="0"/>
            </a:br>
            <a:r>
              <a:rPr lang="sl-SI" smtClean="0"/>
              <a:t>occupant movement</a:t>
            </a:r>
          </a:p>
          <a:p>
            <a:r>
              <a:rPr lang="sl-SI" smtClean="0"/>
              <a:t>Door, window, water flow sensor</a:t>
            </a:r>
          </a:p>
          <a:p>
            <a:r>
              <a:rPr lang="sl-SI" smtClean="0"/>
              <a:t>Temperature, humidity, CO</a:t>
            </a:r>
            <a:r>
              <a:rPr lang="sl-SI" baseline="-25000" smtClean="0"/>
              <a:t>2</a:t>
            </a:r>
            <a:r>
              <a:rPr lang="sl-SI" smtClean="0"/>
              <a:t>, air pressure sensor</a:t>
            </a:r>
            <a:endParaRPr lang="sl-SI" baseline="-25000" smtClean="0"/>
          </a:p>
          <a:p>
            <a:r>
              <a:rPr lang="sl-SI" smtClean="0"/>
              <a:t>Gas, carbon monoxide, flood sensor</a:t>
            </a:r>
          </a:p>
          <a:p>
            <a:r>
              <a:rPr lang="sl-SI" smtClean="0"/>
              <a:t>Electricity meter: appliance use</a:t>
            </a:r>
          </a:p>
          <a:p>
            <a:r>
              <a:rPr lang="sl-SI" smtClean="0"/>
              <a:t>Indoor localization – Bluetooth beacons, RFID, ultrasound, ultra-wideband ...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7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9107</TotalTime>
  <Words>927</Words>
  <Application>Microsoft Office PowerPoint</Application>
  <PresentationFormat>On-screen Show (4:3)</PresentationFormat>
  <Paragraphs>354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Ambient Intelligence</vt:lpstr>
      <vt:lpstr>What is ambient intelligence (AmI)</vt:lpstr>
      <vt:lpstr>AmI in relation to other areas</vt:lpstr>
      <vt:lpstr>Common settings</vt:lpstr>
      <vt:lpstr>Wearables systems</vt:lpstr>
      <vt:lpstr>Wearable sensors</vt:lpstr>
      <vt:lpstr>Wearable sensors</vt:lpstr>
      <vt:lpstr>Smart indoor environments</vt:lpstr>
      <vt:lpstr>Indoor sensors</vt:lpstr>
      <vt:lpstr>Smart outdoor environments</vt:lpstr>
      <vt:lpstr>Common applications</vt:lpstr>
      <vt:lpstr>Health, wellbeing and AAL</vt:lpstr>
      <vt:lpstr>Comfort, energy and security</vt:lpstr>
      <vt:lpstr>Miscellaneous</vt:lpstr>
      <vt:lpstr>Common technolgies and methods</vt:lpstr>
      <vt:lpstr>... by area</vt:lpstr>
      <vt:lpstr>Artificial intelligence</vt:lpstr>
      <vt:lpstr>Sensing</vt:lpstr>
      <vt:lpstr>Mobile and distributed computing</vt:lpstr>
      <vt:lpstr>Human-computer interaction</vt:lpstr>
      <vt:lpstr>Wearable example</vt:lpstr>
      <vt:lpstr>Overview of the example</vt:lpstr>
      <vt:lpstr>Activity recognition</vt:lpstr>
      <vt:lpstr>Activity recognition</vt:lpstr>
      <vt:lpstr>Activity recognition</vt:lpstr>
      <vt:lpstr>Energy expenditure estimation</vt:lpstr>
      <vt:lpstr>Energy expenditure estimation</vt:lpstr>
      <vt:lpstr>Energy expenditure estimation</vt:lpstr>
      <vt:lpstr>Stress detection</vt:lpstr>
      <vt:lpstr>Stress detection</vt:lpstr>
      <vt:lpstr>Wellbeing monitoring</vt:lpstr>
      <vt:lpstr>Smart environment example</vt:lpstr>
      <vt:lpstr>Overview of the example</vt:lpstr>
      <vt:lpstr>Sensing</vt:lpstr>
      <vt:lpstr>Ontology + reasoning</vt:lpstr>
      <vt:lpstr>Simulation</vt:lpstr>
      <vt:lpstr>Conclusion</vt:lpstr>
      <vt:lpstr>Literature (1)</vt:lpstr>
      <vt:lpstr>Literature (2)</vt:lpstr>
      <vt:lpstr>Literature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 Intelligence</dc:title>
  <dc:creator>Mitja Luštrek</dc:creator>
  <cp:lastModifiedBy>mitjal</cp:lastModifiedBy>
  <cp:revision>56</cp:revision>
  <dcterms:created xsi:type="dcterms:W3CDTF">2017-05-11T13:25:58Z</dcterms:created>
  <dcterms:modified xsi:type="dcterms:W3CDTF">2018-12-04T21:30:13Z</dcterms:modified>
</cp:coreProperties>
</file>