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257" r:id="rId3"/>
    <p:sldId id="310" r:id="rId4"/>
    <p:sldId id="258" r:id="rId5"/>
    <p:sldId id="261" r:id="rId6"/>
    <p:sldId id="263" r:id="rId7"/>
    <p:sldId id="268" r:id="rId8"/>
    <p:sldId id="265" r:id="rId9"/>
    <p:sldId id="269" r:id="rId10"/>
    <p:sldId id="311" r:id="rId11"/>
    <p:sldId id="270" r:id="rId12"/>
    <p:sldId id="312" r:id="rId13"/>
    <p:sldId id="313" r:id="rId14"/>
    <p:sldId id="271" r:id="rId15"/>
    <p:sldId id="314" r:id="rId16"/>
    <p:sldId id="272" r:id="rId17"/>
    <p:sldId id="316" r:id="rId18"/>
    <p:sldId id="315" r:id="rId19"/>
    <p:sldId id="317" r:id="rId20"/>
    <p:sldId id="318" r:id="rId21"/>
    <p:sldId id="276" r:id="rId22"/>
    <p:sldId id="273" r:id="rId23"/>
    <p:sldId id="274" r:id="rId24"/>
    <p:sldId id="319" r:id="rId25"/>
    <p:sldId id="320" r:id="rId26"/>
    <p:sldId id="275" r:id="rId27"/>
    <p:sldId id="321" r:id="rId28"/>
    <p:sldId id="277" r:id="rId29"/>
    <p:sldId id="322" r:id="rId30"/>
    <p:sldId id="323" r:id="rId31"/>
    <p:sldId id="282" r:id="rId32"/>
    <p:sldId id="287" r:id="rId33"/>
    <p:sldId id="288" r:id="rId34"/>
    <p:sldId id="289" r:id="rId35"/>
    <p:sldId id="290" r:id="rId36"/>
    <p:sldId id="291" r:id="rId37"/>
    <p:sldId id="279" r:id="rId38"/>
    <p:sldId id="301" r:id="rId39"/>
    <p:sldId id="324" r:id="rId40"/>
    <p:sldId id="326" r:id="rId41"/>
    <p:sldId id="303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4" r:id="rId50"/>
    <p:sldId id="305" r:id="rId51"/>
    <p:sldId id="306" r:id="rId52"/>
    <p:sldId id="307" r:id="rId53"/>
    <p:sldId id="309" r:id="rId54"/>
    <p:sldId id="280" r:id="rId55"/>
    <p:sldId id="292" r:id="rId56"/>
    <p:sldId id="331" r:id="rId57"/>
    <p:sldId id="332" r:id="rId58"/>
    <p:sldId id="333" r:id="rId59"/>
    <p:sldId id="327" r:id="rId60"/>
    <p:sldId id="334" r:id="rId61"/>
    <p:sldId id="339" r:id="rId62"/>
    <p:sldId id="328" r:id="rId63"/>
    <p:sldId id="329" r:id="rId64"/>
    <p:sldId id="335" r:id="rId65"/>
    <p:sldId id="336" r:id="rId66"/>
    <p:sldId id="330" r:id="rId67"/>
    <p:sldId id="337" r:id="rId68"/>
    <p:sldId id="338" r:id="rId6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FF"/>
    <a:srgbClr val="0000FF"/>
    <a:srgbClr val="FFFFFF"/>
    <a:srgbClr val="C8C8FF"/>
    <a:srgbClr val="F0F0FF"/>
    <a:srgbClr val="E6E6FF"/>
    <a:srgbClr val="D2D2FF"/>
    <a:srgbClr val="FF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1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CF5C9-E1D5-4FE0-BED2-E46AC7DA4E6B}" type="datetimeFigureOut">
              <a:rPr lang="sl-SI" smtClean="0"/>
              <a:t>19.5.2017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7998B-B372-477E-AC49-0B2E36990C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5974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7998B-B372-477E-AC49-0B2E36990C53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2449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7998B-B372-477E-AC49-0B2E36990C53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2449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7998B-B372-477E-AC49-0B2E36990C53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2449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7998B-B372-477E-AC49-0B2E36990C53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2449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7998B-B372-477E-AC49-0B2E36990C53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2449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7998B-B372-477E-AC49-0B2E36990C53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2449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0A69-2B40-4F03-939F-A290DC650FC7}" type="datetimeFigureOut">
              <a:rPr lang="sl-SI" smtClean="0"/>
              <a:t>19.5.2017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2F6E-6D96-4337-943B-FA2C2682E0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404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0A69-2B40-4F03-939F-A290DC650FC7}" type="datetimeFigureOut">
              <a:rPr lang="sl-SI" smtClean="0"/>
              <a:t>19.5.2017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2F6E-6D96-4337-943B-FA2C2682E0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341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0A69-2B40-4F03-939F-A290DC650FC7}" type="datetimeFigureOut">
              <a:rPr lang="sl-SI" smtClean="0"/>
              <a:t>19.5.2017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2F6E-6D96-4337-943B-FA2C2682E0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674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0A69-2B40-4F03-939F-A290DC650FC7}" type="datetimeFigureOut">
              <a:rPr lang="sl-SI" smtClean="0"/>
              <a:t>19.5.2017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2F6E-6D96-4337-943B-FA2C2682E0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71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0A69-2B40-4F03-939F-A290DC650FC7}" type="datetimeFigureOut">
              <a:rPr lang="sl-SI" smtClean="0"/>
              <a:t>19.5.2017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2F6E-6D96-4337-943B-FA2C2682E0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271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0A69-2B40-4F03-939F-A290DC650FC7}" type="datetimeFigureOut">
              <a:rPr lang="sl-SI" smtClean="0"/>
              <a:t>19.5.2017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2F6E-6D96-4337-943B-FA2C2682E0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3237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0A69-2B40-4F03-939F-A290DC650FC7}" type="datetimeFigureOut">
              <a:rPr lang="sl-SI" smtClean="0"/>
              <a:t>19.5.2017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2F6E-6D96-4337-943B-FA2C2682E0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674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0A69-2B40-4F03-939F-A290DC650FC7}" type="datetimeFigureOut">
              <a:rPr lang="sl-SI" smtClean="0"/>
              <a:t>19.5.2017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2F6E-6D96-4337-943B-FA2C2682E0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655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0A69-2B40-4F03-939F-A290DC650FC7}" type="datetimeFigureOut">
              <a:rPr lang="sl-SI" smtClean="0"/>
              <a:t>19.5.2017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2F6E-6D96-4337-943B-FA2C2682E0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930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0A69-2B40-4F03-939F-A290DC650FC7}" type="datetimeFigureOut">
              <a:rPr lang="sl-SI" smtClean="0"/>
              <a:t>19.5.2017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2F6E-6D96-4337-943B-FA2C2682E0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239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0A69-2B40-4F03-939F-A290DC650FC7}" type="datetimeFigureOut">
              <a:rPr lang="sl-SI" smtClean="0"/>
              <a:t>19.5.2017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2F6E-6D96-4337-943B-FA2C2682E0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483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50A69-2B40-4F03-939F-A290DC650FC7}" type="datetimeFigureOut">
              <a:rPr lang="sl-SI" smtClean="0"/>
              <a:t>19.5.2017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E2F6E-6D96-4337-943B-FA2C2682E0A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746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google.si/url?sa=i&amp;rct=j&amp;q=&amp;esrc=s&amp;source=images&amp;cd=&amp;cad=rja&amp;uact=8&amp;ved=0ahUKEwjJp_fYyPbTAhUSKlAKHahYA50QjRwIBw&amp;url=http://www.tiii.be/tiii-materials/shop/shimmer-research-shimmer-wireless-sensors&amp;psig=AFQjCNG7mEh7f-ar-4k9KiFgy5ZvcN4SCA&amp;ust=1495098127630721" TargetMode="External"/><Relationship Id="rId7" Type="http://schemas.openxmlformats.org/officeDocument/2006/relationships/hyperlink" Target="http://www.google.si/url?sa=i&amp;rct=j&amp;q=&amp;esrc=s&amp;source=images&amp;cd=&amp;cad=rja&amp;uact=8&amp;ved=0ahUKEwil64iAyfbTAhURaVAKHbowB5kQjRwIBw&amp;url=http://www.samsung.com/ae/smartphones/&amp;psig=AFQjCNHn7umgBn_Q-WD1wcX35wbZFddUTw&amp;ust=149509820561976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www.google.si/url?sa=i&amp;rct=j&amp;q=&amp;esrc=s&amp;source=images&amp;cd=&amp;cad=rja&amp;uact=8&amp;ved=0ahUKEwjB4arpyPbTAhUNb1AKHduGDdcQjRwIBw&amp;url=https://www.microsoft.com/microsoft-band/en-us&amp;psig=AFQjCNGnnZL2QdJRZ7g1z-r0oRFP6M230g&amp;ust=1495098161612960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i/url?sa=i&amp;rct=j&amp;q=&amp;esrc=s&amp;source=images&amp;cd=&amp;cad=rja&amp;uact=8&amp;ved=0ahUKEwjJp_fYyPbTAhUSKlAKHahYA50QjRwIBw&amp;url=http://www.tiii.be/tiii-materials/shop/shimmer-research-shimmer-wireless-sensors&amp;psig=AFQjCNG7mEh7f-ar-4k9KiFgy5ZvcN4SCA&amp;ust=149509812763072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www.google.si/url?sa=i&amp;rct=j&amp;q=&amp;esrc=s&amp;source=images&amp;cd=&amp;cad=rja&amp;uact=8&amp;ved=0ahUKEwjB4arpyPbTAhUNb1AKHduGDdcQjRwIBw&amp;url=https://www.microsoft.com/microsoft-band/en-us&amp;psig=AFQjCNGnnZL2QdJRZ7g1z-r0oRFP6M230g&amp;ust=1495098161612960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google.si/url?sa=i&amp;rct=j&amp;q=&amp;esrc=s&amp;source=images&amp;cd=&amp;cad=rja&amp;uact=8&amp;ved=0ahUKEwjJp_fYyPbTAhUSKlAKHahYA50QjRwIBw&amp;url=http://www.tiii.be/tiii-materials/shop/shimmer-research-shimmer-wireless-sensors&amp;psig=AFQjCNG7mEh7f-ar-4k9KiFgy5ZvcN4SCA&amp;ust=1495098127630721" TargetMode="External"/><Relationship Id="rId7" Type="http://schemas.openxmlformats.org/officeDocument/2006/relationships/hyperlink" Target="http://www.google.si/url?sa=i&amp;rct=j&amp;q=&amp;esrc=s&amp;source=images&amp;cd=&amp;cad=rja&amp;uact=8&amp;ved=0ahUKEwil64iAyfbTAhURaVAKHbowB5kQjRwIBw&amp;url=http://www.samsung.com/ae/smartphones/&amp;psig=AFQjCNHn7umgBn_Q-WD1wcX35wbZFddUTw&amp;ust=149509820561976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www.google.si/url?sa=i&amp;rct=j&amp;q=&amp;esrc=s&amp;source=images&amp;cd=&amp;cad=rja&amp;uact=8&amp;ved=0ahUKEwjB4arpyPbTAhUNb1AKHduGDdcQjRwIBw&amp;url=https://www.microsoft.com/microsoft-band/en-us&amp;psig=AFQjCNGnnZL2QdJRZ7g1z-r0oRFP6M230g&amp;ust=1495098161612960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google.si/url?sa=i&amp;rct=j&amp;q=&amp;esrc=s&amp;source=images&amp;cd=&amp;cad=rja&amp;uact=8&amp;ved=0ahUKEwjJp_fYyPbTAhUSKlAKHahYA50QjRwIBw&amp;url=http://www.tiii.be/tiii-materials/shop/shimmer-research-shimmer-wireless-sensors&amp;psig=AFQjCNG7mEh7f-ar-4k9KiFgy5ZvcN4SCA&amp;ust=1495098127630721" TargetMode="External"/><Relationship Id="rId7" Type="http://schemas.openxmlformats.org/officeDocument/2006/relationships/hyperlink" Target="http://www.google.si/url?sa=i&amp;rct=j&amp;q=&amp;esrc=s&amp;source=images&amp;cd=&amp;cad=rja&amp;uact=8&amp;ved=0ahUKEwil64iAyfbTAhURaVAKHbowB5kQjRwIBw&amp;url=http://www.samsung.com/ae/smartphones/&amp;psig=AFQjCNHn7umgBn_Q-WD1wcX35wbZFddUTw&amp;ust=149509820561976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www.google.si/url?sa=i&amp;rct=j&amp;q=&amp;esrc=s&amp;source=images&amp;cd=&amp;cad=rja&amp;uact=8&amp;ved=0ahUKEwjB4arpyPbTAhUNb1AKHduGDdcQjRwIBw&amp;url=https://www.microsoft.com/microsoft-band/en-us&amp;psig=AFQjCNGnnZL2QdJRZ7g1z-r0oRFP6M230g&amp;ust=1495098161612960" TargetMode="Externa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si/url?sa=i&amp;rct=j&amp;q=&amp;esrc=s&amp;source=images&amp;cd=&amp;cad=rja&amp;uact=8&amp;ved=0ahUKEwjB4arpyPbTAhUNb1AKHduGDdcQjRwIBw&amp;url=https://www.microsoft.com/microsoft-band/en-us&amp;psig=AFQjCNGnnZL2QdJRZ7g1z-r0oRFP6M230g&amp;ust=1495098161612960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si/url?sa=i&amp;rct=j&amp;q=&amp;esrc=s&amp;source=images&amp;cd=&amp;cad=rja&amp;uact=8&amp;ved=0ahUKEwjB4arpyPbTAhUNb1AKHduGDdcQjRwIBw&amp;url=https://www.microsoft.com/microsoft-band/en-us&amp;psig=AFQjCNGnnZL2QdJRZ7g1z-r0oRFP6M230g&amp;ust=149509816161296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google.si/url?sa=i&amp;rct=j&amp;q=&amp;esrc=s&amp;source=images&amp;cd=&amp;cad=rja&amp;uact=8&amp;ved=0ahUKEwil64iAyfbTAhURaVAKHbowB5kQjRwIBw&amp;url=http://www.samsung.com/ae/smartphones/&amp;psig=AFQjCNHn7umgBn_Q-WD1wcX35wbZFddUTw&amp;ust=149509820561976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si/url?sa=i&amp;rct=j&amp;q=&amp;esrc=s&amp;source=images&amp;cd=&amp;cad=rja&amp;uact=8&amp;ved=0ahUKEwjB4arpyPbTAhUNb1AKHduGDdcQjRwIBw&amp;url=https://www.microsoft.com/microsoft-band/en-us&amp;psig=AFQjCNGnnZL2QdJRZ7g1z-r0oRFP6M230g&amp;ust=149509816161296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google.si/url?sa=i&amp;rct=j&amp;q=&amp;esrc=s&amp;source=images&amp;cd=&amp;cad=rja&amp;uact=8&amp;ved=0ahUKEwil64iAyfbTAhURaVAKHbowB5kQjRwIBw&amp;url=http://www.samsung.com/ae/smartphones/&amp;psig=AFQjCNHn7umgBn_Q-WD1wcX35wbZFddUTw&amp;ust=1495098205619768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si/url?sa=i&amp;rct=j&amp;q=&amp;esrc=s&amp;source=images&amp;cd=&amp;cad=rja&amp;uact=8&amp;ved=0ahUKEwjB4arpyPbTAhUNb1AKHduGDdcQjRwIBw&amp;url=https://www.microsoft.com/microsoft-band/en-us&amp;psig=AFQjCNGnnZL2QdJRZ7g1z-r0oRFP6M230g&amp;ust=149509816161296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google.si/url?sa=i&amp;rct=j&amp;q=&amp;esrc=s&amp;source=images&amp;cd=&amp;cad=rja&amp;uact=8&amp;ved=0ahUKEwil64iAyfbTAhURaVAKHbowB5kQjRwIBw&amp;url=http://www.samsung.com/ae/smartphones/&amp;psig=AFQjCNHn7umgBn_Q-WD1wcX35wbZFddUTw&amp;ust=1495098205619768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si/url?sa=i&amp;rct=j&amp;q=&amp;esrc=s&amp;source=images&amp;cd=&amp;cad=rja&amp;uact=8&amp;ved=0ahUKEwjDpfzsvfvTAhXSLlAKHeapCqgQjRwIBw&amp;url=https://www.amazon.com/Netatmo-Weather-Station-Smartphone-Compatible/dp/B0095HVAKS&amp;psig=AFQjCNEpzt6TJj2u4tA4AJqG3Fm3BkaP5g&amp;ust=1495267008345196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si/url?sa=i&amp;rct=j&amp;q=&amp;esrc=s&amp;source=images&amp;cd=&amp;cad=rja&amp;uact=8&amp;ved=0ahUKEwjDpfzsvfvTAhXSLlAKHeapCqgQjRwIBw&amp;url=https://www.amazon.com/Netatmo-Weather-Station-Smartphone-Compatible/dp/B0095HVAKS&amp;psig=AFQjCNEpzt6TJj2u4tA4AJqG3Fm3BkaP5g&amp;ust=1495267008345196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si/url?sa=i&amp;rct=j&amp;q=&amp;esrc=s&amp;source=images&amp;cd=&amp;cad=rja&amp;uact=8&amp;ved=0ahUKEwjDpfzsvfvTAhXSLlAKHeapCqgQjRwIBw&amp;url=https://www.amazon.com/Netatmo-Weather-Station-Smartphone-Compatible/dp/B0095HVAKS&amp;psig=AFQjCNEpzt6TJj2u4tA4AJqG3Fm3BkaP5g&amp;ust=1495267008345196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si/url?sa=i&amp;rct=j&amp;q=&amp;esrc=s&amp;source=images&amp;cd=&amp;cad=rja&amp;uact=8&amp;ved=0ahUKEwjDpfzsvfvTAhXSLlAKHeapCqgQjRwIBw&amp;url=https://www.amazon.com/Netatmo-Weather-Station-Smartphone-Compatible/dp/B0095HVAKS&amp;psig=AFQjCNEpzt6TJj2u4tA4AJqG3Fm3BkaP5g&amp;ust=1495267008345196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si/url?sa=i&amp;rct=j&amp;q=&amp;esrc=s&amp;source=images&amp;cd=&amp;cad=rja&amp;uact=8&amp;ved=0ahUKEwjDpfzsvfvTAhXSLlAKHeapCqgQjRwIBw&amp;url=https://www.amazon.com/Netatmo-Weather-Station-Smartphone-Compatible/dp/B0095HVAKS&amp;psig=AFQjCNEpzt6TJj2u4tA4AJqG3Fm3BkaP5g&amp;ust=149526700834519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si/url?sa=i&amp;rct=j&amp;q=&amp;esrc=s&amp;source=images&amp;cd=&amp;cad=rja&amp;uact=8&amp;ved=0ahUKEwjDpfzsvfvTAhXSLlAKHeapCqgQjRwIBw&amp;url=https://www.amazon.com/Netatmo-Weather-Station-Smartphone-Compatible/dp/B0095HVAKS&amp;psig=AFQjCNEpzt6TJj2u4tA4AJqG3Fm3BkaP5g&amp;ust=1495267008345196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si/url?sa=i&amp;rct=j&amp;q=&amp;esrc=s&amp;source=images&amp;cd=&amp;cad=rja&amp;uact=8&amp;ved=0ahUKEwjDpfzsvfvTAhXSLlAKHeapCqgQjRwIBw&amp;url=https://www.amazon.com/Netatmo-Weather-Station-Smartphone-Compatible/dp/B0095HVAKS&amp;psig=AFQjCNEpzt6TJj2u4tA4AJqG3Fm3BkaP5g&amp;ust=1495267008345196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google.si/url?sa=i&amp;rct=j&amp;q=&amp;esrc=s&amp;source=images&amp;cd=&amp;cad=rja&amp;uact=8&amp;ved=0ahUKEwjJp_fYyPbTAhUSKlAKHahYA50QjRwIBw&amp;url=http://www.tiii.be/tiii-materials/shop/shimmer-research-shimmer-wireless-sensors&amp;psig=AFQjCNG7mEh7f-ar-4k9KiFgy5ZvcN4SCA&amp;ust=1495098127630721" TargetMode="External"/><Relationship Id="rId7" Type="http://schemas.openxmlformats.org/officeDocument/2006/relationships/hyperlink" Target="http://www.google.si/url?sa=i&amp;rct=j&amp;q=&amp;esrc=s&amp;source=images&amp;cd=&amp;cad=rja&amp;uact=8&amp;ved=0ahUKEwil64iAyfbTAhURaVAKHbowB5kQjRwIBw&amp;url=http://www.samsung.com/ae/smartphones/&amp;psig=AFQjCNHn7umgBn_Q-WD1wcX35wbZFddUTw&amp;ust=149509820561976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google.si/url?sa=i&amp;rct=j&amp;q=&amp;esrc=s&amp;source=images&amp;cd=&amp;cad=rja&amp;uact=8&amp;ved=0ahUKEwjB4arpyPbTAhUNb1AKHduGDdcQjRwIBw&amp;url=https://www.microsoft.com/microsoft-band/en-us&amp;psig=AFQjCNGnnZL2QdJRZ7g1z-r0oRFP6M230g&amp;ust=1495098161612960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google.si/url?sa=i&amp;rct=j&amp;q=&amp;esrc=s&amp;source=images&amp;cd=&amp;cad=rja&amp;uact=8&amp;ved=0ahUKEwjJp_fYyPbTAhUSKlAKHahYA50QjRwIBw&amp;url=http://www.tiii.be/tiii-materials/shop/shimmer-research-shimmer-wireless-sensors&amp;psig=AFQjCNG7mEh7f-ar-4k9KiFgy5ZvcN4SCA&amp;ust=1495098127630721" TargetMode="External"/><Relationship Id="rId7" Type="http://schemas.openxmlformats.org/officeDocument/2006/relationships/hyperlink" Target="http://www.google.si/url?sa=i&amp;rct=j&amp;q=&amp;esrc=s&amp;source=images&amp;cd=&amp;cad=rja&amp;uact=8&amp;ved=0ahUKEwil64iAyfbTAhURaVAKHbowB5kQjRwIBw&amp;url=http://www.samsung.com/ae/smartphones/&amp;psig=AFQjCNHn7umgBn_Q-WD1wcX35wbZFddUTw&amp;ust=149509820561976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www.google.si/url?sa=i&amp;rct=j&amp;q=&amp;esrc=s&amp;source=images&amp;cd=&amp;cad=rja&amp;uact=8&amp;ved=0ahUKEwjB4arpyPbTAhUNb1AKHduGDdcQjRwIBw&amp;url=https://www.microsoft.com/microsoft-band/en-us&amp;psig=AFQjCNGnnZL2QdJRZ7g1z-r0oRFP6M230g&amp;ust=1495098161612960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>
            <a:normAutofit/>
          </a:bodyPr>
          <a:lstStyle/>
          <a:p>
            <a:r>
              <a:rPr lang="sl-SI" sz="4800" smtClean="0">
                <a:solidFill>
                  <a:srgbClr val="FF0000"/>
                </a:solidFill>
              </a:rPr>
              <a:t>Ambient Intelligence</a:t>
            </a:r>
            <a:endParaRPr lang="sl-SI" sz="480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1919064"/>
          </a:xfrm>
        </p:spPr>
        <p:txBody>
          <a:bodyPr>
            <a:normAutofit/>
          </a:bodyPr>
          <a:lstStyle/>
          <a:p>
            <a:r>
              <a:rPr lang="sl-SI" sz="3600" smtClean="0">
                <a:solidFill>
                  <a:srgbClr val="0000FF"/>
                </a:solidFill>
              </a:rPr>
              <a:t>Mitja Luštrek</a:t>
            </a:r>
          </a:p>
          <a:p>
            <a:endParaRPr lang="sl-SI" sz="1000" smtClean="0">
              <a:solidFill>
                <a:schemeClr val="tx1"/>
              </a:solidFill>
            </a:endParaRPr>
          </a:p>
          <a:p>
            <a:r>
              <a:rPr lang="sl-SI" sz="2800" smtClean="0">
                <a:solidFill>
                  <a:schemeClr val="tx1"/>
                </a:solidFill>
              </a:rPr>
              <a:t>Jožef Stefan Institute</a:t>
            </a:r>
            <a:br>
              <a:rPr lang="sl-SI" sz="2800" smtClean="0">
                <a:solidFill>
                  <a:schemeClr val="tx1"/>
                </a:solidFill>
              </a:rPr>
            </a:br>
            <a:r>
              <a:rPr lang="sl-SI" sz="2800" smtClean="0">
                <a:solidFill>
                  <a:schemeClr val="tx1"/>
                </a:solidFill>
              </a:rPr>
              <a:t>Department of Intelligent Systems</a:t>
            </a:r>
          </a:p>
          <a:p>
            <a:endParaRPr lang="sl-SI">
              <a:solidFill>
                <a:schemeClr val="tx1"/>
              </a:solidFill>
            </a:endParaRPr>
          </a:p>
        </p:txBody>
      </p:sp>
      <p:pic>
        <p:nvPicPr>
          <p:cNvPr id="1026" name="Picture 2" descr="http://ipssc.mps.si/2015/IPS-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51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11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Wearable sensors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4525963"/>
          </a:xfrm>
        </p:spPr>
        <p:txBody>
          <a:bodyPr>
            <a:normAutofit fontScale="92500" lnSpcReduction="20000"/>
          </a:bodyPr>
          <a:lstStyle/>
          <a:p>
            <a:r>
              <a:rPr lang="sl-SI" smtClean="0"/>
              <a:t>Accelerometer: acceleration, including gravity → orientation</a:t>
            </a:r>
          </a:p>
          <a:p>
            <a:r>
              <a:rPr lang="sl-SI" smtClean="0"/>
              <a:t>Gyroscope: angular velocity</a:t>
            </a:r>
          </a:p>
          <a:p>
            <a:r>
              <a:rPr lang="sl-SI" smtClean="0"/>
              <a:t>Photoplethysmogram (PPG) sensor: blood volume pulse → heart activity, blood oxygen (multiple wavelenghts)</a:t>
            </a:r>
          </a:p>
          <a:p>
            <a:r>
              <a:rPr lang="sl-SI" smtClean="0"/>
              <a:t>Electrocardiogram (ECG) sensor: heart activity (richer information than PPG)</a:t>
            </a:r>
          </a:p>
          <a:p>
            <a:r>
              <a:rPr lang="sl-SI" smtClean="0"/>
              <a:t>Electromyogram (EMG) sensor: activity of other muscles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8144" y="6460152"/>
            <a:ext cx="3147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smtClean="0">
                <a:solidFill>
                  <a:schemeClr val="bg1">
                    <a:lumMod val="50000"/>
                  </a:schemeClr>
                </a:solidFill>
              </a:rPr>
              <a:t>Images copyright Shimmer, Microsoft, Samsung</a:t>
            </a:r>
            <a:endParaRPr lang="sl-SI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2" descr="Image result for shimmer senso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07" y="1733810"/>
            <a:ext cx="676406" cy="43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microsoft band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798134"/>
            <a:ext cx="548496" cy="30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samsung smartphon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69967" y="1640707"/>
            <a:ext cx="572521" cy="62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shimmer senso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07" y="2418189"/>
            <a:ext cx="676406" cy="43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samsung smartphon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84323" y="2325088"/>
            <a:ext cx="572521" cy="62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microsoft band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49310"/>
            <a:ext cx="548496" cy="30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shimmer senso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07" y="3284983"/>
            <a:ext cx="676406" cy="43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microsoft band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496051"/>
            <a:ext cx="548496" cy="30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shimmer senso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07" y="4431724"/>
            <a:ext cx="676406" cy="43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shimmer senso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07" y="5439836"/>
            <a:ext cx="676406" cy="43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59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Wearable sensors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709120"/>
          </a:xfrm>
        </p:spPr>
        <p:txBody>
          <a:bodyPr>
            <a:normAutofit lnSpcReduction="10000"/>
          </a:bodyPr>
          <a:lstStyle/>
          <a:p>
            <a:r>
              <a:rPr lang="sl-SI" sz="3000" smtClean="0"/>
              <a:t>Electroencephalogram (EEG) sensor: brain activity</a:t>
            </a:r>
          </a:p>
          <a:p>
            <a:r>
              <a:rPr lang="sl-SI" sz="3000" smtClean="0">
                <a:solidFill>
                  <a:schemeClr val="bg1"/>
                </a:solidFill>
              </a:rPr>
              <a:t>Galvanic skin response (GSR) / electrodermal activity (EDA): skin conductivity → sweating</a:t>
            </a:r>
          </a:p>
          <a:p>
            <a:r>
              <a:rPr lang="sl-SI" sz="3000" smtClean="0">
                <a:solidFill>
                  <a:schemeClr val="bg1"/>
                </a:solidFill>
              </a:rPr>
              <a:t>Temperature sensor: skin/ambient temperature</a:t>
            </a:r>
          </a:p>
          <a:p>
            <a:r>
              <a:rPr lang="sl-SI" sz="3000" smtClean="0">
                <a:solidFill>
                  <a:schemeClr val="bg1"/>
                </a:solidFill>
              </a:rPr>
              <a:t>Air pressure sensor: air pressure → (change in) altitude</a:t>
            </a:r>
          </a:p>
          <a:p>
            <a:r>
              <a:rPr lang="sl-SI" sz="3000" smtClean="0">
                <a:solidFill>
                  <a:schemeClr val="bg1"/>
                </a:solidFill>
              </a:rPr>
              <a:t>GPS: location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8144" y="6460152"/>
            <a:ext cx="3147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smtClean="0">
                <a:solidFill>
                  <a:schemeClr val="bg1">
                    <a:lumMod val="50000"/>
                  </a:schemeClr>
                </a:solidFill>
              </a:rPr>
              <a:t>Images copyright Shimmer, Microsoft, Samsung</a:t>
            </a:r>
            <a:endParaRPr lang="sl-SI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2" descr="Image result for shimmer senso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07" y="1772816"/>
            <a:ext cx="676406" cy="43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microsoft band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37142"/>
            <a:ext cx="548496" cy="30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02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Wearable sensors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709120"/>
          </a:xfrm>
        </p:spPr>
        <p:txBody>
          <a:bodyPr>
            <a:normAutofit lnSpcReduction="10000"/>
          </a:bodyPr>
          <a:lstStyle/>
          <a:p>
            <a:r>
              <a:rPr lang="sl-SI" sz="3000" smtClean="0"/>
              <a:t>Electroencephalogram (EEG) sensor: brain activity</a:t>
            </a:r>
          </a:p>
          <a:p>
            <a:r>
              <a:rPr lang="sl-SI" sz="3000" smtClean="0"/>
              <a:t>Galvanic skin response (GSR) / electrodermal activity (EDA): skin conductivity → sweating</a:t>
            </a:r>
          </a:p>
          <a:p>
            <a:r>
              <a:rPr lang="sl-SI" sz="3000" smtClean="0"/>
              <a:t>Temperature sensor: skin/ambient temperature</a:t>
            </a:r>
          </a:p>
          <a:p>
            <a:r>
              <a:rPr lang="sl-SI" sz="3000" smtClean="0">
                <a:solidFill>
                  <a:schemeClr val="bg1"/>
                </a:solidFill>
              </a:rPr>
              <a:t>Air pressure sensor: air pressure → (change in) altitude</a:t>
            </a:r>
          </a:p>
          <a:p>
            <a:r>
              <a:rPr lang="sl-SI" sz="3000" smtClean="0">
                <a:solidFill>
                  <a:schemeClr val="bg1"/>
                </a:solidFill>
              </a:rPr>
              <a:t>GPS: location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8144" y="6460152"/>
            <a:ext cx="3147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smtClean="0">
                <a:solidFill>
                  <a:schemeClr val="bg1">
                    <a:lumMod val="50000"/>
                  </a:schemeClr>
                </a:solidFill>
              </a:rPr>
              <a:t>Images copyright Shimmer, Microsoft, Samsung</a:t>
            </a:r>
            <a:endParaRPr lang="sl-SI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2" descr="Image result for shimmer senso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07" y="1772816"/>
            <a:ext cx="676406" cy="43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microsoft band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37142"/>
            <a:ext cx="548496" cy="30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microsoft band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970292"/>
            <a:ext cx="548496" cy="30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shimmer senso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07" y="2905965"/>
            <a:ext cx="676406" cy="43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shimmer senso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07" y="4140477"/>
            <a:ext cx="676406" cy="43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microsoft band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04801"/>
            <a:ext cx="548496" cy="30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Image result for samsung smartphon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69967" y="4047374"/>
            <a:ext cx="572521" cy="62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34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Wearable sensors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709120"/>
          </a:xfrm>
        </p:spPr>
        <p:txBody>
          <a:bodyPr>
            <a:normAutofit lnSpcReduction="10000"/>
          </a:bodyPr>
          <a:lstStyle/>
          <a:p>
            <a:r>
              <a:rPr lang="sl-SI" sz="3000" smtClean="0"/>
              <a:t>Electroencephalogram (EEG) sensor: brain activity</a:t>
            </a:r>
          </a:p>
          <a:p>
            <a:r>
              <a:rPr lang="sl-SI" sz="3000" smtClean="0"/>
              <a:t>Galvanic skin response (GSR) / electrodermal activity (EDA): skin conductivity → sweating</a:t>
            </a:r>
          </a:p>
          <a:p>
            <a:r>
              <a:rPr lang="sl-SI" sz="3000" smtClean="0"/>
              <a:t>Temperature sensor: skin/ambient temperature</a:t>
            </a:r>
          </a:p>
          <a:p>
            <a:r>
              <a:rPr lang="sl-SI" sz="3000" smtClean="0"/>
              <a:t>Air pressure sensor: air pressure → (change in) altitude</a:t>
            </a:r>
          </a:p>
          <a:p>
            <a:r>
              <a:rPr lang="sl-SI" sz="3000" smtClean="0"/>
              <a:t>GPS: location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8144" y="6460152"/>
            <a:ext cx="3147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smtClean="0">
                <a:solidFill>
                  <a:schemeClr val="bg1">
                    <a:lumMod val="50000"/>
                  </a:schemeClr>
                </a:solidFill>
              </a:rPr>
              <a:t>Images copyright Shimmer, Microsoft, Samsung</a:t>
            </a:r>
            <a:endParaRPr lang="sl-SI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2" descr="Image result for shimmer senso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07" y="1772816"/>
            <a:ext cx="676406" cy="43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microsoft band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37142"/>
            <a:ext cx="548496" cy="30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microsoft band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970292"/>
            <a:ext cx="548496" cy="30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shimmer senso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07" y="2905965"/>
            <a:ext cx="676406" cy="43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shimmer senso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07" y="4140477"/>
            <a:ext cx="676406" cy="43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microsoft band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204801"/>
            <a:ext cx="548496" cy="30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Image result for samsung smartphon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69967" y="4047374"/>
            <a:ext cx="572521" cy="62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microsoft band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387" y="5073036"/>
            <a:ext cx="548496" cy="30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Image result for samsung smartphon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84323" y="4915609"/>
            <a:ext cx="572521" cy="62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Image result for microsoft band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387" y="5796659"/>
            <a:ext cx="548496" cy="30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Image result for samsung smartphon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84323" y="5639232"/>
            <a:ext cx="572521" cy="62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33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Smart indoor environments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smtClean="0"/>
              <a:t>Smart homes/offices</a:t>
            </a:r>
          </a:p>
          <a:p>
            <a:r>
              <a:rPr lang="sl-SI" smtClean="0"/>
              <a:t>Ambient assisted living (AAL) environments</a:t>
            </a:r>
          </a:p>
          <a:p>
            <a:r>
              <a:rPr lang="sl-SI" smtClean="0"/>
              <a:t>Living laboratories</a:t>
            </a:r>
          </a:p>
          <a:p>
            <a:r>
              <a:rPr lang="sl-SI" smtClean="0"/>
              <a:t>Special: smart factories, hospitals, shops...</a:t>
            </a:r>
          </a:p>
          <a:p>
            <a:endParaRPr lang="sl-SI"/>
          </a:p>
          <a:p>
            <a:r>
              <a:rPr lang="sl-SI" smtClean="0">
                <a:solidFill>
                  <a:schemeClr val="bg1"/>
                </a:solidFill>
              </a:rPr>
              <a:t>Sensing, actuation;</a:t>
            </a:r>
            <a:br>
              <a:rPr lang="sl-SI" smtClean="0">
                <a:solidFill>
                  <a:schemeClr val="bg1"/>
                </a:solidFill>
              </a:rPr>
            </a:br>
            <a:r>
              <a:rPr lang="sl-SI" smtClean="0">
                <a:solidFill>
                  <a:schemeClr val="bg1"/>
                </a:solidFill>
              </a:rPr>
              <a:t>processing not an</a:t>
            </a:r>
            <a:br>
              <a:rPr lang="sl-SI" smtClean="0">
                <a:solidFill>
                  <a:schemeClr val="bg1"/>
                </a:solidFill>
              </a:rPr>
            </a:br>
            <a:r>
              <a:rPr lang="sl-SI" smtClean="0">
                <a:solidFill>
                  <a:schemeClr val="bg1"/>
                </a:solidFill>
              </a:rPr>
              <a:t>issue, various</a:t>
            </a:r>
            <a:br>
              <a:rPr lang="sl-SI" smtClean="0">
                <a:solidFill>
                  <a:schemeClr val="bg1"/>
                </a:solidFill>
              </a:rPr>
            </a:br>
            <a:r>
              <a:rPr lang="sl-SI" smtClean="0">
                <a:solidFill>
                  <a:schemeClr val="bg1"/>
                </a:solidFill>
              </a:rPr>
              <a:t>methods for HCI</a:t>
            </a:r>
            <a:endParaRPr lang="sl-SI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460152"/>
            <a:ext cx="2716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smtClean="0">
                <a:solidFill>
                  <a:schemeClr val="bg1">
                    <a:lumMod val="50000"/>
                  </a:schemeClr>
                </a:solidFill>
              </a:rPr>
              <a:t>Image copyright IEEE / Jaime Lloret et al.</a:t>
            </a:r>
            <a:endParaRPr lang="sl-SI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2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Smart indoor environments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smtClean="0"/>
              <a:t>Smart homes/offices</a:t>
            </a:r>
          </a:p>
          <a:p>
            <a:r>
              <a:rPr lang="sl-SI" smtClean="0"/>
              <a:t>Ambient assisted living (AAL) environments</a:t>
            </a:r>
          </a:p>
          <a:p>
            <a:r>
              <a:rPr lang="sl-SI" smtClean="0"/>
              <a:t>Living laboratories</a:t>
            </a:r>
          </a:p>
          <a:p>
            <a:r>
              <a:rPr lang="sl-SI" smtClean="0"/>
              <a:t>Special: smart factories, hospitals, shops...</a:t>
            </a:r>
          </a:p>
          <a:p>
            <a:endParaRPr lang="sl-SI"/>
          </a:p>
          <a:p>
            <a:r>
              <a:rPr lang="sl-SI" smtClean="0"/>
              <a:t>Sensing, actuation;</a:t>
            </a:r>
            <a:br>
              <a:rPr lang="sl-SI" smtClean="0"/>
            </a:br>
            <a:r>
              <a:rPr lang="sl-SI" smtClean="0"/>
              <a:t>processing not an</a:t>
            </a:r>
            <a:br>
              <a:rPr lang="sl-SI" smtClean="0"/>
            </a:br>
            <a:r>
              <a:rPr lang="sl-SI" smtClean="0"/>
              <a:t>issue, various</a:t>
            </a:r>
            <a:br>
              <a:rPr lang="sl-SI" smtClean="0"/>
            </a:br>
            <a:r>
              <a:rPr lang="sl-SI" smtClean="0"/>
              <a:t>methods for HCI</a:t>
            </a:r>
            <a:endParaRPr lang="sl-SI"/>
          </a:p>
        </p:txBody>
      </p:sp>
      <p:pic>
        <p:nvPicPr>
          <p:cNvPr id="3074" name="Picture 2" descr="https://bstassen.files.wordpress.com/2015/01/a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224" y="3568953"/>
            <a:ext cx="5095776" cy="331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6460152"/>
            <a:ext cx="2716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smtClean="0">
                <a:solidFill>
                  <a:schemeClr val="bg1">
                    <a:lumMod val="50000"/>
                  </a:schemeClr>
                </a:solidFill>
              </a:rPr>
              <a:t>Image copyright IEEE / Jaime Lloret et al.</a:t>
            </a:r>
            <a:endParaRPr lang="sl-SI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7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Indoor sensors</a:t>
            </a:r>
            <a:endParaRPr lang="sl-SI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smtClean="0"/>
              <a:t>Camera (sometimes infrared)</a:t>
            </a:r>
          </a:p>
          <a:p>
            <a:r>
              <a:rPr lang="sl-SI" smtClean="0">
                <a:solidFill>
                  <a:schemeClr val="bg1"/>
                </a:solidFill>
              </a:rPr>
              <a:t>Passive infrared (PIR) sensor, pressure sensor:</a:t>
            </a:r>
            <a:br>
              <a:rPr lang="sl-SI" smtClean="0">
                <a:solidFill>
                  <a:schemeClr val="bg1"/>
                </a:solidFill>
              </a:rPr>
            </a:br>
            <a:r>
              <a:rPr lang="sl-SI" smtClean="0">
                <a:solidFill>
                  <a:schemeClr val="bg1"/>
                </a:solidFill>
              </a:rPr>
              <a:t>occupant movement</a:t>
            </a:r>
          </a:p>
          <a:p>
            <a:r>
              <a:rPr lang="sl-SI" smtClean="0">
                <a:solidFill>
                  <a:schemeClr val="bg1"/>
                </a:solidFill>
              </a:rPr>
              <a:t>Door, window, water flow sensor</a:t>
            </a:r>
          </a:p>
          <a:p>
            <a:r>
              <a:rPr lang="sl-SI" smtClean="0">
                <a:solidFill>
                  <a:schemeClr val="bg1"/>
                </a:solidFill>
              </a:rPr>
              <a:t>Temperature, humidity, CO</a:t>
            </a:r>
            <a:r>
              <a:rPr lang="sl-SI" baseline="-25000" smtClean="0">
                <a:solidFill>
                  <a:schemeClr val="bg1"/>
                </a:solidFill>
              </a:rPr>
              <a:t>2 </a:t>
            </a:r>
            <a:r>
              <a:rPr lang="sl-SI" smtClean="0">
                <a:solidFill>
                  <a:schemeClr val="bg1"/>
                </a:solidFill>
              </a:rPr>
              <a:t>sensor</a:t>
            </a:r>
            <a:endParaRPr lang="sl-SI" baseline="-25000" smtClean="0">
              <a:solidFill>
                <a:schemeClr val="bg1"/>
              </a:solidFill>
            </a:endParaRPr>
          </a:p>
          <a:p>
            <a:r>
              <a:rPr lang="sl-SI" smtClean="0">
                <a:solidFill>
                  <a:schemeClr val="bg1"/>
                </a:solidFill>
              </a:rPr>
              <a:t>Gas, carbon monoxide, flood sensor</a:t>
            </a:r>
          </a:p>
          <a:p>
            <a:r>
              <a:rPr lang="sl-SI" smtClean="0">
                <a:solidFill>
                  <a:schemeClr val="bg1"/>
                </a:solidFill>
              </a:rPr>
              <a:t>Electricity meter: appliance use</a:t>
            </a:r>
          </a:p>
          <a:p>
            <a:r>
              <a:rPr lang="sl-SI" smtClean="0">
                <a:solidFill>
                  <a:schemeClr val="bg1"/>
                </a:solidFill>
              </a:rPr>
              <a:t>Indoor localization – Bluetooth beacons, RFID, ultrasound, ultra-wideband ...</a:t>
            </a:r>
            <a:endParaRPr lang="sl-S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7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Indoor sensors</a:t>
            </a:r>
            <a:endParaRPr lang="sl-SI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smtClean="0"/>
              <a:t>Camera (sometimes infrared)</a:t>
            </a:r>
          </a:p>
          <a:p>
            <a:r>
              <a:rPr lang="sl-SI" smtClean="0"/>
              <a:t>Passive infrared (PIR) sensor, pressure sensor:</a:t>
            </a:r>
            <a:br>
              <a:rPr lang="sl-SI" smtClean="0"/>
            </a:br>
            <a:r>
              <a:rPr lang="sl-SI" smtClean="0"/>
              <a:t>occupant movement</a:t>
            </a:r>
          </a:p>
          <a:p>
            <a:r>
              <a:rPr lang="sl-SI" smtClean="0"/>
              <a:t>Door, window, water flow sensor</a:t>
            </a:r>
          </a:p>
          <a:p>
            <a:r>
              <a:rPr lang="sl-SI" smtClean="0">
                <a:solidFill>
                  <a:schemeClr val="bg1"/>
                </a:solidFill>
              </a:rPr>
              <a:t>Temperature, humidity, CO</a:t>
            </a:r>
            <a:r>
              <a:rPr lang="sl-SI" baseline="-25000" smtClean="0">
                <a:solidFill>
                  <a:schemeClr val="bg1"/>
                </a:solidFill>
              </a:rPr>
              <a:t>2 </a:t>
            </a:r>
            <a:r>
              <a:rPr lang="sl-SI" smtClean="0">
                <a:solidFill>
                  <a:schemeClr val="bg1"/>
                </a:solidFill>
              </a:rPr>
              <a:t>sensor</a:t>
            </a:r>
            <a:endParaRPr lang="sl-SI" baseline="-25000" smtClean="0">
              <a:solidFill>
                <a:schemeClr val="bg1"/>
              </a:solidFill>
            </a:endParaRPr>
          </a:p>
          <a:p>
            <a:r>
              <a:rPr lang="sl-SI" smtClean="0">
                <a:solidFill>
                  <a:schemeClr val="bg1"/>
                </a:solidFill>
              </a:rPr>
              <a:t>Gas, carbon monoxide, flood sensor</a:t>
            </a:r>
          </a:p>
          <a:p>
            <a:r>
              <a:rPr lang="sl-SI" smtClean="0">
                <a:solidFill>
                  <a:schemeClr val="bg1"/>
                </a:solidFill>
              </a:rPr>
              <a:t>Electricity meter: appliance use</a:t>
            </a:r>
          </a:p>
          <a:p>
            <a:r>
              <a:rPr lang="sl-SI" smtClean="0">
                <a:solidFill>
                  <a:schemeClr val="bg1"/>
                </a:solidFill>
              </a:rPr>
              <a:t>Indoor localization – Bluetooth beacons, RFID, ultrasound, ultra-wideband ...</a:t>
            </a:r>
            <a:endParaRPr lang="sl-S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1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Indoor sensors</a:t>
            </a:r>
            <a:endParaRPr lang="sl-SI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smtClean="0"/>
              <a:t>Camera (sometimes infrared)</a:t>
            </a:r>
          </a:p>
          <a:p>
            <a:r>
              <a:rPr lang="sl-SI" smtClean="0"/>
              <a:t>Passive infrared (PIR) sensor, pressure sensor:</a:t>
            </a:r>
            <a:br>
              <a:rPr lang="sl-SI" smtClean="0"/>
            </a:br>
            <a:r>
              <a:rPr lang="sl-SI" smtClean="0"/>
              <a:t>occupant movement</a:t>
            </a:r>
          </a:p>
          <a:p>
            <a:r>
              <a:rPr lang="sl-SI" smtClean="0"/>
              <a:t>Door, window, water flow sensor</a:t>
            </a:r>
          </a:p>
          <a:p>
            <a:r>
              <a:rPr lang="sl-SI" smtClean="0"/>
              <a:t>Temperature, humidity, CO</a:t>
            </a:r>
            <a:r>
              <a:rPr lang="sl-SI" baseline="-25000" smtClean="0"/>
              <a:t>2 </a:t>
            </a:r>
            <a:r>
              <a:rPr lang="sl-SI" smtClean="0"/>
              <a:t>sensor</a:t>
            </a:r>
            <a:endParaRPr lang="sl-SI" baseline="-25000" smtClean="0"/>
          </a:p>
          <a:p>
            <a:r>
              <a:rPr lang="sl-SI" smtClean="0"/>
              <a:t>Gas, carbon monoxide, flood sensor</a:t>
            </a:r>
          </a:p>
          <a:p>
            <a:r>
              <a:rPr lang="sl-SI" smtClean="0">
                <a:solidFill>
                  <a:schemeClr val="bg1"/>
                </a:solidFill>
              </a:rPr>
              <a:t>Electricity meter: appliance use</a:t>
            </a:r>
          </a:p>
          <a:p>
            <a:r>
              <a:rPr lang="sl-SI" smtClean="0">
                <a:solidFill>
                  <a:schemeClr val="bg1"/>
                </a:solidFill>
              </a:rPr>
              <a:t>Indoor localization – Bluetooth beacons, RFID, ultrasound, ultra-wideband ...</a:t>
            </a:r>
            <a:endParaRPr lang="sl-S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3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Indoor sensors</a:t>
            </a:r>
            <a:endParaRPr lang="sl-SI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smtClean="0"/>
              <a:t>Camera (sometimes infrared)</a:t>
            </a:r>
          </a:p>
          <a:p>
            <a:r>
              <a:rPr lang="sl-SI" smtClean="0"/>
              <a:t>Passive infrared (PIR) sensor, pressure sensor:</a:t>
            </a:r>
            <a:br>
              <a:rPr lang="sl-SI" smtClean="0"/>
            </a:br>
            <a:r>
              <a:rPr lang="sl-SI" smtClean="0"/>
              <a:t>occupant movement</a:t>
            </a:r>
          </a:p>
          <a:p>
            <a:r>
              <a:rPr lang="sl-SI" smtClean="0"/>
              <a:t>Door, window, water flow sensor</a:t>
            </a:r>
          </a:p>
          <a:p>
            <a:r>
              <a:rPr lang="sl-SI" smtClean="0"/>
              <a:t>Temperature, humidity, CO</a:t>
            </a:r>
            <a:r>
              <a:rPr lang="sl-SI" baseline="-25000" smtClean="0"/>
              <a:t>2 </a:t>
            </a:r>
            <a:r>
              <a:rPr lang="sl-SI" smtClean="0"/>
              <a:t>sensor</a:t>
            </a:r>
            <a:endParaRPr lang="sl-SI" baseline="-25000" smtClean="0"/>
          </a:p>
          <a:p>
            <a:r>
              <a:rPr lang="sl-SI" smtClean="0"/>
              <a:t>Gas, carbon monoxide, flood sensor</a:t>
            </a:r>
          </a:p>
          <a:p>
            <a:r>
              <a:rPr lang="sl-SI" smtClean="0"/>
              <a:t>Electricity meter: </a:t>
            </a:r>
            <a:r>
              <a:rPr lang="sl-SI" smtClean="0"/>
              <a:t>appliance </a:t>
            </a:r>
            <a:r>
              <a:rPr lang="sl-SI" smtClean="0"/>
              <a:t>use</a:t>
            </a:r>
          </a:p>
          <a:p>
            <a:r>
              <a:rPr lang="sl-SI" smtClean="0">
                <a:solidFill>
                  <a:schemeClr val="bg1"/>
                </a:solidFill>
              </a:rPr>
              <a:t>Indoor localization – Bluetooth beacons, RFID, ultrasound, ultra-wideband ...</a:t>
            </a:r>
            <a:endParaRPr lang="sl-S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3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What is ambient intelligence (AmI)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mtClean="0"/>
              <a:t>Defined not by technology but by objectives → interdisciplinary</a:t>
            </a:r>
          </a:p>
          <a:p>
            <a:endParaRPr lang="sl-SI" smtClean="0"/>
          </a:p>
          <a:p>
            <a:r>
              <a:rPr lang="sl-SI" smtClean="0">
                <a:solidFill>
                  <a:schemeClr val="bg1"/>
                </a:solidFill>
              </a:rPr>
              <a:t>Environment should be sensitive and responsive to the users and their needs</a:t>
            </a:r>
          </a:p>
          <a:p>
            <a:r>
              <a:rPr lang="sl-SI" smtClean="0">
                <a:solidFill>
                  <a:schemeClr val="bg1"/>
                </a:solidFill>
              </a:rPr>
              <a:t>No special skills and minimal interaction from the users needed</a:t>
            </a:r>
          </a:p>
          <a:p>
            <a:r>
              <a:rPr lang="sl-SI" smtClean="0">
                <a:solidFill>
                  <a:schemeClr val="bg1"/>
                </a:solidFill>
              </a:rPr>
              <a:t>Technology disappears except for the user interface, its benefits remain</a:t>
            </a:r>
          </a:p>
        </p:txBody>
      </p:sp>
    </p:spTree>
    <p:extLst>
      <p:ext uri="{BB962C8B-B14F-4D97-AF65-F5344CB8AC3E}">
        <p14:creationId xmlns:p14="http://schemas.microsoft.com/office/powerpoint/2010/main" val="346169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Indoor sensors</a:t>
            </a:r>
            <a:endParaRPr lang="sl-SI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smtClean="0"/>
              <a:t>Camera (sometimes infrared)</a:t>
            </a:r>
          </a:p>
          <a:p>
            <a:r>
              <a:rPr lang="sl-SI" smtClean="0"/>
              <a:t>Passive infrared (PIR) sensor, pressure sensor:</a:t>
            </a:r>
            <a:br>
              <a:rPr lang="sl-SI" smtClean="0"/>
            </a:br>
            <a:r>
              <a:rPr lang="sl-SI" smtClean="0"/>
              <a:t>occupant movement</a:t>
            </a:r>
          </a:p>
          <a:p>
            <a:r>
              <a:rPr lang="sl-SI" smtClean="0"/>
              <a:t>Door, window, water flow sensor</a:t>
            </a:r>
          </a:p>
          <a:p>
            <a:r>
              <a:rPr lang="sl-SI" smtClean="0"/>
              <a:t>Temperature, humidity, CO</a:t>
            </a:r>
            <a:r>
              <a:rPr lang="sl-SI" baseline="-25000" smtClean="0"/>
              <a:t>2 </a:t>
            </a:r>
            <a:r>
              <a:rPr lang="sl-SI" smtClean="0"/>
              <a:t>sensor</a:t>
            </a:r>
            <a:endParaRPr lang="sl-SI" baseline="-25000" smtClean="0"/>
          </a:p>
          <a:p>
            <a:r>
              <a:rPr lang="sl-SI" smtClean="0"/>
              <a:t>Gas, carbon monoxide, flood sensor</a:t>
            </a:r>
          </a:p>
          <a:p>
            <a:r>
              <a:rPr lang="sl-SI" smtClean="0"/>
              <a:t>Electricity meter: appliance use</a:t>
            </a:r>
          </a:p>
          <a:p>
            <a:r>
              <a:rPr lang="sl-SI" smtClean="0"/>
              <a:t>Indoor localization – Bluetooth beacons, RFID, ultrasound, ultra-wideband ...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67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Smart outdoor environments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Smart cities</a:t>
            </a:r>
          </a:p>
          <a:p>
            <a:r>
              <a:rPr lang="sl-SI" smtClean="0"/>
              <a:t>Public displays</a:t>
            </a:r>
          </a:p>
          <a:p>
            <a:r>
              <a:rPr lang="sl-SI" smtClean="0"/>
              <a:t>Farms</a:t>
            </a:r>
          </a:p>
          <a:p>
            <a:r>
              <a:rPr lang="sl-SI" smtClean="0"/>
              <a:t>Natural environments</a:t>
            </a:r>
            <a:endParaRPr lang="sl-SI"/>
          </a:p>
          <a:p>
            <a:r>
              <a:rPr lang="sl-SI" smtClean="0"/>
              <a:t>...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005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mtClean="0">
                <a:solidFill>
                  <a:srgbClr val="FF0000"/>
                </a:solidFill>
              </a:rPr>
              <a:t>Common applications</a:t>
            </a:r>
            <a:endParaRPr lang="sl-SI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Health and AAL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Monitoring and assisting elderly people at home and on the go</a:t>
            </a:r>
          </a:p>
          <a:p>
            <a:r>
              <a:rPr lang="sl-SI" smtClean="0"/>
              <a:t>Monitoring and guiding chronic patients at home and on the go</a:t>
            </a:r>
          </a:p>
        </p:txBody>
      </p:sp>
    </p:spTree>
    <p:extLst>
      <p:ext uri="{BB962C8B-B14F-4D97-AF65-F5344CB8AC3E}">
        <p14:creationId xmlns:p14="http://schemas.microsoft.com/office/powerpoint/2010/main" val="3132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Health and AAL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Monitoring and assisting elderly people at home and on the go</a:t>
            </a:r>
          </a:p>
          <a:p>
            <a:r>
              <a:rPr lang="sl-SI" smtClean="0"/>
              <a:t>Monitoring and guiding chronic patients at home and on the go</a:t>
            </a:r>
          </a:p>
          <a:p>
            <a:r>
              <a:rPr lang="sl-SI" smtClean="0"/>
              <a:t>Monitoring hospital patients / nursing home residents</a:t>
            </a:r>
          </a:p>
        </p:txBody>
      </p:sp>
    </p:spTree>
    <p:extLst>
      <p:ext uri="{BB962C8B-B14F-4D97-AF65-F5344CB8AC3E}">
        <p14:creationId xmlns:p14="http://schemas.microsoft.com/office/powerpoint/2010/main" val="405211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Health and AAL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Monitoring and assisting elderly people at home and on the go</a:t>
            </a:r>
          </a:p>
          <a:p>
            <a:r>
              <a:rPr lang="sl-SI" smtClean="0"/>
              <a:t>Monitoring and guiding chronic patients at home and on the go</a:t>
            </a:r>
          </a:p>
          <a:p>
            <a:r>
              <a:rPr lang="sl-SI" smtClean="0"/>
              <a:t>Monitoring hospital patients / nursing home residents</a:t>
            </a:r>
          </a:p>
          <a:p>
            <a:r>
              <a:rPr lang="sl-SI" smtClean="0"/>
              <a:t>Monitoring and encouraging physical activity and general wellbeing of healthy users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048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Comfort, power and security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Controlling heating, ventilation, lighting etc. for higher comfort and lower power consumption</a:t>
            </a:r>
          </a:p>
          <a:p>
            <a:r>
              <a:rPr lang="sl-SI" smtClean="0"/>
              <a:t>Appliance use scheduling for lower power consumption</a:t>
            </a:r>
          </a:p>
          <a:p>
            <a:r>
              <a:rPr lang="sl-SI" smtClean="0">
                <a:solidFill>
                  <a:schemeClr val="bg1"/>
                </a:solidFill>
              </a:rPr>
              <a:t>Security monitoring – detection of unusual or prohibited behaviours/events</a:t>
            </a:r>
            <a:endParaRPr lang="sl-S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8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Comfort, power and security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Controlling heating, ventilation, lighting etc. for higher comfort and lower power consumption</a:t>
            </a:r>
          </a:p>
          <a:p>
            <a:r>
              <a:rPr lang="sl-SI" smtClean="0"/>
              <a:t>Appliance use scheduling for lower power consumption</a:t>
            </a:r>
          </a:p>
          <a:p>
            <a:r>
              <a:rPr lang="sl-SI" smtClean="0"/>
              <a:t>Security monitoring – detection of unusual or prohibited behaviours/events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147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Miscellaneous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l-SI" smtClean="0"/>
              <a:t>Augmented reality in professional settings</a:t>
            </a:r>
          </a:p>
          <a:p>
            <a:r>
              <a:rPr lang="sl-SI" smtClean="0">
                <a:solidFill>
                  <a:schemeClr val="bg1"/>
                </a:solidFill>
              </a:rPr>
              <a:t>Effective management of smart city infrastructure</a:t>
            </a:r>
          </a:p>
          <a:p>
            <a:r>
              <a:rPr lang="sl-SI" smtClean="0">
                <a:solidFill>
                  <a:schemeClr val="bg1"/>
                </a:solidFill>
              </a:rPr>
              <a:t>Sensing and content adaptation for public displays</a:t>
            </a:r>
          </a:p>
          <a:p>
            <a:r>
              <a:rPr lang="sl-SI" smtClean="0">
                <a:solidFill>
                  <a:schemeClr val="bg1"/>
                </a:solidFill>
              </a:rPr>
              <a:t>Sensing and actuation for precision agriculture</a:t>
            </a:r>
          </a:p>
          <a:p>
            <a:r>
              <a:rPr lang="sl-SI" smtClean="0">
                <a:solidFill>
                  <a:schemeClr val="bg1"/>
                </a:solidFill>
              </a:rPr>
              <a:t>Monitoring natural environment for preservation and exploitation</a:t>
            </a:r>
          </a:p>
          <a:p>
            <a:r>
              <a:rPr lang="sl-SI" smtClean="0">
                <a:solidFill>
                  <a:schemeClr val="bg1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42230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Miscellaneous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l-SI" smtClean="0"/>
              <a:t>Augmented reality in professional settings</a:t>
            </a:r>
          </a:p>
          <a:p>
            <a:r>
              <a:rPr lang="sl-SI" smtClean="0"/>
              <a:t>Effective management of smart city infrastructure</a:t>
            </a:r>
          </a:p>
          <a:p>
            <a:r>
              <a:rPr lang="sl-SI" smtClean="0"/>
              <a:t>Sensing and content adaptation for public displays</a:t>
            </a:r>
          </a:p>
          <a:p>
            <a:r>
              <a:rPr lang="sl-SI" smtClean="0">
                <a:solidFill>
                  <a:schemeClr val="bg1"/>
                </a:solidFill>
              </a:rPr>
              <a:t>Sensing and actuation for precision agriculture</a:t>
            </a:r>
          </a:p>
          <a:p>
            <a:r>
              <a:rPr lang="sl-SI" smtClean="0">
                <a:solidFill>
                  <a:schemeClr val="bg1"/>
                </a:solidFill>
              </a:rPr>
              <a:t>Monitoring natural environment for preservation and exploitation</a:t>
            </a:r>
            <a:endParaRPr lang="sl-SI">
              <a:solidFill>
                <a:schemeClr val="bg1"/>
              </a:solidFill>
            </a:endParaRPr>
          </a:p>
          <a:p>
            <a:r>
              <a:rPr lang="sl-SI" smtClean="0">
                <a:solidFill>
                  <a:schemeClr val="bg1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38077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What is ambient intelligence (AmI)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mtClean="0"/>
              <a:t>Defined not by technology but by objectives → interdisciplinary</a:t>
            </a:r>
          </a:p>
          <a:p>
            <a:endParaRPr lang="sl-SI" smtClean="0"/>
          </a:p>
          <a:p>
            <a:r>
              <a:rPr lang="sl-SI" smtClean="0"/>
              <a:t>Environment should be sensitive and responsive to the users and their needs</a:t>
            </a:r>
          </a:p>
          <a:p>
            <a:r>
              <a:rPr lang="sl-SI" smtClean="0"/>
              <a:t>No special skills and minimal interaction from the users needed</a:t>
            </a:r>
          </a:p>
          <a:p>
            <a:r>
              <a:rPr lang="sl-SI" smtClean="0"/>
              <a:t>Technology disappears except for the user interface, its benefits remain</a:t>
            </a:r>
          </a:p>
        </p:txBody>
      </p:sp>
    </p:spTree>
    <p:extLst>
      <p:ext uri="{BB962C8B-B14F-4D97-AF65-F5344CB8AC3E}">
        <p14:creationId xmlns:p14="http://schemas.microsoft.com/office/powerpoint/2010/main" val="200523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Miscellaneous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l-SI" smtClean="0"/>
              <a:t>Augmented reality in professional settings</a:t>
            </a:r>
          </a:p>
          <a:p>
            <a:r>
              <a:rPr lang="sl-SI" smtClean="0"/>
              <a:t>Effective management of smart city infrastructure</a:t>
            </a:r>
          </a:p>
          <a:p>
            <a:r>
              <a:rPr lang="sl-SI" smtClean="0"/>
              <a:t>Sensing and content adaptation for public displays</a:t>
            </a:r>
          </a:p>
          <a:p>
            <a:r>
              <a:rPr lang="sl-SI" smtClean="0"/>
              <a:t>Sensing and actuation for precision agriculture</a:t>
            </a:r>
          </a:p>
          <a:p>
            <a:r>
              <a:rPr lang="sl-SI" smtClean="0"/>
              <a:t>Monitoring natural environment for preservation and exploitation</a:t>
            </a:r>
            <a:endParaRPr lang="sl-SI"/>
          </a:p>
          <a:p>
            <a:r>
              <a:rPr lang="sl-SI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53076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08912" cy="1470025"/>
          </a:xfrm>
        </p:spPr>
        <p:txBody>
          <a:bodyPr/>
          <a:lstStyle/>
          <a:p>
            <a:r>
              <a:rPr lang="sl-SI" smtClean="0">
                <a:solidFill>
                  <a:srgbClr val="FF0000"/>
                </a:solidFill>
              </a:rPr>
              <a:t>Common technolgies and methods</a:t>
            </a:r>
            <a:endParaRPr lang="sl-SI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2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788024" y="4077072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Mobile and distributed computing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95736" y="4077072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Human-computer interaction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195736" y="1412776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Artificial intelligence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788024" y="1412776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Sensing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491880" y="2708920"/>
            <a:ext cx="2232248" cy="2232248"/>
          </a:xfrm>
          <a:prstGeom prst="ellipse">
            <a:avLst/>
          </a:prstGeom>
          <a:solidFill>
            <a:srgbClr val="FFDCD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smtClean="0">
                <a:solidFill>
                  <a:schemeClr val="tx1"/>
                </a:solidFill>
              </a:rPr>
              <a:t>AmI</a:t>
            </a:r>
            <a:endParaRPr lang="sl-SI" sz="32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... by area</a:t>
            </a:r>
            <a:endParaRPr lang="sl-SI" sz="4000"/>
          </a:p>
        </p:txBody>
      </p:sp>
    </p:spTree>
    <p:extLst>
      <p:ext uri="{BB962C8B-B14F-4D97-AF65-F5344CB8AC3E}">
        <p14:creationId xmlns:p14="http://schemas.microsoft.com/office/powerpoint/2010/main" val="94604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788024" y="4077072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Mobile and distributed computing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95736" y="4077072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Human-computer interaction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788024" y="1412776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Sensing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491880" y="2708920"/>
            <a:ext cx="2232248" cy="2232248"/>
          </a:xfrm>
          <a:prstGeom prst="ellipse">
            <a:avLst/>
          </a:prstGeom>
          <a:solidFill>
            <a:srgbClr val="FFDCD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smtClean="0">
                <a:solidFill>
                  <a:schemeClr val="tx1"/>
                </a:solidFill>
              </a:rPr>
              <a:t>AmI</a:t>
            </a:r>
            <a:endParaRPr lang="sl-SI" sz="32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Artificial intelligence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6416" y="3240119"/>
            <a:ext cx="4849404" cy="1323439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Machine learning and symbolic reasoning </a:t>
            </a:r>
            <a:br>
              <a:rPr lang="sl-SI" sz="2000" smtClean="0"/>
            </a:br>
            <a:r>
              <a:rPr lang="sl-SI" sz="2000" smtClean="0"/>
              <a:t>to models events, users, activities 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Ontologies to represent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Rules to represent actions</a:t>
            </a:r>
          </a:p>
        </p:txBody>
      </p:sp>
      <p:sp>
        <p:nvSpPr>
          <p:cNvPr id="5" name="Oval 4"/>
          <p:cNvSpPr/>
          <p:nvPr/>
        </p:nvSpPr>
        <p:spPr>
          <a:xfrm>
            <a:off x="2195736" y="1412776"/>
            <a:ext cx="2232248" cy="2232248"/>
          </a:xfrm>
          <a:prstGeom prst="ellipse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Artificial intelligence</a:t>
            </a:r>
            <a:endParaRPr lang="sl-SI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788024" y="4077072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Mobile and distributed computing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95736" y="4077072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Human-computer interaction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195736" y="1412776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Artificial intelligence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491880" y="2708920"/>
            <a:ext cx="2232248" cy="2232248"/>
          </a:xfrm>
          <a:prstGeom prst="ellipse">
            <a:avLst/>
          </a:prstGeom>
          <a:solidFill>
            <a:srgbClr val="FFDCD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smtClean="0">
                <a:solidFill>
                  <a:schemeClr val="tx1"/>
                </a:solidFill>
              </a:rPr>
              <a:t>AmI</a:t>
            </a:r>
            <a:endParaRPr lang="sl-SI" sz="32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Sensing</a:t>
            </a:r>
            <a:endParaRPr lang="sl-SI" sz="4000"/>
          </a:p>
        </p:txBody>
      </p:sp>
      <p:sp>
        <p:nvSpPr>
          <p:cNvPr id="9" name="TextBox 8"/>
          <p:cNvSpPr txBox="1"/>
          <p:nvPr/>
        </p:nvSpPr>
        <p:spPr>
          <a:xfrm>
            <a:off x="2142396" y="3225552"/>
            <a:ext cx="3066609" cy="1323439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Computer </a:t>
            </a:r>
            <a:r>
              <a:rPr lang="sl-SI" sz="2000" smtClean="0"/>
              <a:t>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Indoor localization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Device-free sensing </a:t>
            </a:r>
            <a:br>
              <a:rPr lang="sl-SI" sz="2000" smtClean="0"/>
            </a:br>
            <a:r>
              <a:rPr lang="sl-SI" sz="2000" smtClean="0"/>
              <a:t>(from radio interference)</a:t>
            </a:r>
          </a:p>
        </p:txBody>
      </p:sp>
      <p:sp>
        <p:nvSpPr>
          <p:cNvPr id="8" name="Oval 7"/>
          <p:cNvSpPr/>
          <p:nvPr/>
        </p:nvSpPr>
        <p:spPr>
          <a:xfrm>
            <a:off x="4788024" y="1412776"/>
            <a:ext cx="2232248" cy="2232248"/>
          </a:xfrm>
          <a:prstGeom prst="ellipse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Sensing</a:t>
            </a:r>
            <a:endParaRPr lang="sl-SI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1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195736" y="4077072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Human-computer interaction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195736" y="1412776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Artificial intelligence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788024" y="1412776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Sensing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491880" y="2708920"/>
            <a:ext cx="2232248" cy="2232248"/>
          </a:xfrm>
          <a:prstGeom prst="ellipse">
            <a:avLst/>
          </a:prstGeom>
          <a:solidFill>
            <a:srgbClr val="FFDCD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smtClean="0">
                <a:solidFill>
                  <a:schemeClr val="tx1"/>
                </a:solidFill>
              </a:rPr>
              <a:t>AmI</a:t>
            </a:r>
            <a:endParaRPr lang="sl-SI" sz="32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Mobile and distributed computing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9564" y="3707889"/>
            <a:ext cx="3734869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Internet of things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Middlewares (e.g., UniversAAL)</a:t>
            </a:r>
          </a:p>
        </p:txBody>
      </p:sp>
      <p:sp>
        <p:nvSpPr>
          <p:cNvPr id="7" name="Oval 6"/>
          <p:cNvSpPr/>
          <p:nvPr/>
        </p:nvSpPr>
        <p:spPr>
          <a:xfrm>
            <a:off x="4788024" y="4077072"/>
            <a:ext cx="2232248" cy="2232248"/>
          </a:xfrm>
          <a:prstGeom prst="ellipse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Mobile and distributed computing</a:t>
            </a:r>
            <a:endParaRPr lang="sl-SI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01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788024" y="4077072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Mobile and distributed computing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195736" y="1412776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Artificial intelligence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788024" y="1412776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Sensing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491880" y="2708920"/>
            <a:ext cx="2232248" cy="2232248"/>
          </a:xfrm>
          <a:prstGeom prst="ellipse">
            <a:avLst/>
          </a:prstGeom>
          <a:solidFill>
            <a:srgbClr val="FFDCD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smtClean="0">
                <a:solidFill>
                  <a:schemeClr val="tx1"/>
                </a:solidFill>
              </a:rPr>
              <a:t>AmI</a:t>
            </a:r>
            <a:endParaRPr lang="sl-SI" sz="32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Human-computer interaction</a:t>
            </a:r>
            <a:endParaRPr lang="sl-SI" sz="4000"/>
          </a:p>
        </p:txBody>
      </p:sp>
      <p:sp>
        <p:nvSpPr>
          <p:cNvPr id="9" name="TextBox 8"/>
          <p:cNvSpPr txBox="1"/>
          <p:nvPr/>
        </p:nvSpPr>
        <p:spPr>
          <a:xfrm>
            <a:off x="3995935" y="3163324"/>
            <a:ext cx="2962862" cy="1323439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Gesture-based, tangible</a:t>
            </a:r>
            <a:br>
              <a:rPr lang="sl-SI" sz="2000" smtClean="0"/>
            </a:br>
            <a:r>
              <a:rPr lang="sl-SI" sz="2000" smtClean="0"/>
              <a:t>interaction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Augmented reality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User-centred design</a:t>
            </a:r>
          </a:p>
        </p:txBody>
      </p:sp>
      <p:sp>
        <p:nvSpPr>
          <p:cNvPr id="6" name="Oval 5"/>
          <p:cNvSpPr/>
          <p:nvPr/>
        </p:nvSpPr>
        <p:spPr>
          <a:xfrm>
            <a:off x="2195736" y="4077072"/>
            <a:ext cx="2232248" cy="2232248"/>
          </a:xfrm>
          <a:prstGeom prst="ellipse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Human-computer interaction</a:t>
            </a:r>
            <a:endParaRPr lang="sl-SI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9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mtClean="0">
                <a:solidFill>
                  <a:srgbClr val="FF0000"/>
                </a:solidFill>
              </a:rPr>
              <a:t>Wearable example</a:t>
            </a:r>
            <a:endParaRPr lang="sl-SI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6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>
                <a:solidFill>
                  <a:srgbClr val="FF0000"/>
                </a:solidFill>
              </a:rPr>
              <a:t>Overview of the example</a:t>
            </a:r>
          </a:p>
        </p:txBody>
      </p:sp>
      <p:pic>
        <p:nvPicPr>
          <p:cNvPr id="4" name="Picture 4" descr="Image result for microsoft band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50628"/>
            <a:ext cx="1352811" cy="76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2514" y="2930748"/>
            <a:ext cx="17768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Sensing: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Acceleration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Heart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GSR</a:t>
            </a:r>
          </a:p>
        </p:txBody>
      </p:sp>
    </p:spTree>
    <p:extLst>
      <p:ext uri="{BB962C8B-B14F-4D97-AF65-F5344CB8AC3E}">
        <p14:creationId xmlns:p14="http://schemas.microsoft.com/office/powerpoint/2010/main" val="384802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Overview of the example</a:t>
            </a:r>
            <a:endParaRPr lang="sl-SI" sz="4000">
              <a:solidFill>
                <a:srgbClr val="FF0000"/>
              </a:solidFill>
            </a:endParaRPr>
          </a:p>
        </p:txBody>
      </p:sp>
      <p:pic>
        <p:nvPicPr>
          <p:cNvPr id="4" name="Picture 4" descr="Image result for microsoft band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50628"/>
            <a:ext cx="1352811" cy="76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samsung smartphon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21643" y="1327147"/>
            <a:ext cx="1652641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2339752" y="1989103"/>
            <a:ext cx="864096" cy="484632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TextBox 6"/>
          <p:cNvSpPr txBox="1"/>
          <p:nvPr/>
        </p:nvSpPr>
        <p:spPr>
          <a:xfrm>
            <a:off x="682514" y="2930748"/>
            <a:ext cx="17768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Sensing: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Acceleration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Heart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GSR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9832" y="2930748"/>
            <a:ext cx="2618281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Processing:</a:t>
            </a:r>
          </a:p>
          <a:p>
            <a:endParaRPr lang="sl-SI" sz="800" smtClean="0"/>
          </a:p>
          <a:p>
            <a:pPr algn="ctr"/>
            <a:r>
              <a:rPr lang="sl-SI" sz="2000" smtClean="0"/>
              <a:t>Activity recogniton</a:t>
            </a:r>
          </a:p>
          <a:p>
            <a:pPr algn="ctr"/>
            <a:endParaRPr lang="sl-SI" sz="2000"/>
          </a:p>
          <a:p>
            <a:pPr algn="ctr"/>
            <a:r>
              <a:rPr lang="sl-SI" sz="2000" smtClean="0"/>
              <a:t>Human energy </a:t>
            </a:r>
            <a:br>
              <a:rPr lang="sl-SI" sz="2000" smtClean="0"/>
            </a:br>
            <a:r>
              <a:rPr lang="sl-SI" sz="2000" smtClean="0"/>
              <a:t>expenditure estimation</a:t>
            </a:r>
          </a:p>
          <a:p>
            <a:pPr algn="ctr"/>
            <a:endParaRPr lang="sl-SI" sz="2000"/>
          </a:p>
          <a:p>
            <a:pPr algn="ctr"/>
            <a:r>
              <a:rPr lang="sl-SI" sz="2000" smtClean="0"/>
              <a:t>Stress detection</a:t>
            </a:r>
          </a:p>
        </p:txBody>
      </p:sp>
      <p:sp>
        <p:nvSpPr>
          <p:cNvPr id="9" name="Right Arrow 8"/>
          <p:cNvSpPr/>
          <p:nvPr/>
        </p:nvSpPr>
        <p:spPr>
          <a:xfrm rot="5400000">
            <a:off x="4210179" y="3725723"/>
            <a:ext cx="317585" cy="300204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Right Arrow 12"/>
          <p:cNvSpPr/>
          <p:nvPr/>
        </p:nvSpPr>
        <p:spPr>
          <a:xfrm rot="5400000">
            <a:off x="4210179" y="4661827"/>
            <a:ext cx="317585" cy="300204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118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788024" y="4077072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Mobile and distributed computing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788024" y="1412776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Sensing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95736" y="4077072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Human-computer interaction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195736" y="1412776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Artificial intelligence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AmI in relation to other areas</a:t>
            </a:r>
            <a:endParaRPr lang="sl-SI" sz="4000"/>
          </a:p>
        </p:txBody>
      </p:sp>
      <p:sp>
        <p:nvSpPr>
          <p:cNvPr id="4" name="Oval 3"/>
          <p:cNvSpPr/>
          <p:nvPr/>
        </p:nvSpPr>
        <p:spPr>
          <a:xfrm>
            <a:off x="3491880" y="2708920"/>
            <a:ext cx="2232248" cy="2232248"/>
          </a:xfrm>
          <a:prstGeom prst="ellipse">
            <a:avLst/>
          </a:prstGeom>
          <a:solidFill>
            <a:srgbClr val="FFDCD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smtClean="0">
                <a:solidFill>
                  <a:schemeClr val="tx1"/>
                </a:solidFill>
              </a:rPr>
              <a:t>AmI</a:t>
            </a:r>
            <a:endParaRPr lang="sl-SI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1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Overview of the example</a:t>
            </a:r>
            <a:endParaRPr lang="sl-SI" sz="4000">
              <a:solidFill>
                <a:srgbClr val="FF0000"/>
              </a:solidFill>
            </a:endParaRPr>
          </a:p>
        </p:txBody>
      </p:sp>
      <p:pic>
        <p:nvPicPr>
          <p:cNvPr id="4" name="Picture 4" descr="Image result for microsoft band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50628"/>
            <a:ext cx="1352811" cy="76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samsung smartphon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21643" y="1327147"/>
            <a:ext cx="1652641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2339752" y="1989103"/>
            <a:ext cx="864096" cy="484632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TextBox 6"/>
          <p:cNvSpPr txBox="1"/>
          <p:nvPr/>
        </p:nvSpPr>
        <p:spPr>
          <a:xfrm>
            <a:off x="682514" y="2930748"/>
            <a:ext cx="17768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Sensing: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Acceleration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Heart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GSR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9832" y="2930748"/>
            <a:ext cx="2618281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Processing:</a:t>
            </a:r>
          </a:p>
          <a:p>
            <a:endParaRPr lang="sl-SI" sz="800" smtClean="0"/>
          </a:p>
          <a:p>
            <a:pPr algn="ctr"/>
            <a:r>
              <a:rPr lang="sl-SI" sz="2000" smtClean="0"/>
              <a:t>Activity recogniton</a:t>
            </a:r>
          </a:p>
          <a:p>
            <a:pPr algn="ctr"/>
            <a:endParaRPr lang="sl-SI" sz="2000"/>
          </a:p>
          <a:p>
            <a:pPr algn="ctr"/>
            <a:r>
              <a:rPr lang="sl-SI" sz="2000" smtClean="0"/>
              <a:t>Human energy </a:t>
            </a:r>
            <a:br>
              <a:rPr lang="sl-SI" sz="2000" smtClean="0"/>
            </a:br>
            <a:r>
              <a:rPr lang="sl-SI" sz="2000" smtClean="0"/>
              <a:t>expenditure estimation</a:t>
            </a:r>
          </a:p>
          <a:p>
            <a:pPr algn="ctr"/>
            <a:endParaRPr lang="sl-SI" sz="2000"/>
          </a:p>
          <a:p>
            <a:pPr algn="ctr"/>
            <a:r>
              <a:rPr lang="sl-SI" sz="2000" smtClean="0"/>
              <a:t>Stress detection</a:t>
            </a:r>
          </a:p>
        </p:txBody>
      </p:sp>
      <p:sp>
        <p:nvSpPr>
          <p:cNvPr id="9" name="Right Arrow 8"/>
          <p:cNvSpPr/>
          <p:nvPr/>
        </p:nvSpPr>
        <p:spPr>
          <a:xfrm rot="5400000">
            <a:off x="4210179" y="3725723"/>
            <a:ext cx="317585" cy="300204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Circular Arrow 10"/>
          <p:cNvSpPr/>
          <p:nvPr/>
        </p:nvSpPr>
        <p:spPr>
          <a:xfrm rot="5400000">
            <a:off x="4892574" y="1274163"/>
            <a:ext cx="978408" cy="1914512"/>
          </a:xfrm>
          <a:prstGeom prst="circularArrow">
            <a:avLst>
              <a:gd name="adj1" fmla="val 22105"/>
              <a:gd name="adj2" fmla="val 1142319"/>
              <a:gd name="adj3" fmla="val 20184425"/>
              <a:gd name="adj4" fmla="val 10800000"/>
              <a:gd name="adj5" fmla="val 22113"/>
            </a:avLst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4208" y="2017843"/>
            <a:ext cx="255768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Wellbeing </a:t>
            </a:r>
            <a:br>
              <a:rPr lang="sl-SI" sz="2000" smtClean="0"/>
            </a:br>
            <a:r>
              <a:rPr lang="sl-SI" sz="2000" smtClean="0"/>
              <a:t>recommendations: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Adequate daily/</a:t>
            </a:r>
            <a:br>
              <a:rPr lang="sl-SI" sz="2000" smtClean="0"/>
            </a:br>
            <a:r>
              <a:rPr lang="sl-SI" sz="2000" smtClean="0"/>
              <a:t>weekly physical </a:t>
            </a:r>
            <a:br>
              <a:rPr lang="sl-SI" sz="2000" smtClean="0"/>
            </a:br>
            <a:r>
              <a:rPr lang="sl-SI" sz="2000" smtClean="0"/>
              <a:t>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Relaxation </a:t>
            </a:r>
            <a:r>
              <a:rPr lang="sl-SI" sz="2000" smtClean="0"/>
              <a:t>exercises</a:t>
            </a:r>
            <a:br>
              <a:rPr lang="sl-SI" sz="2000" smtClean="0"/>
            </a:br>
            <a:r>
              <a:rPr lang="sl-SI" sz="2000" smtClean="0"/>
              <a:t>if stressed</a:t>
            </a:r>
          </a:p>
        </p:txBody>
      </p:sp>
      <p:sp>
        <p:nvSpPr>
          <p:cNvPr id="13" name="Right Arrow 12"/>
          <p:cNvSpPr/>
          <p:nvPr/>
        </p:nvSpPr>
        <p:spPr>
          <a:xfrm rot="5400000">
            <a:off x="4210179" y="4661827"/>
            <a:ext cx="317585" cy="300204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234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Overview of the example</a:t>
            </a:r>
            <a:endParaRPr lang="sl-SI" sz="4000">
              <a:solidFill>
                <a:srgbClr val="FF0000"/>
              </a:solidFill>
            </a:endParaRPr>
          </a:p>
        </p:txBody>
      </p:sp>
      <p:pic>
        <p:nvPicPr>
          <p:cNvPr id="4" name="Picture 4" descr="Image result for microsoft band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50628"/>
            <a:ext cx="1352811" cy="76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samsung smartphon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21643" y="1327147"/>
            <a:ext cx="1652641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2339752" y="1989103"/>
            <a:ext cx="864096" cy="484632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TextBox 6"/>
          <p:cNvSpPr txBox="1"/>
          <p:nvPr/>
        </p:nvSpPr>
        <p:spPr>
          <a:xfrm>
            <a:off x="682514" y="2930748"/>
            <a:ext cx="17768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Sensing: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Acceleration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Heart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GSR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9832" y="2930748"/>
            <a:ext cx="2618281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Processing:</a:t>
            </a:r>
          </a:p>
          <a:p>
            <a:endParaRPr lang="sl-SI" sz="800" smtClean="0"/>
          </a:p>
          <a:p>
            <a:pPr algn="ctr"/>
            <a:r>
              <a:rPr lang="sl-SI" sz="2000" smtClean="0"/>
              <a:t>Activity recogniton</a:t>
            </a:r>
          </a:p>
          <a:p>
            <a:pPr algn="ctr"/>
            <a:endParaRPr lang="sl-SI" sz="2000"/>
          </a:p>
          <a:p>
            <a:pPr algn="ctr"/>
            <a:r>
              <a:rPr lang="sl-SI" sz="2000" smtClean="0"/>
              <a:t>Human energy </a:t>
            </a:r>
            <a:br>
              <a:rPr lang="sl-SI" sz="2000" smtClean="0"/>
            </a:br>
            <a:r>
              <a:rPr lang="sl-SI" sz="2000" smtClean="0"/>
              <a:t>expenditure estimation</a:t>
            </a:r>
          </a:p>
          <a:p>
            <a:pPr algn="ctr"/>
            <a:endParaRPr lang="sl-SI" sz="2000"/>
          </a:p>
          <a:p>
            <a:pPr algn="ctr"/>
            <a:r>
              <a:rPr lang="sl-SI" sz="2000" smtClean="0"/>
              <a:t>Stress detection</a:t>
            </a:r>
          </a:p>
        </p:txBody>
      </p:sp>
      <p:sp>
        <p:nvSpPr>
          <p:cNvPr id="9" name="Right Arrow 8"/>
          <p:cNvSpPr/>
          <p:nvPr/>
        </p:nvSpPr>
        <p:spPr>
          <a:xfrm rot="5400000">
            <a:off x="4210179" y="3725723"/>
            <a:ext cx="317585" cy="300204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Circular Arrow 10"/>
          <p:cNvSpPr/>
          <p:nvPr/>
        </p:nvSpPr>
        <p:spPr>
          <a:xfrm rot="5400000">
            <a:off x="4892574" y="1274163"/>
            <a:ext cx="978408" cy="1914512"/>
          </a:xfrm>
          <a:prstGeom prst="circularArrow">
            <a:avLst>
              <a:gd name="adj1" fmla="val 22105"/>
              <a:gd name="adj2" fmla="val 1142319"/>
              <a:gd name="adj3" fmla="val 20184425"/>
              <a:gd name="adj4" fmla="val 10800000"/>
              <a:gd name="adj5" fmla="val 22113"/>
            </a:avLst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5400000">
            <a:off x="4210179" y="4661827"/>
            <a:ext cx="317585" cy="300204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615572" y="2930748"/>
            <a:ext cx="1776833" cy="141170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Rectangle 14"/>
          <p:cNvSpPr/>
          <p:nvPr/>
        </p:nvSpPr>
        <p:spPr>
          <a:xfrm>
            <a:off x="5155271" y="1725458"/>
            <a:ext cx="1288937" cy="105547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TextBox 17"/>
          <p:cNvSpPr txBox="1"/>
          <p:nvPr/>
        </p:nvSpPr>
        <p:spPr>
          <a:xfrm>
            <a:off x="6444208" y="2017843"/>
            <a:ext cx="255768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Wellbeing </a:t>
            </a:r>
            <a:br>
              <a:rPr lang="sl-SI" sz="2000" smtClean="0"/>
            </a:br>
            <a:r>
              <a:rPr lang="sl-SI" sz="2000" smtClean="0"/>
              <a:t>recommendations: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Adequate daily/</a:t>
            </a:r>
            <a:br>
              <a:rPr lang="sl-SI" sz="2000" smtClean="0"/>
            </a:br>
            <a:r>
              <a:rPr lang="sl-SI" sz="2000" smtClean="0"/>
              <a:t>weekly physical </a:t>
            </a:r>
            <a:br>
              <a:rPr lang="sl-SI" sz="2000" smtClean="0"/>
            </a:br>
            <a:r>
              <a:rPr lang="sl-SI" sz="2000" smtClean="0"/>
              <a:t>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Move each hour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Relaxation exercises</a:t>
            </a:r>
            <a:br>
              <a:rPr lang="sl-SI" sz="2000" smtClean="0"/>
            </a:br>
            <a:r>
              <a:rPr lang="sl-SI" sz="2000" smtClean="0"/>
              <a:t>if stressed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04892" y="2017842"/>
            <a:ext cx="2590108" cy="255454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034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Activity recognition</a:t>
            </a:r>
            <a:endParaRPr lang="sl-SI" sz="400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1585343"/>
          <a:ext cx="604867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t+1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t+2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4248" y="1556792"/>
            <a:ext cx="2180340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Acceleration data</a:t>
            </a:r>
            <a:endParaRPr lang="sl-SI" sz="2200"/>
          </a:p>
        </p:txBody>
      </p:sp>
      <p:cxnSp>
        <p:nvCxnSpPr>
          <p:cNvPr id="7" name="Straight Connector 6"/>
          <p:cNvCxnSpPr/>
          <p:nvPr/>
        </p:nvCxnSpPr>
        <p:spPr>
          <a:xfrm>
            <a:off x="611560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27784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11560" y="2420888"/>
            <a:ext cx="2016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51920" y="2420888"/>
            <a:ext cx="2461443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Sliding window (2 s)</a:t>
            </a:r>
            <a:endParaRPr lang="sl-SI" sz="22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19672" y="2564904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35896" y="2564904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619672" y="2852936"/>
            <a:ext cx="2016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27784" y="299695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44008" y="299695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627784" y="3284984"/>
            <a:ext cx="2016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4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Activity recognition</a:t>
            </a:r>
            <a:endParaRPr lang="sl-SI" sz="400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1585343"/>
          <a:ext cx="604867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t+1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t+2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4248" y="1556792"/>
            <a:ext cx="2180340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Acceleration data</a:t>
            </a:r>
            <a:endParaRPr lang="sl-SI" sz="2200"/>
          </a:p>
        </p:txBody>
      </p:sp>
      <p:cxnSp>
        <p:nvCxnSpPr>
          <p:cNvPr id="7" name="Straight Connector 6"/>
          <p:cNvCxnSpPr/>
          <p:nvPr/>
        </p:nvCxnSpPr>
        <p:spPr>
          <a:xfrm>
            <a:off x="611560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27784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11560" y="2420888"/>
            <a:ext cx="2016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51920" y="2420888"/>
            <a:ext cx="2461443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Sliding window (2 s)</a:t>
            </a:r>
            <a:endParaRPr lang="sl-SI" sz="22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19672" y="2564904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35896" y="2564904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619672" y="2852936"/>
            <a:ext cx="2016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27784" y="299695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44008" y="299695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627784" y="3284984"/>
            <a:ext cx="2016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2483768" y="3429000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767170"/>
              </p:ext>
            </p:extLst>
          </p:nvPr>
        </p:nvGraphicFramePr>
        <p:xfrm>
          <a:off x="611560" y="4282296"/>
          <a:ext cx="3528389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10081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f</a:t>
                      </a:r>
                      <a:r>
                        <a:rPr lang="sl-SI" baseline="-25000" smtClean="0"/>
                        <a:t>1</a:t>
                      </a:r>
                      <a:endParaRPr lang="sl-SI" baseline="-25000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mtClean="0"/>
                        <a:t>f</a:t>
                      </a:r>
                      <a:r>
                        <a:rPr lang="sl-SI" baseline="-25000" smtClean="0"/>
                        <a:t>2</a:t>
                      </a:r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mtClean="0"/>
                        <a:t>f</a:t>
                      </a:r>
                      <a:r>
                        <a:rPr lang="sl-SI" baseline="-25000" smtClean="0"/>
                        <a:t>3</a:t>
                      </a:r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Activity</a:t>
                      </a:r>
                      <a:endParaRPr lang="sl-SI"/>
                    </a:p>
                  </a:txBody>
                  <a:tcPr>
                    <a:solidFill>
                      <a:srgbClr val="FF9696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39552" y="3656637"/>
            <a:ext cx="12903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600" b="1" smtClean="0"/>
              <a:t>Training</a:t>
            </a:r>
            <a:endParaRPr lang="sl-SI" sz="2600" b="1"/>
          </a:p>
        </p:txBody>
      </p:sp>
      <p:sp>
        <p:nvSpPr>
          <p:cNvPr id="24" name="Down Arrow 23"/>
          <p:cNvSpPr/>
          <p:nvPr/>
        </p:nvSpPr>
        <p:spPr>
          <a:xfrm rot="16200000">
            <a:off x="4377128" y="4127929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TextBox 26"/>
          <p:cNvSpPr txBox="1"/>
          <p:nvPr/>
        </p:nvSpPr>
        <p:spPr>
          <a:xfrm>
            <a:off x="3635896" y="4869160"/>
            <a:ext cx="2172390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Machine learning</a:t>
            </a:r>
            <a:endParaRPr lang="sl-SI" sz="2200"/>
          </a:p>
        </p:txBody>
      </p:sp>
      <p:sp>
        <p:nvSpPr>
          <p:cNvPr id="29" name="Rounded Rectangle 28"/>
          <p:cNvSpPr/>
          <p:nvPr/>
        </p:nvSpPr>
        <p:spPr>
          <a:xfrm>
            <a:off x="5220072" y="4221088"/>
            <a:ext cx="1656184" cy="5543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smtClean="0">
                <a:solidFill>
                  <a:schemeClr val="tx1"/>
                </a:solidFill>
              </a:rPr>
              <a:t>AR model</a:t>
            </a:r>
            <a:endParaRPr lang="sl-SI" sz="220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3784" y="4869160"/>
            <a:ext cx="24280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mtClean="0"/>
              <a:t>Average acceleration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mtClean="0"/>
              <a:t>Standard deviation </a:t>
            </a:r>
            <a:br>
              <a:rPr lang="sl-SI" smtClean="0"/>
            </a:br>
            <a:r>
              <a:rPr lang="sl-SI" smtClean="0"/>
              <a:t>of acceleration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mtClean="0"/>
              <a:t>Orientation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77925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Activity recognition</a:t>
            </a:r>
            <a:endParaRPr lang="sl-SI" sz="400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1585343"/>
          <a:ext cx="604867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t+1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t+2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4248" y="1556792"/>
            <a:ext cx="2180340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Acceleration data</a:t>
            </a:r>
            <a:endParaRPr lang="sl-SI" sz="2200"/>
          </a:p>
        </p:txBody>
      </p:sp>
      <p:sp>
        <p:nvSpPr>
          <p:cNvPr id="21" name="Down Arrow 20"/>
          <p:cNvSpPr/>
          <p:nvPr/>
        </p:nvSpPr>
        <p:spPr>
          <a:xfrm>
            <a:off x="2483768" y="3429000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275197"/>
              </p:ext>
            </p:extLst>
          </p:nvPr>
        </p:nvGraphicFramePr>
        <p:xfrm>
          <a:off x="611563" y="4282296"/>
          <a:ext cx="25202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f</a:t>
                      </a:r>
                      <a:r>
                        <a:rPr lang="sl-SI" baseline="-25000" smtClean="0"/>
                        <a:t>1</a:t>
                      </a:r>
                      <a:endParaRPr lang="sl-SI" baseline="-25000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mtClean="0"/>
                        <a:t>f</a:t>
                      </a:r>
                      <a:r>
                        <a:rPr lang="sl-SI" baseline="-25000" smtClean="0"/>
                        <a:t>2</a:t>
                      </a:r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mtClean="0"/>
                        <a:t>f</a:t>
                      </a:r>
                      <a:r>
                        <a:rPr lang="sl-SI" baseline="-25000" smtClean="0"/>
                        <a:t>3</a:t>
                      </a:r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39555" y="3656637"/>
            <a:ext cx="17911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600" b="1" smtClean="0"/>
              <a:t>Use/testing</a:t>
            </a:r>
            <a:endParaRPr lang="sl-SI" sz="2600" b="1"/>
          </a:p>
        </p:txBody>
      </p:sp>
      <p:sp>
        <p:nvSpPr>
          <p:cNvPr id="24" name="Down Arrow 23"/>
          <p:cNvSpPr/>
          <p:nvPr/>
        </p:nvSpPr>
        <p:spPr>
          <a:xfrm rot="16200000">
            <a:off x="3369016" y="4127929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6732243" y="4293096"/>
          <a:ext cx="1008109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Activity</a:t>
                      </a:r>
                      <a:endParaRPr lang="sl-SI"/>
                    </a:p>
                  </a:txBody>
                  <a:tcPr>
                    <a:solidFill>
                      <a:srgbClr val="96FF96"/>
                    </a:solidFill>
                  </a:tcPr>
                </a:tc>
              </a:tr>
            </a:tbl>
          </a:graphicData>
        </a:graphic>
      </p:graphicFrame>
      <p:sp>
        <p:nvSpPr>
          <p:cNvPr id="26" name="Down Arrow 25"/>
          <p:cNvSpPr/>
          <p:nvPr/>
        </p:nvSpPr>
        <p:spPr>
          <a:xfrm rot="16200000">
            <a:off x="5961307" y="4127928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35" name="Straight Connector 34"/>
          <p:cNvCxnSpPr/>
          <p:nvPr/>
        </p:nvCxnSpPr>
        <p:spPr>
          <a:xfrm>
            <a:off x="611560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627784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11560" y="2420888"/>
            <a:ext cx="2016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851920" y="2420888"/>
            <a:ext cx="2461443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Sliding window (2 s)</a:t>
            </a:r>
            <a:endParaRPr lang="sl-SI" sz="2200"/>
          </a:p>
        </p:txBody>
      </p:sp>
      <p:cxnSp>
        <p:nvCxnSpPr>
          <p:cNvPr id="39" name="Straight Connector 38"/>
          <p:cNvCxnSpPr/>
          <p:nvPr/>
        </p:nvCxnSpPr>
        <p:spPr>
          <a:xfrm>
            <a:off x="1619672" y="2564904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635896" y="2564904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619672" y="2852936"/>
            <a:ext cx="2016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27784" y="299695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644008" y="299695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627784" y="3284984"/>
            <a:ext cx="20162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4139952" y="4221088"/>
            <a:ext cx="1656184" cy="5543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smtClean="0">
                <a:solidFill>
                  <a:schemeClr val="tx1"/>
                </a:solidFill>
              </a:rPr>
              <a:t>AR model</a:t>
            </a:r>
            <a:endParaRPr lang="sl-SI" sz="2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2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Activity recognition</a:t>
            </a:r>
            <a:endParaRPr lang="sl-SI" sz="400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1585343"/>
          <a:ext cx="604867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t+1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t+2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4248" y="1556792"/>
            <a:ext cx="2180340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Acceleration data</a:t>
            </a:r>
            <a:endParaRPr lang="sl-SI" sz="220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6732243" y="4293096"/>
          <a:ext cx="1008109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Activity</a:t>
                      </a:r>
                      <a:endParaRPr lang="sl-SI"/>
                    </a:p>
                  </a:txBody>
                  <a:tcPr>
                    <a:solidFill>
                      <a:srgbClr val="96FF96"/>
                    </a:solidFill>
                  </a:tcPr>
                </a:tc>
              </a:tr>
            </a:tbl>
          </a:graphicData>
        </a:graphic>
      </p:graphicFrame>
      <p:sp>
        <p:nvSpPr>
          <p:cNvPr id="28" name="Down Arrow 27"/>
          <p:cNvSpPr/>
          <p:nvPr/>
        </p:nvSpPr>
        <p:spPr>
          <a:xfrm rot="16200000">
            <a:off x="5961307" y="4127928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0" name="Rounded Rectangle 29"/>
          <p:cNvSpPr/>
          <p:nvPr/>
        </p:nvSpPr>
        <p:spPr>
          <a:xfrm>
            <a:off x="4139952" y="4221088"/>
            <a:ext cx="1656184" cy="5543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smtClean="0">
                <a:solidFill>
                  <a:schemeClr val="tx1"/>
                </a:solidFill>
              </a:rPr>
              <a:t>AR model</a:t>
            </a:r>
            <a:endParaRPr lang="sl-SI" sz="2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05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Energy expenditure estimation</a:t>
            </a:r>
            <a:endParaRPr lang="sl-SI" sz="400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1585343"/>
          <a:ext cx="604867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t+1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t+2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4248" y="1556792"/>
            <a:ext cx="1954509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Acceleration,</a:t>
            </a:r>
            <a:br>
              <a:rPr lang="sl-SI" sz="2200" smtClean="0"/>
            </a:br>
            <a:r>
              <a:rPr lang="sl-SI" sz="2200" smtClean="0"/>
              <a:t>heart rate data</a:t>
            </a:r>
            <a:endParaRPr lang="sl-SI" sz="2200"/>
          </a:p>
        </p:txBody>
      </p:sp>
      <p:cxnSp>
        <p:nvCxnSpPr>
          <p:cNvPr id="28" name="Straight Connector 27"/>
          <p:cNvCxnSpPr/>
          <p:nvPr/>
        </p:nvCxnSpPr>
        <p:spPr>
          <a:xfrm>
            <a:off x="611560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635896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11560" y="2420888"/>
            <a:ext cx="30243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64088" y="2420888"/>
            <a:ext cx="2604111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Sliding window (10 s)</a:t>
            </a:r>
            <a:endParaRPr lang="sl-SI" sz="2200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23728" y="2564904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148064" y="2564904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123728" y="2852936"/>
            <a:ext cx="30243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635896" y="299695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660232" y="299695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635896" y="3284984"/>
            <a:ext cx="30243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6732243" y="4293096"/>
          <a:ext cx="1008109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Activity</a:t>
                      </a:r>
                      <a:endParaRPr lang="sl-SI"/>
                    </a:p>
                  </a:txBody>
                  <a:tcPr>
                    <a:solidFill>
                      <a:srgbClr val="96FF96"/>
                    </a:solidFill>
                  </a:tcPr>
                </a:tc>
              </a:tr>
            </a:tbl>
          </a:graphicData>
        </a:graphic>
      </p:graphicFrame>
      <p:sp>
        <p:nvSpPr>
          <p:cNvPr id="46" name="Down Arrow 45"/>
          <p:cNvSpPr/>
          <p:nvPr/>
        </p:nvSpPr>
        <p:spPr>
          <a:xfrm rot="16200000">
            <a:off x="5961307" y="4127928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7" name="Rounded Rectangle 46"/>
          <p:cNvSpPr/>
          <p:nvPr/>
        </p:nvSpPr>
        <p:spPr>
          <a:xfrm>
            <a:off x="4139952" y="4221088"/>
            <a:ext cx="1656184" cy="5543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smtClean="0">
                <a:solidFill>
                  <a:schemeClr val="tx1"/>
                </a:solidFill>
              </a:rPr>
              <a:t>AR model</a:t>
            </a:r>
            <a:endParaRPr lang="sl-SI" sz="2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9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Energy expenditure estimation</a:t>
            </a:r>
            <a:endParaRPr lang="sl-SI" sz="400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1585343"/>
          <a:ext cx="604867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t+1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t+2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4248" y="1556792"/>
            <a:ext cx="1890389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Acceleration, </a:t>
            </a:r>
            <a:br>
              <a:rPr lang="sl-SI" sz="2200" smtClean="0"/>
            </a:br>
            <a:r>
              <a:rPr lang="sl-SI" sz="2200" smtClean="0"/>
              <a:t>heart rate data</a:t>
            </a:r>
            <a:endParaRPr lang="sl-SI" sz="2200"/>
          </a:p>
        </p:txBody>
      </p:sp>
      <p:cxnSp>
        <p:nvCxnSpPr>
          <p:cNvPr id="28" name="Straight Connector 27"/>
          <p:cNvCxnSpPr/>
          <p:nvPr/>
        </p:nvCxnSpPr>
        <p:spPr>
          <a:xfrm>
            <a:off x="611560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635896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11560" y="2420888"/>
            <a:ext cx="30243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64088" y="2420888"/>
            <a:ext cx="2604111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Sliding window (10 s)</a:t>
            </a:r>
            <a:endParaRPr lang="sl-SI" sz="2200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23728" y="2564904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148064" y="2564904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123728" y="2852936"/>
            <a:ext cx="30243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635896" y="299695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660232" y="299695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635896" y="3284984"/>
            <a:ext cx="30243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own Arrow 38"/>
          <p:cNvSpPr/>
          <p:nvPr/>
        </p:nvSpPr>
        <p:spPr>
          <a:xfrm>
            <a:off x="2843808" y="2996952"/>
            <a:ext cx="648072" cy="2275713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583133"/>
              </p:ext>
            </p:extLst>
          </p:nvPr>
        </p:nvGraphicFramePr>
        <p:xfrm>
          <a:off x="611560" y="5435585"/>
          <a:ext cx="403244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1008112"/>
                <a:gridCol w="5040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f’</a:t>
                      </a:r>
                      <a:r>
                        <a:rPr lang="sl-SI" baseline="-25000" smtClean="0"/>
                        <a:t>1</a:t>
                      </a:r>
                      <a:endParaRPr lang="sl-SI" baseline="-25000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mtClean="0"/>
                        <a:t>f’</a:t>
                      </a:r>
                      <a:r>
                        <a:rPr lang="sl-SI" baseline="-25000" smtClean="0"/>
                        <a:t>2</a:t>
                      </a:r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mtClean="0"/>
                        <a:t>f’</a:t>
                      </a:r>
                      <a:r>
                        <a:rPr lang="sl-SI" baseline="-25000" smtClean="0"/>
                        <a:t>3</a:t>
                      </a:r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Activity</a:t>
                      </a:r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EE</a:t>
                      </a:r>
                      <a:endParaRPr lang="sl-SI"/>
                    </a:p>
                  </a:txBody>
                  <a:tcPr>
                    <a:solidFill>
                      <a:srgbClr val="FF9696"/>
                    </a:solidFill>
                  </a:tcPr>
                </a:tc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539551" y="5877272"/>
            <a:ext cx="12903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600" b="1" smtClean="0"/>
              <a:t>Training</a:t>
            </a:r>
            <a:endParaRPr lang="sl-SI" sz="2600" b="1"/>
          </a:p>
        </p:txBody>
      </p:sp>
      <p:sp>
        <p:nvSpPr>
          <p:cNvPr id="42" name="Down Arrow 41"/>
          <p:cNvSpPr/>
          <p:nvPr/>
        </p:nvSpPr>
        <p:spPr>
          <a:xfrm rot="16200000">
            <a:off x="4809176" y="5281218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3" name="TextBox 42"/>
          <p:cNvSpPr txBox="1"/>
          <p:nvPr/>
        </p:nvSpPr>
        <p:spPr>
          <a:xfrm>
            <a:off x="3347864" y="6022449"/>
            <a:ext cx="3591624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Machine learning (regression)</a:t>
            </a:r>
            <a:endParaRPr lang="sl-SI" sz="2200"/>
          </a:p>
        </p:txBody>
      </p:sp>
      <p:sp>
        <p:nvSpPr>
          <p:cNvPr id="44" name="Rounded Rectangle 43"/>
          <p:cNvSpPr/>
          <p:nvPr/>
        </p:nvSpPr>
        <p:spPr>
          <a:xfrm>
            <a:off x="5652120" y="5374377"/>
            <a:ext cx="1728192" cy="5543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smtClean="0">
                <a:solidFill>
                  <a:schemeClr val="tx1"/>
                </a:solidFill>
              </a:rPr>
              <a:t>EEE model</a:t>
            </a:r>
            <a:endParaRPr lang="sl-SI" sz="2200">
              <a:solidFill>
                <a:schemeClr val="tx1"/>
              </a:solidFill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785235"/>
              </p:ext>
            </p:extLst>
          </p:nvPr>
        </p:nvGraphicFramePr>
        <p:xfrm>
          <a:off x="6732243" y="4293096"/>
          <a:ext cx="1008109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Activity</a:t>
                      </a:r>
                      <a:endParaRPr lang="sl-SI"/>
                    </a:p>
                  </a:txBody>
                  <a:tcPr>
                    <a:solidFill>
                      <a:srgbClr val="96FF96"/>
                    </a:solidFill>
                  </a:tcPr>
                </a:tc>
              </a:tr>
            </a:tbl>
          </a:graphicData>
        </a:graphic>
      </p:graphicFrame>
      <p:sp>
        <p:nvSpPr>
          <p:cNvPr id="46" name="Down Arrow 45"/>
          <p:cNvSpPr/>
          <p:nvPr/>
        </p:nvSpPr>
        <p:spPr>
          <a:xfrm rot="16200000">
            <a:off x="5961307" y="4127928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7" name="Rounded Rectangle 46"/>
          <p:cNvSpPr/>
          <p:nvPr/>
        </p:nvSpPr>
        <p:spPr>
          <a:xfrm>
            <a:off x="4139952" y="4221088"/>
            <a:ext cx="1656184" cy="5543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smtClean="0">
                <a:solidFill>
                  <a:schemeClr val="tx1"/>
                </a:solidFill>
              </a:rPr>
              <a:t>AR model</a:t>
            </a:r>
            <a:endParaRPr lang="sl-SI" sz="220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3635896" y="4725144"/>
            <a:ext cx="3528392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1560" y="3618890"/>
            <a:ext cx="18057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mtClean="0"/>
              <a:t>Like for 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mtClean="0"/>
              <a:t>Heart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mtClean="0"/>
              <a:t>Area under </a:t>
            </a:r>
            <a:br>
              <a:rPr lang="sl-SI" smtClean="0"/>
            </a:br>
            <a:r>
              <a:rPr lang="sl-SI" smtClean="0"/>
              <a:t>acceleration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mtClean="0"/>
              <a:t>Kinetic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8961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Energy expenditure estimation</a:t>
            </a:r>
            <a:endParaRPr lang="sl-SI" sz="400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1585343"/>
          <a:ext cx="604867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t+1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t+2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4248" y="1556792"/>
            <a:ext cx="1890389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Acceleration,</a:t>
            </a:r>
            <a:br>
              <a:rPr lang="sl-SI" sz="2200" smtClean="0"/>
            </a:br>
            <a:r>
              <a:rPr lang="sl-SI" sz="2200" smtClean="0"/>
              <a:t>heart rate data</a:t>
            </a:r>
            <a:endParaRPr lang="sl-SI" sz="2200"/>
          </a:p>
        </p:txBody>
      </p:sp>
      <p:cxnSp>
        <p:nvCxnSpPr>
          <p:cNvPr id="28" name="Straight Connector 27"/>
          <p:cNvCxnSpPr/>
          <p:nvPr/>
        </p:nvCxnSpPr>
        <p:spPr>
          <a:xfrm>
            <a:off x="611560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635896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11560" y="2420888"/>
            <a:ext cx="30243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64088" y="2420888"/>
            <a:ext cx="2604111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Sliding window (10 s)</a:t>
            </a:r>
            <a:endParaRPr lang="sl-SI" sz="2200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23728" y="2564904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148064" y="2564904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123728" y="2852936"/>
            <a:ext cx="30243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635896" y="299695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660232" y="299695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635896" y="3284984"/>
            <a:ext cx="30243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own Arrow 38"/>
          <p:cNvSpPr/>
          <p:nvPr/>
        </p:nvSpPr>
        <p:spPr>
          <a:xfrm>
            <a:off x="2843808" y="2996952"/>
            <a:ext cx="648072" cy="2275713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027784"/>
              </p:ext>
            </p:extLst>
          </p:nvPr>
        </p:nvGraphicFramePr>
        <p:xfrm>
          <a:off x="611560" y="5435585"/>
          <a:ext cx="352839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10081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f’</a:t>
                      </a:r>
                      <a:r>
                        <a:rPr lang="sl-SI" baseline="-25000" smtClean="0"/>
                        <a:t>1</a:t>
                      </a:r>
                      <a:endParaRPr lang="sl-SI" baseline="-25000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mtClean="0"/>
                        <a:t>f’</a:t>
                      </a:r>
                      <a:r>
                        <a:rPr lang="sl-SI" baseline="-25000" smtClean="0"/>
                        <a:t>2</a:t>
                      </a:r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mtClean="0"/>
                        <a:t>f’</a:t>
                      </a:r>
                      <a:r>
                        <a:rPr lang="sl-SI" baseline="-25000" smtClean="0"/>
                        <a:t>3</a:t>
                      </a:r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Activity</a:t>
                      </a:r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539551" y="5877272"/>
            <a:ext cx="17911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600" b="1" smtClean="0"/>
              <a:t>Use/testing</a:t>
            </a:r>
            <a:endParaRPr lang="sl-SI" sz="2600" b="1"/>
          </a:p>
        </p:txBody>
      </p:sp>
      <p:sp>
        <p:nvSpPr>
          <p:cNvPr id="42" name="Down Arrow 41"/>
          <p:cNvSpPr/>
          <p:nvPr/>
        </p:nvSpPr>
        <p:spPr>
          <a:xfrm rot="16200000">
            <a:off x="4305120" y="5281218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4" name="Rounded Rectangle 43"/>
          <p:cNvSpPr/>
          <p:nvPr/>
        </p:nvSpPr>
        <p:spPr>
          <a:xfrm>
            <a:off x="5148064" y="5374377"/>
            <a:ext cx="1728192" cy="5543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smtClean="0">
                <a:solidFill>
                  <a:schemeClr val="tx1"/>
                </a:solidFill>
              </a:rPr>
              <a:t>EEE model</a:t>
            </a:r>
            <a:endParaRPr lang="sl-SI" sz="2200">
              <a:solidFill>
                <a:schemeClr val="tx1"/>
              </a:solidFill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6732243" y="4293096"/>
          <a:ext cx="1008109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Activity</a:t>
                      </a:r>
                      <a:endParaRPr lang="sl-SI"/>
                    </a:p>
                  </a:txBody>
                  <a:tcPr>
                    <a:solidFill>
                      <a:srgbClr val="96FF96"/>
                    </a:solidFill>
                  </a:tcPr>
                </a:tc>
              </a:tr>
            </a:tbl>
          </a:graphicData>
        </a:graphic>
      </p:graphicFrame>
      <p:sp>
        <p:nvSpPr>
          <p:cNvPr id="46" name="Down Arrow 45"/>
          <p:cNvSpPr/>
          <p:nvPr/>
        </p:nvSpPr>
        <p:spPr>
          <a:xfrm rot="16200000">
            <a:off x="5961307" y="4127928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7" name="Rounded Rectangle 46"/>
          <p:cNvSpPr/>
          <p:nvPr/>
        </p:nvSpPr>
        <p:spPr>
          <a:xfrm>
            <a:off x="4139952" y="4221088"/>
            <a:ext cx="1656184" cy="5543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smtClean="0">
                <a:solidFill>
                  <a:schemeClr val="tx1"/>
                </a:solidFill>
              </a:rPr>
              <a:t>AR model</a:t>
            </a:r>
            <a:endParaRPr lang="sl-SI" sz="220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3635896" y="4725144"/>
            <a:ext cx="3528392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7884369" y="5445224"/>
          <a:ext cx="50405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EE</a:t>
                      </a:r>
                      <a:endParaRPr lang="sl-SI"/>
                    </a:p>
                  </a:txBody>
                  <a:tcPr>
                    <a:solidFill>
                      <a:srgbClr val="96FF96"/>
                    </a:solidFill>
                  </a:tcPr>
                </a:tc>
              </a:tr>
            </a:tbl>
          </a:graphicData>
        </a:graphic>
      </p:graphicFrame>
      <p:sp>
        <p:nvSpPr>
          <p:cNvPr id="26" name="Down Arrow 25"/>
          <p:cNvSpPr/>
          <p:nvPr/>
        </p:nvSpPr>
        <p:spPr>
          <a:xfrm rot="16200000">
            <a:off x="7041426" y="5280056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375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Energy expenditure estimation</a:t>
            </a:r>
            <a:endParaRPr lang="sl-SI" sz="400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1585343"/>
          <a:ext cx="604867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t+1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t+2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4248" y="1556792"/>
            <a:ext cx="1890389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Acceleration,</a:t>
            </a:r>
            <a:br>
              <a:rPr lang="sl-SI" sz="2200" smtClean="0"/>
            </a:br>
            <a:r>
              <a:rPr lang="sl-SI" sz="2200" smtClean="0"/>
              <a:t>heart rate data</a:t>
            </a:r>
            <a:endParaRPr lang="sl-SI" sz="2200"/>
          </a:p>
        </p:txBody>
      </p:sp>
      <p:sp>
        <p:nvSpPr>
          <p:cNvPr id="44" name="Rounded Rectangle 43"/>
          <p:cNvSpPr/>
          <p:nvPr/>
        </p:nvSpPr>
        <p:spPr>
          <a:xfrm>
            <a:off x="5148064" y="5374377"/>
            <a:ext cx="1728192" cy="5543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smtClean="0">
                <a:solidFill>
                  <a:schemeClr val="tx1"/>
                </a:solidFill>
              </a:rPr>
              <a:t>EEE model</a:t>
            </a:r>
            <a:endParaRPr lang="sl-SI" sz="2200">
              <a:solidFill>
                <a:schemeClr val="tx1"/>
              </a:solidFill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7884369" y="5445224"/>
          <a:ext cx="50405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EE</a:t>
                      </a:r>
                      <a:endParaRPr lang="sl-SI"/>
                    </a:p>
                  </a:txBody>
                  <a:tcPr>
                    <a:solidFill>
                      <a:srgbClr val="96FF96"/>
                    </a:solidFill>
                  </a:tcPr>
                </a:tc>
              </a:tr>
            </a:tbl>
          </a:graphicData>
        </a:graphic>
      </p:graphicFrame>
      <p:sp>
        <p:nvSpPr>
          <p:cNvPr id="26" name="Down Arrow 25"/>
          <p:cNvSpPr/>
          <p:nvPr/>
        </p:nvSpPr>
        <p:spPr>
          <a:xfrm rot="16200000">
            <a:off x="7041426" y="5280056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210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788024" y="4077072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Mobile and distributed computing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95736" y="4077072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Human-computer interaction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195736" y="1412776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Artificial intelligence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788024" y="1412776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Sensing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491880" y="2708920"/>
            <a:ext cx="2232248" cy="2232248"/>
          </a:xfrm>
          <a:prstGeom prst="ellipse">
            <a:avLst/>
          </a:prstGeom>
          <a:solidFill>
            <a:srgbClr val="FFDCD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smtClean="0">
                <a:solidFill>
                  <a:schemeClr val="tx1"/>
                </a:solidFill>
              </a:rPr>
              <a:t>AmI</a:t>
            </a:r>
            <a:endParaRPr lang="sl-SI" sz="320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995936" y="2492896"/>
            <a:ext cx="2232248" cy="2232248"/>
          </a:xfrm>
          <a:prstGeom prst="ellipse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smtClean="0">
                <a:solidFill>
                  <a:schemeClr val="tx1"/>
                </a:solidFill>
              </a:rPr>
              <a:t>Ubiquitous computing</a:t>
            </a:r>
            <a:endParaRPr lang="sl-SI" sz="24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AmI in relation to other areas</a:t>
            </a:r>
            <a:endParaRPr lang="sl-SI" sz="4000"/>
          </a:p>
        </p:txBody>
      </p:sp>
    </p:spTree>
    <p:extLst>
      <p:ext uri="{BB962C8B-B14F-4D97-AF65-F5344CB8AC3E}">
        <p14:creationId xmlns:p14="http://schemas.microsoft.com/office/powerpoint/2010/main" val="423177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Energy expenditure estimation</a:t>
            </a:r>
            <a:endParaRPr lang="sl-SI" sz="400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1585343"/>
          <a:ext cx="604867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t+1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t+2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4248" y="1556792"/>
            <a:ext cx="1681486" cy="110799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Acceleration,</a:t>
            </a:r>
            <a:br>
              <a:rPr lang="sl-SI" sz="2200" smtClean="0"/>
            </a:br>
            <a:r>
              <a:rPr lang="sl-SI" sz="2200" smtClean="0"/>
              <a:t>heart rate,</a:t>
            </a:r>
            <a:br>
              <a:rPr lang="sl-SI" sz="2200" smtClean="0"/>
            </a:br>
            <a:r>
              <a:rPr lang="sl-SI" sz="2200" smtClean="0"/>
              <a:t>GSR data</a:t>
            </a:r>
            <a:endParaRPr lang="sl-SI" sz="2200"/>
          </a:p>
        </p:txBody>
      </p:sp>
      <p:sp>
        <p:nvSpPr>
          <p:cNvPr id="44" name="Rounded Rectangle 43"/>
          <p:cNvSpPr/>
          <p:nvPr/>
        </p:nvSpPr>
        <p:spPr>
          <a:xfrm>
            <a:off x="5148064" y="5374377"/>
            <a:ext cx="1728192" cy="5543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smtClean="0">
                <a:solidFill>
                  <a:schemeClr val="tx1"/>
                </a:solidFill>
              </a:rPr>
              <a:t>EEE model</a:t>
            </a:r>
            <a:endParaRPr lang="sl-SI" sz="2200">
              <a:solidFill>
                <a:schemeClr val="tx1"/>
              </a:solidFill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7884369" y="5445224"/>
          <a:ext cx="50405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EE</a:t>
                      </a:r>
                      <a:endParaRPr lang="sl-SI"/>
                    </a:p>
                  </a:txBody>
                  <a:tcPr>
                    <a:solidFill>
                      <a:srgbClr val="96FF96"/>
                    </a:solidFill>
                  </a:tcPr>
                </a:tc>
              </a:tr>
            </a:tbl>
          </a:graphicData>
        </a:graphic>
      </p:graphicFrame>
      <p:sp>
        <p:nvSpPr>
          <p:cNvPr id="26" name="Down Arrow 25"/>
          <p:cNvSpPr/>
          <p:nvPr/>
        </p:nvSpPr>
        <p:spPr>
          <a:xfrm rot="16200000">
            <a:off x="7041426" y="5280056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>
            <a:off x="611560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652120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11560" y="2420888"/>
            <a:ext cx="50405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3568" y="2496165"/>
            <a:ext cx="2788456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Sliding window (1 min)</a:t>
            </a:r>
            <a:endParaRPr lang="sl-SI" sz="220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641807" y="2559179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641807" y="2847211"/>
            <a:ext cx="30243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935766"/>
              </p:ext>
            </p:extLst>
          </p:nvPr>
        </p:nvGraphicFramePr>
        <p:xfrm>
          <a:off x="611560" y="3861048"/>
          <a:ext cx="482453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  <a:gridCol w="504056"/>
                <a:gridCol w="504056"/>
                <a:gridCol w="864096"/>
                <a:gridCol w="648072"/>
                <a:gridCol w="432048"/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f“</a:t>
                      </a:r>
                      <a:r>
                        <a:rPr lang="sl-SI" baseline="-25000" smtClean="0"/>
                        <a:t>1</a:t>
                      </a:r>
                      <a:endParaRPr lang="sl-SI" baseline="-25000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mtClean="0"/>
                        <a:t>f“</a:t>
                      </a:r>
                      <a:r>
                        <a:rPr lang="sl-SI" baseline="-25000" smtClean="0"/>
                        <a:t>2</a:t>
                      </a:r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mtClean="0"/>
                        <a:t>f“</a:t>
                      </a:r>
                      <a:r>
                        <a:rPr lang="sl-SI" baseline="-25000" smtClean="0"/>
                        <a:t>3</a:t>
                      </a:r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History</a:t>
                      </a:r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Time</a:t>
                      </a:r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EE</a:t>
                      </a:r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Stress</a:t>
                      </a:r>
                      <a:endParaRPr lang="sl-SI"/>
                    </a:p>
                  </a:txBody>
                  <a:tcPr>
                    <a:solidFill>
                      <a:srgbClr val="FF9696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63215" y="3285621"/>
            <a:ext cx="12903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600" b="1" smtClean="0"/>
              <a:t>Training</a:t>
            </a:r>
            <a:endParaRPr lang="sl-SI" sz="2600" b="1"/>
          </a:p>
        </p:txBody>
      </p:sp>
      <p:sp>
        <p:nvSpPr>
          <p:cNvPr id="19" name="Down Arrow 18"/>
          <p:cNvSpPr/>
          <p:nvPr/>
        </p:nvSpPr>
        <p:spPr>
          <a:xfrm rot="16200000">
            <a:off x="5601264" y="3697382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4093011" y="3172976"/>
            <a:ext cx="3863365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Machine learning (classification)</a:t>
            </a:r>
            <a:endParaRPr lang="sl-SI" sz="220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283968" y="4319749"/>
            <a:ext cx="3852428" cy="10534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own Arrow 27"/>
          <p:cNvSpPr/>
          <p:nvPr/>
        </p:nvSpPr>
        <p:spPr>
          <a:xfrm>
            <a:off x="2843808" y="2996952"/>
            <a:ext cx="648072" cy="721581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9" name="TextBox 28"/>
          <p:cNvSpPr txBox="1"/>
          <p:nvPr/>
        </p:nvSpPr>
        <p:spPr>
          <a:xfrm>
            <a:off x="611560" y="4319749"/>
            <a:ext cx="2671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mtClean="0"/>
              <a:t>Heart rate variability</a:t>
            </a:r>
            <a:br>
              <a:rPr lang="sl-SI" smtClean="0"/>
            </a:br>
            <a:r>
              <a:rPr lang="sl-SI" smtClean="0"/>
              <a:t>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mtClean="0"/>
              <a:t>GSR frequency features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372200" y="3765389"/>
            <a:ext cx="1797437" cy="5543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smtClean="0">
                <a:solidFill>
                  <a:schemeClr val="tx1"/>
                </a:solidFill>
              </a:rPr>
              <a:t>Stress model</a:t>
            </a:r>
            <a:endParaRPr lang="sl-SI" sz="2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6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Energy expenditure estimation</a:t>
            </a:r>
            <a:endParaRPr lang="sl-SI" sz="400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1585343"/>
          <a:ext cx="604867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t+1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t+2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4248" y="1556792"/>
            <a:ext cx="1681486" cy="110799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Acceleration,</a:t>
            </a:r>
            <a:br>
              <a:rPr lang="sl-SI" sz="2200" smtClean="0"/>
            </a:br>
            <a:r>
              <a:rPr lang="sl-SI" sz="2200" smtClean="0"/>
              <a:t>heart rate,</a:t>
            </a:r>
            <a:br>
              <a:rPr lang="sl-SI" sz="2200" smtClean="0"/>
            </a:br>
            <a:r>
              <a:rPr lang="sl-SI" sz="2200" smtClean="0"/>
              <a:t>GSR data</a:t>
            </a:r>
            <a:endParaRPr lang="sl-SI" sz="2200"/>
          </a:p>
        </p:txBody>
      </p:sp>
      <p:sp>
        <p:nvSpPr>
          <p:cNvPr id="44" name="Rounded Rectangle 43"/>
          <p:cNvSpPr/>
          <p:nvPr/>
        </p:nvSpPr>
        <p:spPr>
          <a:xfrm>
            <a:off x="5148064" y="5374377"/>
            <a:ext cx="1728192" cy="5543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smtClean="0">
                <a:solidFill>
                  <a:schemeClr val="tx1"/>
                </a:solidFill>
              </a:rPr>
              <a:t>EEE model</a:t>
            </a:r>
            <a:endParaRPr lang="sl-SI" sz="2200">
              <a:solidFill>
                <a:schemeClr val="tx1"/>
              </a:solidFill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659225"/>
              </p:ext>
            </p:extLst>
          </p:nvPr>
        </p:nvGraphicFramePr>
        <p:xfrm>
          <a:off x="7884369" y="5445224"/>
          <a:ext cx="50405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EE</a:t>
                      </a:r>
                      <a:endParaRPr lang="sl-SI"/>
                    </a:p>
                  </a:txBody>
                  <a:tcPr>
                    <a:solidFill>
                      <a:srgbClr val="96FF96"/>
                    </a:solidFill>
                  </a:tcPr>
                </a:tc>
              </a:tr>
            </a:tbl>
          </a:graphicData>
        </a:graphic>
      </p:graphicFrame>
      <p:sp>
        <p:nvSpPr>
          <p:cNvPr id="26" name="Down Arrow 25"/>
          <p:cNvSpPr/>
          <p:nvPr/>
        </p:nvSpPr>
        <p:spPr>
          <a:xfrm rot="16200000">
            <a:off x="7041426" y="5280056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>
            <a:off x="611560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652120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11560" y="2420888"/>
            <a:ext cx="50405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3568" y="2496165"/>
            <a:ext cx="2788456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Sliding window (1 min)</a:t>
            </a:r>
            <a:endParaRPr lang="sl-SI" sz="220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641807" y="2559179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641807" y="2847211"/>
            <a:ext cx="30243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739017"/>
              </p:ext>
            </p:extLst>
          </p:nvPr>
        </p:nvGraphicFramePr>
        <p:xfrm>
          <a:off x="611560" y="3861048"/>
          <a:ext cx="396044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  <a:gridCol w="504056"/>
                <a:gridCol w="504056"/>
                <a:gridCol w="864096"/>
                <a:gridCol w="648072"/>
                <a:gridCol w="4320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f“</a:t>
                      </a:r>
                      <a:r>
                        <a:rPr lang="sl-SI" baseline="-25000" smtClean="0"/>
                        <a:t>1</a:t>
                      </a:r>
                      <a:endParaRPr lang="sl-SI" baseline="-25000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mtClean="0"/>
                        <a:t>f“</a:t>
                      </a:r>
                      <a:r>
                        <a:rPr lang="sl-SI" baseline="-25000" smtClean="0"/>
                        <a:t>2</a:t>
                      </a:r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mtClean="0"/>
                        <a:t>f“</a:t>
                      </a:r>
                      <a:r>
                        <a:rPr lang="sl-SI" baseline="-25000" smtClean="0"/>
                        <a:t>3</a:t>
                      </a:r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History</a:t>
                      </a:r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Time</a:t>
                      </a:r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EE</a:t>
                      </a:r>
                      <a:endParaRPr lang="sl-SI"/>
                    </a:p>
                  </a:txBody>
                  <a:tcPr>
                    <a:solidFill>
                      <a:srgbClr val="DCDCFF"/>
                    </a:solidFill>
                  </a:tcPr>
                </a:tc>
              </a:tr>
            </a:tbl>
          </a:graphicData>
        </a:graphic>
      </p:graphicFrame>
      <p:sp>
        <p:nvSpPr>
          <p:cNvPr id="19" name="Down Arrow 18"/>
          <p:cNvSpPr/>
          <p:nvPr/>
        </p:nvSpPr>
        <p:spPr>
          <a:xfrm rot="16200000">
            <a:off x="4737168" y="3697382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4093011" y="3172976"/>
            <a:ext cx="3863365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Machine learning (classification)</a:t>
            </a:r>
            <a:endParaRPr lang="sl-SI" sz="2200"/>
          </a:p>
        </p:txBody>
      </p:sp>
      <p:sp>
        <p:nvSpPr>
          <p:cNvPr id="21" name="Rounded Rectangle 20"/>
          <p:cNvSpPr/>
          <p:nvPr/>
        </p:nvSpPr>
        <p:spPr>
          <a:xfrm>
            <a:off x="5508104" y="3765389"/>
            <a:ext cx="1797437" cy="5543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smtClean="0">
                <a:solidFill>
                  <a:schemeClr val="tx1"/>
                </a:solidFill>
              </a:rPr>
              <a:t>Stress model</a:t>
            </a:r>
            <a:endParaRPr lang="sl-SI" sz="220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283968" y="4319749"/>
            <a:ext cx="3852428" cy="10534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own Arrow 27"/>
          <p:cNvSpPr/>
          <p:nvPr/>
        </p:nvSpPr>
        <p:spPr>
          <a:xfrm>
            <a:off x="2843808" y="2996952"/>
            <a:ext cx="648072" cy="721581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TextBox 22"/>
          <p:cNvSpPr txBox="1"/>
          <p:nvPr/>
        </p:nvSpPr>
        <p:spPr>
          <a:xfrm>
            <a:off x="563215" y="3285621"/>
            <a:ext cx="17911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600" b="1" smtClean="0"/>
              <a:t>Use/testing</a:t>
            </a:r>
            <a:endParaRPr lang="sl-SI" sz="2600" b="1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508947"/>
              </p:ext>
            </p:extLst>
          </p:nvPr>
        </p:nvGraphicFramePr>
        <p:xfrm>
          <a:off x="8244408" y="3855647"/>
          <a:ext cx="7555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55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Stress</a:t>
                      </a:r>
                      <a:endParaRPr lang="sl-SI"/>
                    </a:p>
                  </a:txBody>
                  <a:tcPr>
                    <a:solidFill>
                      <a:srgbClr val="96FF96"/>
                    </a:solidFill>
                  </a:tcPr>
                </a:tc>
              </a:tr>
            </a:tbl>
          </a:graphicData>
        </a:graphic>
      </p:graphicFrame>
      <p:sp>
        <p:nvSpPr>
          <p:cNvPr id="29" name="Down Arrow 28"/>
          <p:cNvSpPr/>
          <p:nvPr/>
        </p:nvSpPr>
        <p:spPr>
          <a:xfrm rot="16200000">
            <a:off x="7473472" y="3695880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890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Energy expenditure estimation</a:t>
            </a:r>
            <a:endParaRPr lang="sl-SI" sz="400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1585343"/>
          <a:ext cx="604867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t+1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</a:t>
                      </a:r>
                      <a:r>
                        <a:rPr lang="sl-SI" baseline="-25000" smtClean="0"/>
                        <a:t>t+2</a:t>
                      </a:r>
                      <a:endParaRPr lang="sl-SI" baseline="-25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...</a:t>
                      </a:r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4248" y="1556792"/>
            <a:ext cx="1681486" cy="110799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Acceleration,</a:t>
            </a:r>
            <a:br>
              <a:rPr lang="sl-SI" sz="2200" smtClean="0"/>
            </a:br>
            <a:r>
              <a:rPr lang="sl-SI" sz="2200" smtClean="0"/>
              <a:t>heart rate,</a:t>
            </a:r>
            <a:br>
              <a:rPr lang="sl-SI" sz="2200" smtClean="0"/>
            </a:br>
            <a:r>
              <a:rPr lang="sl-SI" sz="2200" smtClean="0"/>
              <a:t>GSR data</a:t>
            </a:r>
            <a:endParaRPr lang="sl-SI" sz="2200"/>
          </a:p>
        </p:txBody>
      </p:sp>
      <p:cxnSp>
        <p:nvCxnSpPr>
          <p:cNvPr id="8" name="Straight Connector 7"/>
          <p:cNvCxnSpPr/>
          <p:nvPr/>
        </p:nvCxnSpPr>
        <p:spPr>
          <a:xfrm>
            <a:off x="611560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652120" y="213285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11560" y="2420888"/>
            <a:ext cx="50405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3568" y="2496165"/>
            <a:ext cx="2788456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200" smtClean="0"/>
              <a:t>Sliding window (1 min)</a:t>
            </a:r>
            <a:endParaRPr lang="sl-SI" sz="220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641807" y="2559179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641807" y="2847211"/>
            <a:ext cx="30243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508104" y="3765389"/>
            <a:ext cx="1797437" cy="5543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smtClean="0">
                <a:solidFill>
                  <a:schemeClr val="tx1"/>
                </a:solidFill>
              </a:rPr>
              <a:t>Stress model</a:t>
            </a:r>
            <a:endParaRPr lang="sl-SI" sz="2200">
              <a:solidFill>
                <a:schemeClr val="tx1"/>
              </a:solidFill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07013"/>
              </p:ext>
            </p:extLst>
          </p:nvPr>
        </p:nvGraphicFramePr>
        <p:xfrm>
          <a:off x="8244408" y="3855647"/>
          <a:ext cx="7555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55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Stress</a:t>
                      </a:r>
                      <a:endParaRPr lang="sl-SI"/>
                    </a:p>
                  </a:txBody>
                  <a:tcPr>
                    <a:solidFill>
                      <a:srgbClr val="96FF96"/>
                    </a:solidFill>
                  </a:tcPr>
                </a:tc>
              </a:tr>
            </a:tbl>
          </a:graphicData>
        </a:graphic>
      </p:graphicFrame>
      <p:sp>
        <p:nvSpPr>
          <p:cNvPr id="29" name="Down Arrow 28"/>
          <p:cNvSpPr/>
          <p:nvPr/>
        </p:nvSpPr>
        <p:spPr>
          <a:xfrm rot="16200000">
            <a:off x="7473472" y="3695880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524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>
                <a:solidFill>
                  <a:srgbClr val="FF0000"/>
                </a:solidFill>
              </a:rPr>
              <a:t>Wellbeing monitoring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965286"/>
              </p:ext>
            </p:extLst>
          </p:nvPr>
        </p:nvGraphicFramePr>
        <p:xfrm>
          <a:off x="8244408" y="3855647"/>
          <a:ext cx="7555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55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Stress</a:t>
                      </a:r>
                      <a:endParaRPr lang="sl-SI"/>
                    </a:p>
                  </a:txBody>
                  <a:tcPr>
                    <a:solidFill>
                      <a:srgbClr val="96FF96"/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508104" y="3717032"/>
            <a:ext cx="2634592" cy="648072"/>
            <a:chOff x="5508104" y="3717032"/>
            <a:chExt cx="2634592" cy="648072"/>
          </a:xfrm>
        </p:grpSpPr>
        <p:sp>
          <p:nvSpPr>
            <p:cNvPr id="21" name="Rounded Rectangle 20"/>
            <p:cNvSpPr/>
            <p:nvPr/>
          </p:nvSpPr>
          <p:spPr>
            <a:xfrm>
              <a:off x="5508104" y="3765389"/>
              <a:ext cx="1797437" cy="55436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2200" smtClean="0">
                  <a:solidFill>
                    <a:schemeClr val="tx1"/>
                  </a:solidFill>
                </a:rPr>
                <a:t>Stress model</a:t>
              </a:r>
              <a:endParaRPr lang="sl-SI" sz="2200">
                <a:solidFill>
                  <a:schemeClr val="tx1"/>
                </a:solidFill>
              </a:endParaRPr>
            </a:p>
          </p:txBody>
        </p:sp>
        <p:sp>
          <p:nvSpPr>
            <p:cNvPr id="29" name="Down Arrow 28"/>
            <p:cNvSpPr/>
            <p:nvPr/>
          </p:nvSpPr>
          <p:spPr>
            <a:xfrm rot="16200000">
              <a:off x="7473472" y="3695880"/>
              <a:ext cx="648072" cy="690376"/>
            </a:xfrm>
            <a:prstGeom prst="downArrow">
              <a:avLst/>
            </a:prstGeom>
            <a:solidFill>
              <a:srgbClr val="DCDC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492942"/>
              </p:ext>
            </p:extLst>
          </p:nvPr>
        </p:nvGraphicFramePr>
        <p:xfrm>
          <a:off x="3563891" y="1916832"/>
          <a:ext cx="1008109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Activity</a:t>
                      </a:r>
                      <a:endParaRPr lang="sl-SI"/>
                    </a:p>
                  </a:txBody>
                  <a:tcPr>
                    <a:solidFill>
                      <a:srgbClr val="96FF96"/>
                    </a:solidFill>
                  </a:tcPr>
                </a:tc>
              </a:tr>
            </a:tbl>
          </a:graphicData>
        </a:graphic>
      </p:graphicFrame>
      <p:sp>
        <p:nvSpPr>
          <p:cNvPr id="16" name="Down Arrow 15"/>
          <p:cNvSpPr/>
          <p:nvPr/>
        </p:nvSpPr>
        <p:spPr>
          <a:xfrm rot="16200000">
            <a:off x="2792955" y="1751664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Rounded Rectangle 16"/>
          <p:cNvSpPr/>
          <p:nvPr/>
        </p:nvSpPr>
        <p:spPr>
          <a:xfrm>
            <a:off x="971600" y="1844824"/>
            <a:ext cx="1656184" cy="5543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smtClean="0">
                <a:solidFill>
                  <a:schemeClr val="tx1"/>
                </a:solidFill>
              </a:rPr>
              <a:t>AR model</a:t>
            </a:r>
            <a:endParaRPr lang="sl-SI" sz="220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47192" y="2780928"/>
            <a:ext cx="1728192" cy="554360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200" smtClean="0">
                <a:solidFill>
                  <a:schemeClr val="tx1"/>
                </a:solidFill>
              </a:rPr>
              <a:t>EEE model</a:t>
            </a:r>
            <a:endParaRPr lang="sl-SI" sz="2200">
              <a:solidFill>
                <a:schemeClr val="tx1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772631"/>
              </p:ext>
            </p:extLst>
          </p:nvPr>
        </p:nvGraphicFramePr>
        <p:xfrm>
          <a:off x="3683497" y="2851775"/>
          <a:ext cx="50405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mtClean="0"/>
                        <a:t>EE</a:t>
                      </a:r>
                      <a:endParaRPr lang="sl-SI"/>
                    </a:p>
                  </a:txBody>
                  <a:tcPr>
                    <a:solidFill>
                      <a:srgbClr val="96FF96"/>
                    </a:solidFill>
                  </a:tcPr>
                </a:tc>
              </a:tr>
            </a:tbl>
          </a:graphicData>
        </a:graphic>
      </p:graphicFrame>
      <p:sp>
        <p:nvSpPr>
          <p:cNvPr id="20" name="Down Arrow 19"/>
          <p:cNvSpPr/>
          <p:nvPr/>
        </p:nvSpPr>
        <p:spPr>
          <a:xfrm rot="16200000">
            <a:off x="2840554" y="2686607"/>
            <a:ext cx="648072" cy="690376"/>
          </a:xfrm>
          <a:prstGeom prst="down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922040" y="4725144"/>
            <a:ext cx="772859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Improvements: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Adaptation to the phone‘s location, orientation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Multiple models (for energy expenditure estimation, stress detection)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Deep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smtClean="0"/>
              <a:t>...</a:t>
            </a:r>
            <a:endParaRPr lang="sl-SI" sz="2000"/>
          </a:p>
        </p:txBody>
      </p:sp>
    </p:spTree>
    <p:extLst>
      <p:ext uri="{BB962C8B-B14F-4D97-AF65-F5344CB8AC3E}">
        <p14:creationId xmlns:p14="http://schemas.microsoft.com/office/powerpoint/2010/main" val="195601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49826 -0.0050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13" y="-25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-0.49792 -0.0050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96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mtClean="0">
                <a:solidFill>
                  <a:srgbClr val="FF0000"/>
                </a:solidFill>
              </a:rPr>
              <a:t>Smart environment example</a:t>
            </a:r>
            <a:endParaRPr lang="sl-SI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Overview of the example</a:t>
            </a:r>
            <a:endParaRPr lang="sl-SI" sz="4000"/>
          </a:p>
        </p:txBody>
      </p:sp>
      <p:pic>
        <p:nvPicPr>
          <p:cNvPr id="1026" name="Picture 2" descr="Image result for netatmo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" t="6527" r="42600" b="5725"/>
          <a:stretch/>
        </p:blipFill>
        <p:spPr bwMode="auto">
          <a:xfrm>
            <a:off x="540606" y="1549241"/>
            <a:ext cx="1314450" cy="172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0606" y="3284984"/>
            <a:ext cx="13886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Sensing: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Hardware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Virtual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79512" y="6460152"/>
            <a:ext cx="1777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smtClean="0">
                <a:solidFill>
                  <a:schemeClr val="bg1">
                    <a:lumMod val="50000"/>
                  </a:schemeClr>
                </a:solidFill>
              </a:rPr>
              <a:t>Image copyright Netatmo</a:t>
            </a:r>
            <a:endParaRPr lang="sl-SI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Overview of the example</a:t>
            </a:r>
            <a:endParaRPr lang="sl-SI" sz="4000"/>
          </a:p>
        </p:txBody>
      </p:sp>
      <p:pic>
        <p:nvPicPr>
          <p:cNvPr id="1026" name="Picture 2" descr="Image result for netatmo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" t="6527" r="42600" b="5725"/>
          <a:stretch/>
        </p:blipFill>
        <p:spPr bwMode="auto">
          <a:xfrm>
            <a:off x="540606" y="1549241"/>
            <a:ext cx="1314450" cy="172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0606" y="3284984"/>
            <a:ext cx="13886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Sensing: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Hardware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Virtual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295312" y="3284984"/>
            <a:ext cx="22046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smtClean="0"/>
              <a:t>Reason about: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Which sensor values are bad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Which actions improve them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627784" y="2174012"/>
            <a:ext cx="1296144" cy="7920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mtClean="0">
                <a:solidFill>
                  <a:schemeClr val="tx1"/>
                </a:solidFill>
              </a:rPr>
              <a:t>Ontology +</a:t>
            </a:r>
          </a:p>
          <a:p>
            <a:pPr algn="ctr"/>
            <a:r>
              <a:rPr lang="sl-SI" smtClean="0">
                <a:solidFill>
                  <a:schemeClr val="tx1"/>
                </a:solidFill>
              </a:rPr>
              <a:t>Reasoning</a:t>
            </a:r>
            <a:endParaRPr lang="sl-SI">
              <a:solidFill>
                <a:schemeClr val="tx1"/>
              </a:solidFill>
            </a:endParaRPr>
          </a:p>
        </p:txBody>
      </p:sp>
      <p:sp>
        <p:nvSpPr>
          <p:cNvPr id="68" name="Right Arrow 67"/>
          <p:cNvSpPr/>
          <p:nvPr/>
        </p:nvSpPr>
        <p:spPr>
          <a:xfrm>
            <a:off x="1855056" y="2327740"/>
            <a:ext cx="648072" cy="484632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2" name="TextBox 71"/>
          <p:cNvSpPr txBox="1"/>
          <p:nvPr/>
        </p:nvSpPr>
        <p:spPr>
          <a:xfrm>
            <a:off x="179512" y="6460152"/>
            <a:ext cx="1777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smtClean="0">
                <a:solidFill>
                  <a:schemeClr val="bg1">
                    <a:lumMod val="50000"/>
                  </a:schemeClr>
                </a:solidFill>
              </a:rPr>
              <a:t>Image copyright Netatmo</a:t>
            </a:r>
            <a:endParaRPr lang="sl-SI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9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Overview of the example</a:t>
            </a:r>
            <a:endParaRPr lang="sl-SI" sz="4000"/>
          </a:p>
        </p:txBody>
      </p:sp>
      <p:pic>
        <p:nvPicPr>
          <p:cNvPr id="1026" name="Picture 2" descr="Image result for netatmo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" t="6527" r="42600" b="5725"/>
          <a:stretch/>
        </p:blipFill>
        <p:spPr bwMode="auto">
          <a:xfrm>
            <a:off x="540606" y="1549241"/>
            <a:ext cx="1314450" cy="172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0606" y="3284984"/>
            <a:ext cx="13886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Sensing: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Hardware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Virtual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295312" y="3284984"/>
            <a:ext cx="22046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smtClean="0"/>
              <a:t>Reason about: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Which sensor values are bad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Which actions improve them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754880" y="2256872"/>
            <a:ext cx="1249680" cy="62636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mtClean="0">
                <a:solidFill>
                  <a:schemeClr val="tx1"/>
                </a:solidFill>
              </a:rPr>
              <a:t>Simulation</a:t>
            </a:r>
            <a:endParaRPr lang="sl-SI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627784" y="2174012"/>
            <a:ext cx="1296144" cy="7920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mtClean="0">
                <a:solidFill>
                  <a:schemeClr val="tx1"/>
                </a:solidFill>
              </a:rPr>
              <a:t>Ontology +</a:t>
            </a:r>
          </a:p>
          <a:p>
            <a:pPr algn="ctr"/>
            <a:r>
              <a:rPr lang="sl-SI" smtClean="0">
                <a:solidFill>
                  <a:schemeClr val="tx1"/>
                </a:solidFill>
              </a:rPr>
              <a:t>Reasoning</a:t>
            </a:r>
            <a:endParaRPr lang="sl-SI">
              <a:solidFill>
                <a:schemeClr val="tx1"/>
              </a:solidFill>
            </a:endParaRPr>
          </a:p>
        </p:txBody>
      </p:sp>
      <p:sp>
        <p:nvSpPr>
          <p:cNvPr id="68" name="Right Arrow 67"/>
          <p:cNvSpPr/>
          <p:nvPr/>
        </p:nvSpPr>
        <p:spPr>
          <a:xfrm>
            <a:off x="1855056" y="2327740"/>
            <a:ext cx="648072" cy="484632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9" name="Right Arrow 68"/>
          <p:cNvSpPr/>
          <p:nvPr/>
        </p:nvSpPr>
        <p:spPr>
          <a:xfrm>
            <a:off x="4026220" y="2327740"/>
            <a:ext cx="648072" cy="484632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1" name="TextBox 70"/>
          <p:cNvSpPr txBox="1"/>
          <p:nvPr/>
        </p:nvSpPr>
        <p:spPr>
          <a:xfrm>
            <a:off x="4499992" y="3284984"/>
            <a:ext cx="180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Simulate suggested actions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Recommend the best one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79512" y="6460152"/>
            <a:ext cx="1777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smtClean="0">
                <a:solidFill>
                  <a:schemeClr val="bg1">
                    <a:lumMod val="50000"/>
                  </a:schemeClr>
                </a:solidFill>
              </a:rPr>
              <a:t>Image copyright Netatmo</a:t>
            </a:r>
            <a:endParaRPr lang="sl-SI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3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Overview of the example</a:t>
            </a:r>
            <a:endParaRPr lang="sl-SI" sz="4000"/>
          </a:p>
        </p:txBody>
      </p:sp>
      <p:pic>
        <p:nvPicPr>
          <p:cNvPr id="1026" name="Picture 2" descr="Image result for netatmo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" t="6527" r="42600" b="5725"/>
          <a:stretch/>
        </p:blipFill>
        <p:spPr bwMode="auto">
          <a:xfrm>
            <a:off x="540606" y="1549241"/>
            <a:ext cx="1314450" cy="172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0606" y="3284984"/>
            <a:ext cx="13886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Sensing: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Hardware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Virtual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295312" y="3284984"/>
            <a:ext cx="22046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smtClean="0"/>
              <a:t>Reason about: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Which sensor values are bad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Which actions improve them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754880" y="2256872"/>
            <a:ext cx="1249680" cy="62636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mtClean="0">
                <a:solidFill>
                  <a:schemeClr val="tx1"/>
                </a:solidFill>
              </a:rPr>
              <a:t>Simulation</a:t>
            </a:r>
            <a:endParaRPr lang="sl-SI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627784" y="2174012"/>
            <a:ext cx="1296144" cy="7920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mtClean="0">
                <a:solidFill>
                  <a:schemeClr val="tx1"/>
                </a:solidFill>
              </a:rPr>
              <a:t>Ontology +</a:t>
            </a:r>
          </a:p>
          <a:p>
            <a:pPr algn="ctr"/>
            <a:r>
              <a:rPr lang="sl-SI" smtClean="0">
                <a:solidFill>
                  <a:schemeClr val="tx1"/>
                </a:solidFill>
              </a:rPr>
              <a:t>Reasoning</a:t>
            </a:r>
            <a:endParaRPr lang="sl-SI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804248" y="2235028"/>
            <a:ext cx="2160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smtClean="0"/>
              <a:t>Environment</a:t>
            </a:r>
            <a:br>
              <a:rPr lang="sl-SI" sz="2000" smtClean="0"/>
            </a:br>
            <a:r>
              <a:rPr lang="sl-SI" sz="2000" smtClean="0"/>
              <a:t>recommendations: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Appropriate temperature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Good air quality</a:t>
            </a:r>
          </a:p>
        </p:txBody>
      </p:sp>
      <p:sp>
        <p:nvSpPr>
          <p:cNvPr id="68" name="Right Arrow 67"/>
          <p:cNvSpPr/>
          <p:nvPr/>
        </p:nvSpPr>
        <p:spPr>
          <a:xfrm>
            <a:off x="1855056" y="2327740"/>
            <a:ext cx="648072" cy="484632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9" name="Right Arrow 68"/>
          <p:cNvSpPr/>
          <p:nvPr/>
        </p:nvSpPr>
        <p:spPr>
          <a:xfrm>
            <a:off x="4026220" y="2327740"/>
            <a:ext cx="648072" cy="484632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0" name="Right Arrow 69"/>
          <p:cNvSpPr/>
          <p:nvPr/>
        </p:nvSpPr>
        <p:spPr>
          <a:xfrm>
            <a:off x="6114648" y="2327740"/>
            <a:ext cx="648072" cy="484632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1" name="TextBox 70"/>
          <p:cNvSpPr txBox="1"/>
          <p:nvPr/>
        </p:nvSpPr>
        <p:spPr>
          <a:xfrm>
            <a:off x="4499992" y="3284984"/>
            <a:ext cx="180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Simulate suggested actions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Recommend the best one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79512" y="6460152"/>
            <a:ext cx="1777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smtClean="0">
                <a:solidFill>
                  <a:schemeClr val="bg1">
                    <a:lumMod val="50000"/>
                  </a:schemeClr>
                </a:solidFill>
              </a:rPr>
              <a:t>Image copyright Netatmo</a:t>
            </a:r>
            <a:endParaRPr lang="sl-SI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0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Sensing</a:t>
            </a:r>
            <a:endParaRPr lang="sl-SI" sz="4000">
              <a:solidFill>
                <a:srgbClr val="FF0000"/>
              </a:solidFill>
            </a:endParaRPr>
          </a:p>
        </p:txBody>
      </p:sp>
      <p:pic>
        <p:nvPicPr>
          <p:cNvPr id="4" name="Picture 2" descr="Image result for netatmo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" t="6527" r="42600" b="5725"/>
          <a:stretch/>
        </p:blipFill>
        <p:spPr bwMode="auto">
          <a:xfrm>
            <a:off x="540606" y="1549241"/>
            <a:ext cx="1314450" cy="172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0606" y="3284984"/>
            <a:ext cx="13886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Sensing: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Hardware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Virtual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915816" y="1772816"/>
            <a:ext cx="3528392" cy="1323466"/>
          </a:xfrm>
          <a:prstGeom prst="wedgeRectCallout">
            <a:avLst>
              <a:gd name="adj1" fmla="val -77187"/>
              <a:gd name="adj2" fmla="val 103761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r>
              <a:rPr lang="sl-SI" sz="2000" smtClean="0">
                <a:solidFill>
                  <a:schemeClr val="tx1"/>
                </a:solidFill>
              </a:rPr>
              <a:t>Indoor: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>
                <a:solidFill>
                  <a:schemeClr val="tx1"/>
                </a:solidFill>
              </a:rPr>
              <a:t>Temperature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>
                <a:solidFill>
                  <a:schemeClr val="tx1"/>
                </a:solidFill>
              </a:rPr>
              <a:t>Humidity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>
                <a:solidFill>
                  <a:schemeClr val="tx1"/>
                </a:solidFill>
              </a:rPr>
              <a:t>CO</a:t>
            </a:r>
            <a:r>
              <a:rPr lang="sl-SI" sz="2000" baseline="-25000" smtClean="0">
                <a:solidFill>
                  <a:schemeClr val="tx1"/>
                </a:solidFill>
              </a:rPr>
              <a:t>2</a:t>
            </a:r>
          </a:p>
          <a:p>
            <a:r>
              <a:rPr lang="sl-SI" sz="2000" smtClean="0">
                <a:solidFill>
                  <a:schemeClr val="tx1"/>
                </a:solidFill>
              </a:rPr>
              <a:t>Outdoor</a:t>
            </a:r>
            <a:r>
              <a:rPr lang="sl-SI" sz="2000" smtClean="0">
                <a:solidFill>
                  <a:schemeClr val="tx1"/>
                </a:solidFill>
              </a:rPr>
              <a:t>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>
                <a:solidFill>
                  <a:schemeClr val="tx1"/>
                </a:solidFill>
              </a:rPr>
              <a:t>Temperature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>
                <a:solidFill>
                  <a:schemeClr val="tx1"/>
                </a:solidFill>
              </a:rPr>
              <a:t>Humidity</a:t>
            </a:r>
            <a:endParaRPr lang="sl-SI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8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788024" y="4077072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Mobile and distributed computing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95736" y="4077072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Human-computer interaction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195736" y="1412776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Artificial intelligence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788024" y="1412776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Sensing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491880" y="2708920"/>
            <a:ext cx="2232248" cy="2232248"/>
          </a:xfrm>
          <a:prstGeom prst="ellipse">
            <a:avLst/>
          </a:prstGeom>
          <a:solidFill>
            <a:srgbClr val="FFDCD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smtClean="0">
                <a:solidFill>
                  <a:schemeClr val="tx1"/>
                </a:solidFill>
              </a:rPr>
              <a:t>AmI</a:t>
            </a:r>
            <a:endParaRPr lang="sl-SI" sz="320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995936" y="2492896"/>
            <a:ext cx="2232248" cy="2232248"/>
          </a:xfrm>
          <a:prstGeom prst="ellipse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smtClean="0">
                <a:solidFill>
                  <a:schemeClr val="tx1"/>
                </a:solidFill>
              </a:rPr>
              <a:t>Ubiquitous computing</a:t>
            </a:r>
            <a:endParaRPr lang="sl-SI" sz="24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AmI in relation to other areas</a:t>
            </a:r>
            <a:endParaRPr lang="sl-SI" sz="4000"/>
          </a:p>
        </p:txBody>
      </p:sp>
      <p:sp>
        <p:nvSpPr>
          <p:cNvPr id="9" name="Oval 8"/>
          <p:cNvSpPr/>
          <p:nvPr/>
        </p:nvSpPr>
        <p:spPr>
          <a:xfrm>
            <a:off x="3995936" y="2996952"/>
            <a:ext cx="2232248" cy="2232248"/>
          </a:xfrm>
          <a:prstGeom prst="ellipse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smtClean="0">
                <a:solidFill>
                  <a:schemeClr val="tx1"/>
                </a:solidFill>
              </a:rPr>
              <a:t>Pervasive computing</a:t>
            </a:r>
            <a:endParaRPr lang="sl-SI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9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Sensing</a:t>
            </a:r>
            <a:endParaRPr lang="sl-SI" sz="4000">
              <a:solidFill>
                <a:srgbClr val="FF0000"/>
              </a:solidFill>
            </a:endParaRPr>
          </a:p>
        </p:txBody>
      </p:sp>
      <p:pic>
        <p:nvPicPr>
          <p:cNvPr id="4" name="Picture 2" descr="Image result for netatmo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" t="6527" r="42600" b="5725"/>
          <a:stretch/>
        </p:blipFill>
        <p:spPr bwMode="auto">
          <a:xfrm>
            <a:off x="540606" y="1549241"/>
            <a:ext cx="1314450" cy="172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0606" y="3284984"/>
            <a:ext cx="13886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Sensing: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Hardware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Virtual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2915816" y="3861048"/>
            <a:ext cx="5328592" cy="2664296"/>
          </a:xfrm>
          <a:prstGeom prst="wedgeRectCallout">
            <a:avLst>
              <a:gd name="adj1" fmla="val -73744"/>
              <a:gd name="adj2" fmla="val -40988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>
                <a:solidFill>
                  <a:schemeClr val="tx1"/>
                </a:solidFill>
              </a:rPr>
              <a:t>Number of occupants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>
                <a:solidFill>
                  <a:schemeClr val="tx1"/>
                </a:solidFill>
              </a:rPr>
              <a:t>Windows opened/closed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2915816" y="1772816"/>
            <a:ext cx="3528392" cy="1323466"/>
          </a:xfrm>
          <a:prstGeom prst="wedgeRectCallout">
            <a:avLst>
              <a:gd name="adj1" fmla="val -77187"/>
              <a:gd name="adj2" fmla="val 103761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r>
              <a:rPr lang="sl-SI" sz="2000" smtClean="0">
                <a:solidFill>
                  <a:schemeClr val="tx1"/>
                </a:solidFill>
              </a:rPr>
              <a:t>Indoor: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>
                <a:solidFill>
                  <a:schemeClr val="tx1"/>
                </a:solidFill>
              </a:rPr>
              <a:t>Temperature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>
                <a:solidFill>
                  <a:schemeClr val="tx1"/>
                </a:solidFill>
              </a:rPr>
              <a:t>Humidity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>
                <a:solidFill>
                  <a:schemeClr val="tx1"/>
                </a:solidFill>
              </a:rPr>
              <a:t>CO</a:t>
            </a:r>
            <a:r>
              <a:rPr lang="sl-SI" sz="2000" baseline="-25000" smtClean="0">
                <a:solidFill>
                  <a:schemeClr val="tx1"/>
                </a:solidFill>
              </a:rPr>
              <a:t>2</a:t>
            </a:r>
          </a:p>
          <a:p>
            <a:r>
              <a:rPr lang="sl-SI" sz="2000" smtClean="0">
                <a:solidFill>
                  <a:schemeClr val="tx1"/>
                </a:solidFill>
              </a:rPr>
              <a:t>Outdoor</a:t>
            </a:r>
            <a:r>
              <a:rPr lang="sl-SI" sz="2000" smtClean="0">
                <a:solidFill>
                  <a:schemeClr val="tx1"/>
                </a:solidFill>
              </a:rPr>
              <a:t>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>
                <a:solidFill>
                  <a:schemeClr val="tx1"/>
                </a:solidFill>
              </a:rPr>
              <a:t>Temperature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>
                <a:solidFill>
                  <a:schemeClr val="tx1"/>
                </a:solidFill>
              </a:rPr>
              <a:t>Humidity</a:t>
            </a:r>
            <a:endParaRPr lang="sl-SI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97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Sensing</a:t>
            </a:r>
            <a:endParaRPr lang="sl-SI" sz="4000">
              <a:solidFill>
                <a:srgbClr val="FF0000"/>
              </a:solidFill>
            </a:endParaRPr>
          </a:p>
        </p:txBody>
      </p:sp>
      <p:pic>
        <p:nvPicPr>
          <p:cNvPr id="4" name="Picture 2" descr="Image result for netatmo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" t="6527" r="42600" b="5725"/>
          <a:stretch/>
        </p:blipFill>
        <p:spPr bwMode="auto">
          <a:xfrm>
            <a:off x="540606" y="1549241"/>
            <a:ext cx="1314450" cy="172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0606" y="3284984"/>
            <a:ext cx="13886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Sensing: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Hardware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Virtual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2915816" y="3861048"/>
            <a:ext cx="5328592" cy="2664296"/>
          </a:xfrm>
          <a:prstGeom prst="wedgeRectCallout">
            <a:avLst>
              <a:gd name="adj1" fmla="val -73744"/>
              <a:gd name="adj2" fmla="val -40988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>
                <a:solidFill>
                  <a:schemeClr val="tx1"/>
                </a:solidFill>
              </a:rPr>
              <a:t>Number of occupants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>
                <a:solidFill>
                  <a:schemeClr val="tx1"/>
                </a:solidFill>
              </a:rPr>
              <a:t>Windows opened/closed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58696" y="6021288"/>
            <a:ext cx="46837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smtClean="0"/>
              <a:t>Hardware sensor readings (CO</a:t>
            </a:r>
            <a:r>
              <a:rPr lang="sl-SI" sz="2000" baseline="-25000" smtClean="0"/>
              <a:t>2</a:t>
            </a:r>
            <a:r>
              <a:rPr lang="sl-SI" sz="2000" smtClean="0"/>
              <a:t> and others)</a:t>
            </a:r>
            <a:endParaRPr lang="sl-SI" sz="2000" baseline="-25000"/>
          </a:p>
        </p:txBody>
      </p:sp>
      <p:sp>
        <p:nvSpPr>
          <p:cNvPr id="9" name="Rounded Rectangle 8"/>
          <p:cNvSpPr/>
          <p:nvPr/>
        </p:nvSpPr>
        <p:spPr>
          <a:xfrm>
            <a:off x="3779912" y="4941168"/>
            <a:ext cx="2376264" cy="71026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Machine-learning model / heuristics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6200000">
            <a:off x="5176854" y="5741947"/>
            <a:ext cx="317585" cy="300204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Right Arrow 10"/>
          <p:cNvSpPr/>
          <p:nvPr/>
        </p:nvSpPr>
        <p:spPr>
          <a:xfrm rot="16200000">
            <a:off x="4347286" y="4531883"/>
            <a:ext cx="317585" cy="300204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Rectangular Callout 11"/>
          <p:cNvSpPr/>
          <p:nvPr/>
        </p:nvSpPr>
        <p:spPr>
          <a:xfrm>
            <a:off x="2915816" y="1772816"/>
            <a:ext cx="3528392" cy="1323466"/>
          </a:xfrm>
          <a:prstGeom prst="wedgeRectCallout">
            <a:avLst>
              <a:gd name="adj1" fmla="val -77187"/>
              <a:gd name="adj2" fmla="val 103761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r>
              <a:rPr lang="sl-SI" sz="2000" smtClean="0">
                <a:solidFill>
                  <a:schemeClr val="tx1"/>
                </a:solidFill>
              </a:rPr>
              <a:t>Indoor: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>
                <a:solidFill>
                  <a:schemeClr val="tx1"/>
                </a:solidFill>
              </a:rPr>
              <a:t>Temperature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>
                <a:solidFill>
                  <a:schemeClr val="tx1"/>
                </a:solidFill>
              </a:rPr>
              <a:t>Humidity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>
                <a:solidFill>
                  <a:schemeClr val="tx1"/>
                </a:solidFill>
              </a:rPr>
              <a:t>CO</a:t>
            </a:r>
            <a:r>
              <a:rPr lang="sl-SI" sz="2000" baseline="-25000" smtClean="0">
                <a:solidFill>
                  <a:schemeClr val="tx1"/>
                </a:solidFill>
              </a:rPr>
              <a:t>2</a:t>
            </a:r>
          </a:p>
          <a:p>
            <a:r>
              <a:rPr lang="sl-SI" sz="2000" smtClean="0">
                <a:solidFill>
                  <a:schemeClr val="tx1"/>
                </a:solidFill>
              </a:rPr>
              <a:t>Outdoor</a:t>
            </a:r>
            <a:r>
              <a:rPr lang="sl-SI" sz="2000" smtClean="0">
                <a:solidFill>
                  <a:schemeClr val="tx1"/>
                </a:solidFill>
              </a:rPr>
              <a:t>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>
                <a:solidFill>
                  <a:schemeClr val="tx1"/>
                </a:solidFill>
              </a:rPr>
              <a:t>Temperature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>
                <a:solidFill>
                  <a:schemeClr val="tx1"/>
                </a:solidFill>
              </a:rPr>
              <a:t>Humidity</a:t>
            </a:r>
            <a:endParaRPr lang="sl-SI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8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Ontology + reasoning</a:t>
            </a:r>
            <a:endParaRPr lang="sl-SI" sz="400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66749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00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Simulation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484784"/>
            <a:ext cx="13093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Suggested </a:t>
            </a:r>
            <a:br>
              <a:rPr lang="sl-SI" sz="2000" smtClean="0"/>
            </a:br>
            <a:r>
              <a:rPr lang="sl-SI" sz="2000" smtClean="0"/>
              <a:t>actions</a:t>
            </a:r>
          </a:p>
          <a:p>
            <a:r>
              <a:rPr lang="sl-SI" sz="2000" smtClean="0"/>
              <a:t>from the </a:t>
            </a:r>
            <a:br>
              <a:rPr lang="sl-SI" sz="2000" smtClean="0"/>
            </a:br>
            <a:r>
              <a:rPr lang="sl-SI" sz="2000" smtClean="0"/>
              <a:t>ontology +</a:t>
            </a:r>
            <a:br>
              <a:rPr lang="sl-SI" sz="2000" smtClean="0"/>
            </a:br>
            <a:r>
              <a:rPr lang="sl-SI" sz="2000" smtClean="0"/>
              <a:t>reasoning</a:t>
            </a:r>
            <a:endParaRPr lang="sl-SI" sz="2000"/>
          </a:p>
        </p:txBody>
      </p:sp>
    </p:spTree>
    <p:extLst>
      <p:ext uri="{BB962C8B-B14F-4D97-AF65-F5344CB8AC3E}">
        <p14:creationId xmlns:p14="http://schemas.microsoft.com/office/powerpoint/2010/main" val="348181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Simulation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484784"/>
            <a:ext cx="13093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Suggested </a:t>
            </a:r>
            <a:br>
              <a:rPr lang="sl-SI" sz="2000" smtClean="0"/>
            </a:br>
            <a:r>
              <a:rPr lang="sl-SI" sz="2000" smtClean="0"/>
              <a:t>actions</a:t>
            </a:r>
          </a:p>
          <a:p>
            <a:r>
              <a:rPr lang="sl-SI" sz="2000" smtClean="0"/>
              <a:t>from the </a:t>
            </a:r>
            <a:br>
              <a:rPr lang="sl-SI" sz="2000" smtClean="0"/>
            </a:br>
            <a:r>
              <a:rPr lang="sl-SI" sz="2000" smtClean="0"/>
              <a:t>ontology +</a:t>
            </a:r>
            <a:br>
              <a:rPr lang="sl-SI" sz="2000" smtClean="0"/>
            </a:br>
            <a:r>
              <a:rPr lang="sl-SI" sz="2000" smtClean="0"/>
              <a:t>reasoning</a:t>
            </a:r>
            <a:endParaRPr lang="sl-SI" sz="2000"/>
          </a:p>
        </p:txBody>
      </p:sp>
      <p:sp>
        <p:nvSpPr>
          <p:cNvPr id="6" name="Right Arrow 5"/>
          <p:cNvSpPr/>
          <p:nvPr/>
        </p:nvSpPr>
        <p:spPr>
          <a:xfrm>
            <a:off x="1587949" y="2058076"/>
            <a:ext cx="648072" cy="484632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2400216" y="1484784"/>
            <a:ext cx="17397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smtClean="0"/>
              <a:t>Prediction of</a:t>
            </a:r>
            <a:br>
              <a:rPr lang="sl-SI" sz="2000" smtClean="0"/>
            </a:br>
            <a:r>
              <a:rPr lang="sl-SI" sz="2000" smtClean="0"/>
              <a:t>outcomes: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Temperature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Humidity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CO</a:t>
            </a:r>
            <a:r>
              <a:rPr lang="sl-SI" sz="2000" baseline="-2500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1713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Simulation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484784"/>
            <a:ext cx="13093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Suggested </a:t>
            </a:r>
            <a:br>
              <a:rPr lang="sl-SI" sz="2000" smtClean="0"/>
            </a:br>
            <a:r>
              <a:rPr lang="sl-SI" sz="2000" smtClean="0"/>
              <a:t>actions</a:t>
            </a:r>
          </a:p>
          <a:p>
            <a:r>
              <a:rPr lang="sl-SI" sz="2000" smtClean="0"/>
              <a:t>from the </a:t>
            </a:r>
            <a:br>
              <a:rPr lang="sl-SI" sz="2000" smtClean="0"/>
            </a:br>
            <a:r>
              <a:rPr lang="sl-SI" sz="2000" smtClean="0"/>
              <a:t>ontology +</a:t>
            </a:r>
            <a:br>
              <a:rPr lang="sl-SI" sz="2000" smtClean="0"/>
            </a:br>
            <a:r>
              <a:rPr lang="sl-SI" sz="2000" smtClean="0"/>
              <a:t>reasoning</a:t>
            </a:r>
            <a:endParaRPr lang="sl-SI" sz="2000"/>
          </a:p>
        </p:txBody>
      </p:sp>
      <p:sp>
        <p:nvSpPr>
          <p:cNvPr id="6" name="Right Arrow 5"/>
          <p:cNvSpPr/>
          <p:nvPr/>
        </p:nvSpPr>
        <p:spPr>
          <a:xfrm>
            <a:off x="1587949" y="2058076"/>
            <a:ext cx="648072" cy="484632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2400216" y="1484784"/>
            <a:ext cx="17397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smtClean="0"/>
              <a:t>Prediction of</a:t>
            </a:r>
            <a:br>
              <a:rPr lang="sl-SI" sz="2000" smtClean="0"/>
            </a:br>
            <a:r>
              <a:rPr lang="sl-SI" sz="2000" smtClean="0"/>
              <a:t>outcomes: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Temperature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Humidity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CO</a:t>
            </a:r>
            <a:r>
              <a:rPr lang="sl-SI" sz="2000" baseline="-25000" smtClean="0"/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20394" y="4901098"/>
            <a:ext cx="28910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smtClean="0"/>
              <a:t>History of sensor readings</a:t>
            </a:r>
            <a:endParaRPr lang="sl-SI" sz="2000" baseline="-25000"/>
          </a:p>
        </p:txBody>
      </p:sp>
      <p:sp>
        <p:nvSpPr>
          <p:cNvPr id="19" name="Rounded Rectangle 18"/>
          <p:cNvSpPr/>
          <p:nvPr/>
        </p:nvSpPr>
        <p:spPr>
          <a:xfrm>
            <a:off x="1898831" y="3676962"/>
            <a:ext cx="2334174" cy="71026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smtClean="0">
                <a:solidFill>
                  <a:schemeClr val="tx1"/>
                </a:solidFill>
              </a:rPr>
              <a:t>Machine-learning / physics models</a:t>
            </a:r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16200000">
            <a:off x="2926166" y="4477740"/>
            <a:ext cx="317585" cy="300204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Right Arrow 20"/>
          <p:cNvSpPr/>
          <p:nvPr/>
        </p:nvSpPr>
        <p:spPr>
          <a:xfrm rot="16200000">
            <a:off x="2907126" y="3228636"/>
            <a:ext cx="317585" cy="300204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266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Simulation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484784"/>
            <a:ext cx="13093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Suggested </a:t>
            </a:r>
            <a:br>
              <a:rPr lang="sl-SI" sz="2000" smtClean="0"/>
            </a:br>
            <a:r>
              <a:rPr lang="sl-SI" sz="2000" smtClean="0"/>
              <a:t>actions</a:t>
            </a:r>
          </a:p>
          <a:p>
            <a:r>
              <a:rPr lang="sl-SI" sz="2000" smtClean="0"/>
              <a:t>from the </a:t>
            </a:r>
            <a:br>
              <a:rPr lang="sl-SI" sz="2000" smtClean="0"/>
            </a:br>
            <a:r>
              <a:rPr lang="sl-SI" sz="2000" smtClean="0"/>
              <a:t>ontology +</a:t>
            </a:r>
            <a:br>
              <a:rPr lang="sl-SI" sz="2000" smtClean="0"/>
            </a:br>
            <a:r>
              <a:rPr lang="sl-SI" sz="2000" smtClean="0"/>
              <a:t>reasoning</a:t>
            </a:r>
            <a:endParaRPr lang="sl-SI" sz="2000"/>
          </a:p>
        </p:txBody>
      </p:sp>
      <p:sp>
        <p:nvSpPr>
          <p:cNvPr id="6" name="Right Arrow 5"/>
          <p:cNvSpPr/>
          <p:nvPr/>
        </p:nvSpPr>
        <p:spPr>
          <a:xfrm>
            <a:off x="1587949" y="2058076"/>
            <a:ext cx="648072" cy="484632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2400216" y="1484784"/>
            <a:ext cx="17397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smtClean="0"/>
              <a:t>Prediction of</a:t>
            </a:r>
            <a:br>
              <a:rPr lang="sl-SI" sz="2000" smtClean="0"/>
            </a:br>
            <a:r>
              <a:rPr lang="sl-SI" sz="2000" smtClean="0"/>
              <a:t>outcomes: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Temperature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Humidity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CO</a:t>
            </a:r>
            <a:r>
              <a:rPr lang="sl-SI" sz="2000" baseline="-25000" smtClean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3343" y="1792559"/>
            <a:ext cx="16484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Evaluation of </a:t>
            </a:r>
            <a:br>
              <a:rPr lang="sl-SI" sz="2000" smtClean="0"/>
            </a:br>
            <a:r>
              <a:rPr lang="sl-SI" sz="2000" smtClean="0"/>
              <a:t>the predicted </a:t>
            </a:r>
            <a:br>
              <a:rPr lang="sl-SI" sz="2000" smtClean="0"/>
            </a:br>
            <a:r>
              <a:rPr lang="sl-SI" sz="2000" smtClean="0"/>
              <a:t>outcomes</a:t>
            </a:r>
            <a:endParaRPr lang="sl-SI" sz="2000"/>
          </a:p>
        </p:txBody>
      </p:sp>
      <p:sp>
        <p:nvSpPr>
          <p:cNvPr id="15" name="Right Arrow 14"/>
          <p:cNvSpPr/>
          <p:nvPr/>
        </p:nvSpPr>
        <p:spPr>
          <a:xfrm>
            <a:off x="4139952" y="2058076"/>
            <a:ext cx="648072" cy="484632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860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ular Callout 22"/>
          <p:cNvSpPr/>
          <p:nvPr/>
        </p:nvSpPr>
        <p:spPr>
          <a:xfrm>
            <a:off x="2699792" y="4077072"/>
            <a:ext cx="4824536" cy="2232248"/>
          </a:xfrm>
          <a:prstGeom prst="wedgeRectCallout">
            <a:avLst>
              <a:gd name="adj1" fmla="val 7123"/>
              <a:gd name="adj2" fmla="val -10857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sl-SI" sz="20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Simulation</a:t>
            </a:r>
            <a:endParaRPr lang="sl-SI" sz="400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67" y="4975252"/>
            <a:ext cx="4471089" cy="1179837"/>
          </a:xfrm>
        </p:spPr>
      </p:pic>
      <p:sp>
        <p:nvSpPr>
          <p:cNvPr id="5" name="TextBox 4"/>
          <p:cNvSpPr txBox="1"/>
          <p:nvPr/>
        </p:nvSpPr>
        <p:spPr>
          <a:xfrm>
            <a:off x="323528" y="1484784"/>
            <a:ext cx="13093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Suggested </a:t>
            </a:r>
            <a:br>
              <a:rPr lang="sl-SI" sz="2000" smtClean="0"/>
            </a:br>
            <a:r>
              <a:rPr lang="sl-SI" sz="2000" smtClean="0"/>
              <a:t>actions</a:t>
            </a:r>
          </a:p>
          <a:p>
            <a:r>
              <a:rPr lang="sl-SI" sz="2000" smtClean="0"/>
              <a:t>from the </a:t>
            </a:r>
            <a:br>
              <a:rPr lang="sl-SI" sz="2000" smtClean="0"/>
            </a:br>
            <a:r>
              <a:rPr lang="sl-SI" sz="2000" smtClean="0"/>
              <a:t>ontology +</a:t>
            </a:r>
            <a:br>
              <a:rPr lang="sl-SI" sz="2000" smtClean="0"/>
            </a:br>
            <a:r>
              <a:rPr lang="sl-SI" sz="2000" smtClean="0"/>
              <a:t>reasoning</a:t>
            </a:r>
            <a:endParaRPr lang="sl-SI" sz="2000"/>
          </a:p>
        </p:txBody>
      </p:sp>
      <p:sp>
        <p:nvSpPr>
          <p:cNvPr id="6" name="Right Arrow 5"/>
          <p:cNvSpPr/>
          <p:nvPr/>
        </p:nvSpPr>
        <p:spPr>
          <a:xfrm>
            <a:off x="1587949" y="2058076"/>
            <a:ext cx="648072" cy="484632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2400216" y="1484784"/>
            <a:ext cx="17397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smtClean="0"/>
              <a:t>Prediction of</a:t>
            </a:r>
            <a:br>
              <a:rPr lang="sl-SI" sz="2000" smtClean="0"/>
            </a:br>
            <a:r>
              <a:rPr lang="sl-SI" sz="2000" smtClean="0"/>
              <a:t>outcomes: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Temperature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Humidity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CO</a:t>
            </a:r>
            <a:r>
              <a:rPr lang="sl-SI" sz="2000" baseline="-25000" smtClean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3343" y="1792559"/>
            <a:ext cx="16484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Evaluation of </a:t>
            </a:r>
            <a:br>
              <a:rPr lang="sl-SI" sz="2000" smtClean="0"/>
            </a:br>
            <a:r>
              <a:rPr lang="sl-SI" sz="2000" smtClean="0"/>
              <a:t>the predicted </a:t>
            </a:r>
            <a:br>
              <a:rPr lang="sl-SI" sz="2000" smtClean="0"/>
            </a:br>
            <a:r>
              <a:rPr lang="sl-SI" sz="2000" smtClean="0"/>
              <a:t>outcomes</a:t>
            </a:r>
            <a:endParaRPr lang="sl-SI" sz="2000"/>
          </a:p>
        </p:txBody>
      </p:sp>
      <p:sp>
        <p:nvSpPr>
          <p:cNvPr id="15" name="Right Arrow 14"/>
          <p:cNvSpPr/>
          <p:nvPr/>
        </p:nvSpPr>
        <p:spPr>
          <a:xfrm>
            <a:off x="4139952" y="2058076"/>
            <a:ext cx="648072" cy="484632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292080" y="4437112"/>
            <a:ext cx="648072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6441402" y="4437112"/>
            <a:ext cx="648072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940152" y="4437112"/>
            <a:ext cx="5040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92080" y="4653136"/>
            <a:ext cx="179739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975416" y="456212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mtClean="0"/>
              <a:t>–1 </a:t>
            </a:r>
            <a:endParaRPr lang="sl-SI"/>
          </a:p>
        </p:txBody>
      </p:sp>
      <p:sp>
        <p:nvSpPr>
          <p:cNvPr id="33" name="TextBox 32"/>
          <p:cNvSpPr txBox="1"/>
          <p:nvPr/>
        </p:nvSpPr>
        <p:spPr>
          <a:xfrm>
            <a:off x="5463096" y="43487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mtClean="0"/>
              <a:t>0</a:t>
            </a:r>
            <a:endParaRPr lang="sl-SI"/>
          </a:p>
        </p:txBody>
      </p:sp>
      <p:sp>
        <p:nvSpPr>
          <p:cNvPr id="34" name="TextBox 33"/>
          <p:cNvSpPr txBox="1"/>
          <p:nvPr/>
        </p:nvSpPr>
        <p:spPr>
          <a:xfrm>
            <a:off x="6041337" y="41318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51816" y="43563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mtClean="0"/>
              <a:t>0</a:t>
            </a:r>
            <a:endParaRPr lang="sl-SI"/>
          </a:p>
        </p:txBody>
      </p:sp>
      <p:sp>
        <p:nvSpPr>
          <p:cNvPr id="36" name="TextBox 35"/>
          <p:cNvSpPr txBox="1"/>
          <p:nvPr/>
        </p:nvSpPr>
        <p:spPr>
          <a:xfrm>
            <a:off x="6982320" y="456212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mtClean="0"/>
              <a:t>–1 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526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Simulation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484784"/>
            <a:ext cx="13093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Suggested </a:t>
            </a:r>
            <a:br>
              <a:rPr lang="sl-SI" sz="2000" smtClean="0"/>
            </a:br>
            <a:r>
              <a:rPr lang="sl-SI" sz="2000" smtClean="0"/>
              <a:t>actions</a:t>
            </a:r>
          </a:p>
          <a:p>
            <a:r>
              <a:rPr lang="sl-SI" sz="2000" smtClean="0"/>
              <a:t>from the </a:t>
            </a:r>
            <a:br>
              <a:rPr lang="sl-SI" sz="2000" smtClean="0"/>
            </a:br>
            <a:r>
              <a:rPr lang="sl-SI" sz="2000" smtClean="0"/>
              <a:t>ontology +</a:t>
            </a:r>
            <a:br>
              <a:rPr lang="sl-SI" sz="2000" smtClean="0"/>
            </a:br>
            <a:r>
              <a:rPr lang="sl-SI" sz="2000" smtClean="0"/>
              <a:t>reasoning</a:t>
            </a:r>
            <a:endParaRPr lang="sl-SI" sz="2000"/>
          </a:p>
        </p:txBody>
      </p:sp>
      <p:sp>
        <p:nvSpPr>
          <p:cNvPr id="6" name="Right Arrow 5"/>
          <p:cNvSpPr/>
          <p:nvPr/>
        </p:nvSpPr>
        <p:spPr>
          <a:xfrm>
            <a:off x="1587949" y="2058076"/>
            <a:ext cx="648072" cy="484632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2400216" y="1484784"/>
            <a:ext cx="17397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smtClean="0"/>
              <a:t>Prediction of</a:t>
            </a:r>
            <a:br>
              <a:rPr lang="sl-SI" sz="2000" smtClean="0"/>
            </a:br>
            <a:r>
              <a:rPr lang="sl-SI" sz="2000" smtClean="0"/>
              <a:t>outcomes: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Temperature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Humidity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sl-SI" sz="2000" smtClean="0"/>
              <a:t>CO</a:t>
            </a:r>
            <a:r>
              <a:rPr lang="sl-SI" sz="2000" baseline="-25000" smtClean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3343" y="1792559"/>
            <a:ext cx="16484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Evaluation of </a:t>
            </a:r>
            <a:br>
              <a:rPr lang="sl-SI" sz="2000" smtClean="0"/>
            </a:br>
            <a:r>
              <a:rPr lang="sl-SI" sz="2000" smtClean="0"/>
              <a:t>the predicted </a:t>
            </a:r>
            <a:br>
              <a:rPr lang="sl-SI" sz="2000" smtClean="0"/>
            </a:br>
            <a:r>
              <a:rPr lang="sl-SI" sz="2000" smtClean="0"/>
              <a:t>outcomes</a:t>
            </a:r>
            <a:endParaRPr lang="sl-SI" sz="2000"/>
          </a:p>
        </p:txBody>
      </p:sp>
      <p:sp>
        <p:nvSpPr>
          <p:cNvPr id="15" name="Right Arrow 14"/>
          <p:cNvSpPr/>
          <p:nvPr/>
        </p:nvSpPr>
        <p:spPr>
          <a:xfrm>
            <a:off x="4139952" y="2058076"/>
            <a:ext cx="648072" cy="484632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Right Arrow 15"/>
          <p:cNvSpPr/>
          <p:nvPr/>
        </p:nvSpPr>
        <p:spPr>
          <a:xfrm>
            <a:off x="6444208" y="2058075"/>
            <a:ext cx="648072" cy="484632"/>
          </a:xfrm>
          <a:prstGeom prst="rightArrow">
            <a:avLst/>
          </a:prstGeom>
          <a:solidFill>
            <a:srgbClr val="DCD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7164288" y="1946448"/>
            <a:ext cx="1817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smtClean="0"/>
              <a:t>Recommended</a:t>
            </a:r>
            <a:br>
              <a:rPr lang="sl-SI" sz="2000" smtClean="0"/>
            </a:br>
            <a:r>
              <a:rPr lang="sl-SI" sz="2000" smtClean="0"/>
              <a:t>action</a:t>
            </a:r>
            <a:endParaRPr lang="sl-SI" sz="2000"/>
          </a:p>
        </p:txBody>
      </p:sp>
    </p:spTree>
    <p:extLst>
      <p:ext uri="{BB962C8B-B14F-4D97-AF65-F5344CB8AC3E}">
        <p14:creationId xmlns:p14="http://schemas.microsoft.com/office/powerpoint/2010/main" val="3450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mtClean="0">
                <a:solidFill>
                  <a:srgbClr val="FF0000"/>
                </a:solidFill>
              </a:rPr>
              <a:t>Common settings</a:t>
            </a:r>
            <a:endParaRPr lang="sl-SI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0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Wearables systems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Specialized devices</a:t>
            </a:r>
            <a:br>
              <a:rPr lang="sl-SI" smtClean="0"/>
            </a:br>
            <a:r>
              <a:rPr lang="sl-SI" smtClean="0"/>
              <a:t>(sensing, some processing)</a:t>
            </a:r>
          </a:p>
          <a:p>
            <a:r>
              <a:rPr lang="sl-SI" smtClean="0"/>
              <a:t>Consumer wearables</a:t>
            </a:r>
            <a:br>
              <a:rPr lang="sl-SI" smtClean="0"/>
            </a:br>
            <a:r>
              <a:rPr lang="sl-SI" smtClean="0"/>
              <a:t>(sensing, some processing, HCI)</a:t>
            </a:r>
          </a:p>
          <a:p>
            <a:r>
              <a:rPr lang="sl-SI" smtClean="0"/>
              <a:t>Smartphones</a:t>
            </a:r>
            <a:br>
              <a:rPr lang="sl-SI" smtClean="0"/>
            </a:br>
            <a:r>
              <a:rPr lang="sl-SI" smtClean="0"/>
              <a:t>(sensing, processing, HCI)</a:t>
            </a:r>
          </a:p>
        </p:txBody>
      </p:sp>
      <p:pic>
        <p:nvPicPr>
          <p:cNvPr id="2050" name="Picture 2" descr="Image result for shimmer senso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72816"/>
            <a:ext cx="1352811" cy="87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icrosoft band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75" y="2904193"/>
            <a:ext cx="1352811" cy="76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amsung smartphon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10315" y="3502780"/>
            <a:ext cx="1652641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144" y="6460152"/>
            <a:ext cx="3147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smtClean="0">
                <a:solidFill>
                  <a:schemeClr val="bg1">
                    <a:lumMod val="50000"/>
                  </a:schemeClr>
                </a:solidFill>
              </a:rPr>
              <a:t>Images copyright Shimmer, Microsoft, Samsung</a:t>
            </a:r>
            <a:endParaRPr lang="sl-SI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8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smtClean="0">
                <a:solidFill>
                  <a:srgbClr val="FF0000"/>
                </a:solidFill>
              </a:rPr>
              <a:t>Wearable sensors</a:t>
            </a:r>
            <a:endParaRPr lang="sl-SI" sz="400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4525963"/>
          </a:xfrm>
        </p:spPr>
        <p:txBody>
          <a:bodyPr>
            <a:normAutofit fontScale="92500" lnSpcReduction="20000"/>
          </a:bodyPr>
          <a:lstStyle/>
          <a:p>
            <a:r>
              <a:rPr lang="sl-SI" smtClean="0"/>
              <a:t>Accelerometer: acceleration, including gravity → orientation</a:t>
            </a:r>
          </a:p>
          <a:p>
            <a:r>
              <a:rPr lang="sl-SI" smtClean="0"/>
              <a:t>Gyroscope: angular velocity</a:t>
            </a:r>
          </a:p>
          <a:p>
            <a:r>
              <a:rPr lang="sl-SI" smtClean="0">
                <a:solidFill>
                  <a:schemeClr val="bg1"/>
                </a:solidFill>
              </a:rPr>
              <a:t>Photoplethysmogram (PPG) sensor: blood volume pulse → heart activity, blood oxygen (multiple wavelenghts)</a:t>
            </a:r>
          </a:p>
          <a:p>
            <a:r>
              <a:rPr lang="sl-SI" smtClean="0">
                <a:solidFill>
                  <a:schemeClr val="bg1"/>
                </a:solidFill>
              </a:rPr>
              <a:t>Electrocardiogram (ECG) sensor: heart activity (richer information than PPG)</a:t>
            </a:r>
          </a:p>
          <a:p>
            <a:r>
              <a:rPr lang="sl-SI" smtClean="0">
                <a:solidFill>
                  <a:schemeClr val="bg1"/>
                </a:solidFill>
              </a:rPr>
              <a:t>Electromyogram (EMG) sensor: activity of other muscles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8144" y="6460152"/>
            <a:ext cx="3147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smtClean="0">
                <a:solidFill>
                  <a:schemeClr val="bg1">
                    <a:lumMod val="50000"/>
                  </a:schemeClr>
                </a:solidFill>
              </a:rPr>
              <a:t>Images copyright Shimmer, Microsoft, Samsung</a:t>
            </a:r>
            <a:endParaRPr lang="sl-SI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2" descr="Image result for shimmer senso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07" y="1733810"/>
            <a:ext cx="676406" cy="43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microsoft band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798134"/>
            <a:ext cx="548496" cy="30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samsung smartphon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69967" y="1640707"/>
            <a:ext cx="572521" cy="62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shimmer senso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07" y="2418189"/>
            <a:ext cx="676406" cy="43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samsung smartphon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84323" y="2325088"/>
            <a:ext cx="572521" cy="62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38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8932</TotalTime>
  <Words>1571</Words>
  <Application>Microsoft Office PowerPoint</Application>
  <PresentationFormat>On-screen Show (4:3)</PresentationFormat>
  <Paragraphs>581</Paragraphs>
  <Slides>68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Ambient Intelligence</vt:lpstr>
      <vt:lpstr>What is ambient intelligence (AmI)</vt:lpstr>
      <vt:lpstr>What is ambient intelligence (AmI)</vt:lpstr>
      <vt:lpstr>AmI in relation to other areas</vt:lpstr>
      <vt:lpstr>AmI in relation to other areas</vt:lpstr>
      <vt:lpstr>AmI in relation to other areas</vt:lpstr>
      <vt:lpstr>Common settings</vt:lpstr>
      <vt:lpstr>Wearables systems</vt:lpstr>
      <vt:lpstr>Wearable sensors</vt:lpstr>
      <vt:lpstr>Wearable sensors</vt:lpstr>
      <vt:lpstr>Wearable sensors</vt:lpstr>
      <vt:lpstr>Wearable sensors</vt:lpstr>
      <vt:lpstr>Wearable sensors</vt:lpstr>
      <vt:lpstr>Smart indoor environments</vt:lpstr>
      <vt:lpstr>Smart indoor environments</vt:lpstr>
      <vt:lpstr>Indoor sensors</vt:lpstr>
      <vt:lpstr>Indoor sensors</vt:lpstr>
      <vt:lpstr>Indoor sensors</vt:lpstr>
      <vt:lpstr>Indoor sensors</vt:lpstr>
      <vt:lpstr>Indoor sensors</vt:lpstr>
      <vt:lpstr>Smart outdoor environments</vt:lpstr>
      <vt:lpstr>Common applications</vt:lpstr>
      <vt:lpstr>Health and AAL</vt:lpstr>
      <vt:lpstr>Health and AAL</vt:lpstr>
      <vt:lpstr>Health and AAL</vt:lpstr>
      <vt:lpstr>Comfort, power and security</vt:lpstr>
      <vt:lpstr>Comfort, power and security</vt:lpstr>
      <vt:lpstr>Miscellaneous</vt:lpstr>
      <vt:lpstr>Miscellaneous</vt:lpstr>
      <vt:lpstr>Miscellaneous</vt:lpstr>
      <vt:lpstr>Common technolgies and methods</vt:lpstr>
      <vt:lpstr>... by area</vt:lpstr>
      <vt:lpstr>Artificial intelligence</vt:lpstr>
      <vt:lpstr>Sensing</vt:lpstr>
      <vt:lpstr>Mobile and distributed computing</vt:lpstr>
      <vt:lpstr>Human-computer interaction</vt:lpstr>
      <vt:lpstr>Wearable example</vt:lpstr>
      <vt:lpstr>Overview of the example</vt:lpstr>
      <vt:lpstr>Overview of the example</vt:lpstr>
      <vt:lpstr>Overview of the example</vt:lpstr>
      <vt:lpstr>Overview of the example</vt:lpstr>
      <vt:lpstr>Activity recognition</vt:lpstr>
      <vt:lpstr>Activity recognition</vt:lpstr>
      <vt:lpstr>Activity recognition</vt:lpstr>
      <vt:lpstr>Activity recognition</vt:lpstr>
      <vt:lpstr>Energy expenditure estimation</vt:lpstr>
      <vt:lpstr>Energy expenditure estimation</vt:lpstr>
      <vt:lpstr>Energy expenditure estimation</vt:lpstr>
      <vt:lpstr>Energy expenditure estimation</vt:lpstr>
      <vt:lpstr>Energy expenditure estimation</vt:lpstr>
      <vt:lpstr>Energy expenditure estimation</vt:lpstr>
      <vt:lpstr>Energy expenditure estimation</vt:lpstr>
      <vt:lpstr>Wellbeing monitoring</vt:lpstr>
      <vt:lpstr>Smart environment example</vt:lpstr>
      <vt:lpstr>Overview of the example</vt:lpstr>
      <vt:lpstr>Overview of the example</vt:lpstr>
      <vt:lpstr>Overview of the example</vt:lpstr>
      <vt:lpstr>Overview of the example</vt:lpstr>
      <vt:lpstr>Sensing</vt:lpstr>
      <vt:lpstr>Sensing</vt:lpstr>
      <vt:lpstr>Sensing</vt:lpstr>
      <vt:lpstr>Ontology + reasoning</vt:lpstr>
      <vt:lpstr>Simulation</vt:lpstr>
      <vt:lpstr>Simulation</vt:lpstr>
      <vt:lpstr>Simulation</vt:lpstr>
      <vt:lpstr>Simulation</vt:lpstr>
      <vt:lpstr>Simulation</vt:lpstr>
      <vt:lpstr>Simulation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Ambient Intelligence</dc:title>
  <dc:creator>Mitja Luštrek</dc:creator>
  <cp:lastModifiedBy>Mitja Luštrek</cp:lastModifiedBy>
  <cp:revision>39</cp:revision>
  <dcterms:created xsi:type="dcterms:W3CDTF">2017-05-11T13:25:58Z</dcterms:created>
  <dcterms:modified xsi:type="dcterms:W3CDTF">2017-05-19T10:48:47Z</dcterms:modified>
</cp:coreProperties>
</file>