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7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89" r:id="rId33"/>
    <p:sldId id="290" r:id="rId34"/>
    <p:sldId id="291" r:id="rId35"/>
    <p:sldId id="292" r:id="rId3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CC0066"/>
    <a:srgbClr val="FFFFFF"/>
    <a:srgbClr val="00FF00"/>
    <a:srgbClr val="96FF9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1132A-A259-447D-8AFA-E967316272A0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83D76-484E-4CE8-864D-20747D2FF689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872208"/>
          </a:xfrm>
        </p:spPr>
        <p:txBody>
          <a:bodyPr>
            <a:no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Detection of unusual behavior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78088"/>
            <a:ext cx="6400800" cy="622920"/>
          </a:xfrm>
        </p:spPr>
        <p:txBody>
          <a:bodyPr>
            <a:normAutofit/>
          </a:bodyPr>
          <a:lstStyle/>
          <a:p>
            <a:r>
              <a:rPr lang="sl-SI" sz="3000" smtClean="0">
                <a:solidFill>
                  <a:srgbClr val="0000FF"/>
                </a:solidFill>
              </a:rPr>
              <a:t>Mitja Luštrek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4077072"/>
            <a:ext cx="640080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l-SI" sz="25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Jožef Stefan Institute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l-SI" sz="2500" smtClean="0"/>
              <a:t>Department of Intelligent Systems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l-SI" sz="25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Slovenia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6165304"/>
            <a:ext cx="6400800" cy="406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Tutorial at the University of Bremen, November 2012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l-SI" sz="4000" smtClean="0">
                <a:solidFill>
                  <a:srgbClr val="FF0000"/>
                </a:solidFill>
              </a:rPr>
              <a:t>LOF value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l-SI" smtClean="0"/>
              <a:t>LOF value of the instance </a:t>
            </a:r>
            <a:r>
              <a:rPr lang="sl-SI" i="1" smtClean="0"/>
              <a:t>A</a:t>
            </a:r>
            <a:r>
              <a:rPr lang="sl-SI" smtClean="0"/>
              <a:t> is the average </a:t>
            </a:r>
            <a:r>
              <a:rPr lang="sl-SI" i="1" smtClean="0"/>
              <a:t>lrd</a:t>
            </a:r>
            <a:r>
              <a:rPr lang="sl-SI" smtClean="0"/>
              <a:t> of its neighbors, divided by </a:t>
            </a:r>
            <a:r>
              <a:rPr lang="sl-SI" i="1" smtClean="0"/>
              <a:t>lrd</a:t>
            </a:r>
            <a:r>
              <a:rPr lang="sl-SI" smtClean="0"/>
              <a:t> (</a:t>
            </a:r>
            <a:r>
              <a:rPr lang="sl-SI" i="1" smtClean="0"/>
              <a:t>A</a:t>
            </a:r>
            <a:r>
              <a:rPr lang="sl-SI" smtClean="0"/>
              <a:t>)</a:t>
            </a:r>
          </a:p>
          <a:p>
            <a:pPr marL="0" indent="0">
              <a:buNone/>
            </a:pPr>
            <a:endParaRPr lang="sl-SI" smtClean="0"/>
          </a:p>
          <a:p>
            <a:pPr marL="0" indent="0">
              <a:buNone/>
            </a:pPr>
            <a:endParaRPr lang="sl-SI" smtClean="0"/>
          </a:p>
          <a:p>
            <a:pPr marL="0" indent="0">
              <a:buNone/>
            </a:pPr>
            <a:endParaRPr lang="sl-SI" smtClean="0"/>
          </a:p>
          <a:p>
            <a:pPr marL="342000" indent="-342000"/>
            <a:r>
              <a:rPr lang="sl-SI" smtClean="0"/>
              <a:t>High </a:t>
            </a:r>
            <a:r>
              <a:rPr lang="sl-SI" i="1" smtClean="0"/>
              <a:t>LOF</a:t>
            </a:r>
            <a:r>
              <a:rPr lang="sl-SI" smtClean="0"/>
              <a:t> (</a:t>
            </a:r>
            <a:r>
              <a:rPr lang="sl-SI" i="1" smtClean="0"/>
              <a:t>A</a:t>
            </a:r>
            <a:r>
              <a:rPr lang="sl-SI" smtClean="0"/>
              <a:t>) </a:t>
            </a:r>
            <a:r>
              <a:rPr lang="sl-SI" smtClean="0">
                <a:sym typeface="Symbol"/>
              </a:rPr>
              <a:t> neigbors of </a:t>
            </a:r>
            <a:r>
              <a:rPr lang="sl-SI" i="1" smtClean="0">
                <a:sym typeface="Symbol"/>
              </a:rPr>
              <a:t>A</a:t>
            </a:r>
            <a:r>
              <a:rPr lang="sl-SI" smtClean="0">
                <a:sym typeface="Symbol"/>
              </a:rPr>
              <a:t> are in denser areas than </a:t>
            </a:r>
            <a:r>
              <a:rPr lang="sl-SI" i="1" smtClean="0">
                <a:sym typeface="Symbol"/>
              </a:rPr>
              <a:t>A </a:t>
            </a:r>
            <a:r>
              <a:rPr lang="sl-SI" smtClean="0">
                <a:sym typeface="Symbol"/>
              </a:rPr>
              <a:t> </a:t>
            </a:r>
            <a:r>
              <a:rPr lang="sl-SI" i="1" smtClean="0"/>
              <a:t>A</a:t>
            </a:r>
            <a:r>
              <a:rPr lang="sl-SI" smtClean="0"/>
              <a:t> is an outlier</a:t>
            </a:r>
          </a:p>
          <a:p>
            <a:pPr marL="342000" indent="-342000"/>
            <a:r>
              <a:rPr lang="sl-SI" i="1" smtClean="0"/>
              <a:t>LOF</a:t>
            </a:r>
            <a:r>
              <a:rPr lang="sl-SI" smtClean="0"/>
              <a:t> = 1 roughly separates normal from unusual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9552" y="2852936"/>
          <a:ext cx="4427538" cy="1281112"/>
        </p:xfrm>
        <a:graphic>
          <a:graphicData uri="http://schemas.openxmlformats.org/presentationml/2006/ole">
            <p:oleObj spid="_x0000_s2050" name="Equation" r:id="rId3" imgW="1930320" imgH="55872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Detection of unusual behavior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Store (normal) training data</a:t>
            </a:r>
          </a:p>
          <a:p>
            <a:r>
              <a:rPr lang="sl-SI" smtClean="0"/>
              <a:t>For a new instance </a:t>
            </a:r>
            <a:r>
              <a:rPr lang="sl-SI" i="1" smtClean="0"/>
              <a:t>A</a:t>
            </a:r>
            <a:r>
              <a:rPr lang="sl-SI" smtClean="0"/>
              <a:t>:</a:t>
            </a:r>
          </a:p>
          <a:p>
            <a:pPr lvl="1"/>
            <a:r>
              <a:rPr lang="sl-SI" smtClean="0"/>
              <a:t>Find </a:t>
            </a:r>
            <a:r>
              <a:rPr lang="sl-SI" i="1" smtClean="0"/>
              <a:t>k</a:t>
            </a:r>
            <a:r>
              <a:rPr lang="sl-SI" smtClean="0"/>
              <a:t> nearest neighbors </a:t>
            </a:r>
            <a:r>
              <a:rPr lang="sl-SI" i="1" smtClean="0"/>
              <a:t>N</a:t>
            </a:r>
            <a:r>
              <a:rPr lang="sl-SI" i="1" baseline="-25000" smtClean="0"/>
              <a:t>k</a:t>
            </a:r>
            <a:r>
              <a:rPr lang="sl-SI" smtClean="0"/>
              <a:t> (</a:t>
            </a:r>
            <a:r>
              <a:rPr lang="sl-SI" i="1" smtClean="0"/>
              <a:t>A</a:t>
            </a:r>
            <a:r>
              <a:rPr lang="sl-SI" smtClean="0"/>
              <a:t>)</a:t>
            </a:r>
          </a:p>
          <a:p>
            <a:pPr lvl="1"/>
            <a:r>
              <a:rPr lang="sl-SI" smtClean="0"/>
              <a:t>Compute lrds of the neigbors and </a:t>
            </a:r>
            <a:r>
              <a:rPr lang="sl-SI" i="1" smtClean="0"/>
              <a:t>lrd</a:t>
            </a:r>
            <a:r>
              <a:rPr lang="sl-SI" i="1" baseline="-25000" smtClean="0"/>
              <a:t>k</a:t>
            </a:r>
            <a:r>
              <a:rPr lang="sl-SI" smtClean="0"/>
              <a:t> (</a:t>
            </a:r>
            <a:r>
              <a:rPr lang="sl-SI" i="1" smtClean="0"/>
              <a:t>A</a:t>
            </a:r>
            <a:r>
              <a:rPr lang="sl-SI" smtClean="0"/>
              <a:t>)</a:t>
            </a:r>
          </a:p>
          <a:p>
            <a:pPr lvl="1"/>
            <a:r>
              <a:rPr lang="sl-SI" smtClean="0"/>
              <a:t>Compute </a:t>
            </a:r>
            <a:r>
              <a:rPr lang="sl-SI" i="1" smtClean="0"/>
              <a:t>LOF</a:t>
            </a:r>
            <a:r>
              <a:rPr lang="sl-SI" i="1" baseline="-25000" smtClean="0"/>
              <a:t>k</a:t>
            </a:r>
            <a:r>
              <a:rPr lang="sl-SI" smtClean="0"/>
              <a:t> (A)</a:t>
            </a:r>
          </a:p>
          <a:p>
            <a:pPr lvl="1"/>
            <a:r>
              <a:rPr lang="sl-SI" smtClean="0"/>
              <a:t>If </a:t>
            </a:r>
            <a:r>
              <a:rPr lang="sl-SI" i="1" smtClean="0"/>
              <a:t>LOF</a:t>
            </a:r>
            <a:r>
              <a:rPr lang="sl-SI" i="1" baseline="-25000" smtClean="0"/>
              <a:t>k</a:t>
            </a:r>
            <a:r>
              <a:rPr lang="sl-SI" smtClean="0"/>
              <a:t> (</a:t>
            </a:r>
            <a:r>
              <a:rPr lang="sl-SI" i="1" smtClean="0"/>
              <a:t>A</a:t>
            </a:r>
            <a:r>
              <a:rPr lang="sl-SI" smtClean="0"/>
              <a:t>) &gt; threshold then </a:t>
            </a:r>
            <a:r>
              <a:rPr lang="sl-SI" i="1" smtClean="0"/>
              <a:t>A</a:t>
            </a:r>
            <a:r>
              <a:rPr lang="sl-SI" smtClean="0"/>
              <a:t> is unusual</a:t>
            </a:r>
          </a:p>
          <a:p>
            <a:pPr lvl="1"/>
            <a:r>
              <a:rPr lang="sl-SI" smtClean="0"/>
              <a:t>Cache all lrds</a:t>
            </a:r>
            <a:endParaRPr lang="sl-S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Parameters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smtClean="0"/>
              <a:t>We need to tune:</a:t>
            </a:r>
          </a:p>
          <a:p>
            <a:pPr lvl="1"/>
            <a:r>
              <a:rPr lang="sl-SI" smtClean="0"/>
              <a:t>The number of nearest neighbors </a:t>
            </a:r>
            <a:r>
              <a:rPr lang="sl-SI" i="1" smtClean="0"/>
              <a:t>k</a:t>
            </a:r>
          </a:p>
          <a:p>
            <a:pPr lvl="1"/>
            <a:r>
              <a:rPr lang="sl-SI" smtClean="0"/>
              <a:t>The threshold between normal and unusual</a:t>
            </a:r>
          </a:p>
          <a:p>
            <a:r>
              <a:rPr lang="sl-SI" smtClean="0"/>
              <a:t>If we have unusual instances:</a:t>
            </a:r>
            <a:br>
              <a:rPr lang="sl-SI" smtClean="0"/>
            </a:br>
            <a:r>
              <a:rPr lang="sl-SI" smtClean="0"/>
              <a:t>maximize area under ROC</a:t>
            </a:r>
          </a:p>
          <a:p>
            <a:r>
              <a:rPr lang="sl-SI" smtClean="0"/>
              <a:t>If we only have normal instances:</a:t>
            </a:r>
          </a:p>
          <a:p>
            <a:pPr lvl="1"/>
            <a:r>
              <a:rPr lang="sl-SI" smtClean="0"/>
              <a:t>Low </a:t>
            </a:r>
            <a:r>
              <a:rPr lang="sl-SI" i="1" smtClean="0"/>
              <a:t>k</a:t>
            </a:r>
            <a:r>
              <a:rPr lang="sl-SI" smtClean="0"/>
              <a:t> for small datasets, large </a:t>
            </a:r>
            <a:r>
              <a:rPr lang="sl-SI" i="1" smtClean="0"/>
              <a:t>k</a:t>
            </a:r>
            <a:r>
              <a:rPr lang="sl-SI" smtClean="0"/>
              <a:t> for large datasets</a:t>
            </a:r>
          </a:p>
          <a:p>
            <a:pPr lvl="1"/>
            <a:r>
              <a:rPr lang="sl-SI" smtClean="0"/>
              <a:t>Use some common sense and experimentation</a:t>
            </a:r>
          </a:p>
          <a:p>
            <a:pPr lvl="1"/>
            <a:r>
              <a:rPr lang="sl-SI" smtClean="0"/>
              <a:t>Threshold such that most instances have LOF values below it</a:t>
            </a:r>
          </a:p>
          <a:p>
            <a:pPr lvl="1"/>
            <a:endParaRPr lang="sl-S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ROC curve</a:t>
            </a:r>
            <a:endParaRPr lang="sl-SI" sz="400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4430785" cy="4525963"/>
          </a:xfrm>
          <a:prstGeom prst="rect">
            <a:avLst/>
          </a:prstGeom>
          <a:noFill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364088" y="1988840"/>
            <a:ext cx="3312368" cy="3888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True positive rate = (correctly) recognized unusual </a:t>
            </a:r>
            <a:r>
              <a:rPr kumimoji="0" lang="sl-SI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instances out </a:t>
            </a:r>
            <a:r>
              <a:rPr kumimoji="0" lang="sl-SI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all </a:t>
            </a:r>
            <a:r>
              <a:rPr kumimoji="0" lang="sl-SI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unusual instances</a:t>
            </a:r>
            <a:endParaRPr kumimoji="0" lang="sl-SI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False positive rate = </a:t>
            </a:r>
            <a:r>
              <a:rPr kumimoji="0" lang="sl-SI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instances incorrectly</a:t>
            </a:r>
            <a:r>
              <a:rPr kumimoji="0" lang="sl-SI" sz="32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l-SI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recognized as unusual </a:t>
            </a:r>
            <a:r>
              <a:rPr kumimoji="0" lang="sl-SI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 of all normal </a:t>
            </a:r>
            <a:r>
              <a:rPr kumimoji="0" lang="sl-SI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instances</a:t>
            </a:r>
            <a:endParaRPr kumimoji="0" lang="sl-SI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5776" y="3645024"/>
            <a:ext cx="2182970" cy="46166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400" smtClean="0"/>
              <a:t>Area under ROC</a:t>
            </a:r>
            <a:endParaRPr lang="sl-SI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Outline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Local Outlier Factor algorithm</a:t>
            </a:r>
            <a:endParaRPr lang="sl-SI" smtClean="0"/>
          </a:p>
          <a:p>
            <a:r>
              <a:rPr lang="en-US" smtClean="0">
                <a:solidFill>
                  <a:srgbClr val="0000FF"/>
                </a:solidFill>
              </a:rPr>
              <a:t>Examples of straightforward </a:t>
            </a:r>
            <a:r>
              <a:rPr lang="sl-SI" smtClean="0">
                <a:solidFill>
                  <a:srgbClr val="0000FF"/>
                </a:solidFill>
              </a:rPr>
              <a:t>features</a:t>
            </a:r>
          </a:p>
          <a:p>
            <a:r>
              <a:rPr lang="sl-SI" smtClean="0"/>
              <a:t>S</a:t>
            </a:r>
            <a:r>
              <a:rPr lang="en-US" smtClean="0"/>
              <a:t>patial-activity matrix</a:t>
            </a:r>
            <a:endParaRPr lang="sl-SI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Instance for LOF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A vector af numerical features</a:t>
            </a:r>
          </a:p>
          <a:p>
            <a:r>
              <a:rPr lang="sl-SI" smtClean="0"/>
              <a:t>The feature describe the observed phenomenon (behavior)</a:t>
            </a:r>
          </a:p>
          <a:p>
            <a:r>
              <a:rPr lang="sl-SI" smtClean="0"/>
              <a:t>The features can also be nominal, but distance can be tricky:</a:t>
            </a:r>
          </a:p>
          <a:p>
            <a:pPr lvl="1"/>
            <a:r>
              <a:rPr lang="sl-SI" smtClean="0"/>
              <a:t>Simple: same/different = 0/1</a:t>
            </a:r>
          </a:p>
          <a:p>
            <a:pPr lvl="1"/>
            <a:r>
              <a:rPr lang="sl-SI" smtClean="0"/>
              <a:t>Complex: distance based on sub-features</a:t>
            </a:r>
            <a:endParaRPr lang="sl-SI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5"/>
          <p:cNvGrpSpPr/>
          <p:nvPr/>
        </p:nvGrpSpPr>
        <p:grpSpPr>
          <a:xfrm>
            <a:off x="5429256" y="1785926"/>
            <a:ext cx="714380" cy="2214578"/>
            <a:chOff x="5429256" y="1785926"/>
            <a:chExt cx="714380" cy="2214578"/>
          </a:xfrm>
        </p:grpSpPr>
        <p:cxnSp>
          <p:nvCxnSpPr>
            <p:cNvPr id="7" name="Straight Connector 6"/>
            <p:cNvCxnSpPr>
              <a:stCxn id="32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" name="Straight Connector 35"/>
            <p:cNvCxnSpPr>
              <a:stCxn id="32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2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Gait features</a:t>
            </a:r>
            <a:endParaRPr lang="en-US" sz="4000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5000628" y="4214818"/>
            <a:ext cx="1071570" cy="500066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4750595" y="5536421"/>
            <a:ext cx="1143008" cy="71438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5322099" y="4393413"/>
            <a:ext cx="1071570" cy="142876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5500694" y="5429264"/>
            <a:ext cx="1143008" cy="285752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5000628" y="6143644"/>
            <a:ext cx="357190" cy="0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5857884" y="6143644"/>
            <a:ext cx="357190" cy="0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1319093" y="6185159"/>
            <a:ext cx="6143668" cy="0"/>
          </a:xfrm>
          <a:prstGeom prst="lin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051720" y="4767535"/>
            <a:ext cx="2771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400" smtClean="0"/>
              <a:t>Double support time</a:t>
            </a:r>
            <a:endParaRPr lang="sl-SI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smtClean="0">
                <a:solidFill>
                  <a:srgbClr val="FF0000"/>
                </a:solidFill>
              </a:rPr>
              <a:t>Gait features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3" name="Group 132"/>
          <p:cNvGrpSpPr/>
          <p:nvPr/>
        </p:nvGrpSpPr>
        <p:grpSpPr>
          <a:xfrm>
            <a:off x="5286380" y="3929066"/>
            <a:ext cx="500066" cy="2214578"/>
            <a:chOff x="5286380" y="3929066"/>
            <a:chExt cx="500066" cy="2214578"/>
          </a:xfrm>
        </p:grpSpPr>
        <p:cxnSp>
          <p:nvCxnSpPr>
            <p:cNvPr id="8" name="Straight Connector 7"/>
            <p:cNvCxnSpPr/>
            <p:nvPr/>
          </p:nvCxnSpPr>
          <p:spPr>
            <a:xfrm rot="5400000">
              <a:off x="5000628" y="4214818"/>
              <a:ext cx="1071570" cy="500066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4750595" y="5536421"/>
              <a:ext cx="1143008" cy="71438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Connector 34"/>
          <p:cNvCxnSpPr/>
          <p:nvPr/>
        </p:nvCxnSpPr>
        <p:spPr>
          <a:xfrm rot="10800000">
            <a:off x="1319093" y="6185159"/>
            <a:ext cx="6143668" cy="0"/>
          </a:xfrm>
          <a:prstGeom prst="lin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14"/>
          <p:cNvGrpSpPr/>
          <p:nvPr/>
        </p:nvGrpSpPr>
        <p:grpSpPr>
          <a:xfrm>
            <a:off x="5429256" y="1785926"/>
            <a:ext cx="714380" cy="2214578"/>
            <a:chOff x="5429256" y="1785926"/>
            <a:chExt cx="714380" cy="2214578"/>
          </a:xfrm>
        </p:grpSpPr>
        <p:cxnSp>
          <p:nvCxnSpPr>
            <p:cNvPr id="16" name="Straight Connector 15"/>
            <p:cNvCxnSpPr>
              <a:stCxn id="17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" name="Straight Connector 17"/>
            <p:cNvCxnSpPr>
              <a:stCxn id="17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7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0"/>
          <p:cNvGrpSpPr/>
          <p:nvPr/>
        </p:nvGrpSpPr>
        <p:grpSpPr>
          <a:xfrm>
            <a:off x="5286380" y="1785926"/>
            <a:ext cx="714380" cy="2214578"/>
            <a:chOff x="5429256" y="1785926"/>
            <a:chExt cx="714380" cy="2214578"/>
          </a:xfrm>
        </p:grpSpPr>
        <p:cxnSp>
          <p:nvCxnSpPr>
            <p:cNvPr id="23" name="Straight Connector 22"/>
            <p:cNvCxnSpPr>
              <a:stCxn id="25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6" name="Straight Connector 25"/>
            <p:cNvCxnSpPr>
              <a:stCxn id="25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5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/>
          <p:cNvCxnSpPr/>
          <p:nvPr/>
        </p:nvCxnSpPr>
        <p:spPr>
          <a:xfrm rot="16200000" flipH="1">
            <a:off x="4714876" y="5500702"/>
            <a:ext cx="1143008" cy="142876"/>
          </a:xfrm>
          <a:prstGeom prst="line">
            <a:avLst/>
          </a:prstGeom>
          <a:ln w="762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893471" y="4250537"/>
            <a:ext cx="1071570" cy="428628"/>
          </a:xfrm>
          <a:prstGeom prst="line">
            <a:avLst/>
          </a:prstGeom>
          <a:ln w="762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44"/>
          <p:cNvGrpSpPr/>
          <p:nvPr/>
        </p:nvGrpSpPr>
        <p:grpSpPr>
          <a:xfrm>
            <a:off x="5143504" y="1785926"/>
            <a:ext cx="714380" cy="2214578"/>
            <a:chOff x="5429256" y="1785926"/>
            <a:chExt cx="714380" cy="2214578"/>
          </a:xfrm>
        </p:grpSpPr>
        <p:cxnSp>
          <p:nvCxnSpPr>
            <p:cNvPr id="46" name="Straight Connector 45"/>
            <p:cNvCxnSpPr>
              <a:stCxn id="47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8" name="Straight Connector 47"/>
            <p:cNvCxnSpPr>
              <a:stCxn id="47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7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Straight Connector 49"/>
          <p:cNvCxnSpPr/>
          <p:nvPr/>
        </p:nvCxnSpPr>
        <p:spPr>
          <a:xfrm rot="5400000">
            <a:off x="4822033" y="4321975"/>
            <a:ext cx="1071570" cy="285752"/>
          </a:xfrm>
          <a:prstGeom prst="line">
            <a:avLst/>
          </a:prstGeom>
          <a:ln w="762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3"/>
          <p:cNvGrpSpPr/>
          <p:nvPr/>
        </p:nvGrpSpPr>
        <p:grpSpPr>
          <a:xfrm>
            <a:off x="5000628" y="1785926"/>
            <a:ext cx="714380" cy="2214578"/>
            <a:chOff x="5429256" y="1785926"/>
            <a:chExt cx="714380" cy="2214578"/>
          </a:xfrm>
        </p:grpSpPr>
        <p:cxnSp>
          <p:nvCxnSpPr>
            <p:cNvPr id="65" name="Straight Connector 64"/>
            <p:cNvCxnSpPr>
              <a:stCxn id="66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7" name="Straight Connector 66"/>
            <p:cNvCxnSpPr>
              <a:stCxn id="66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66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Straight Connector 69"/>
          <p:cNvCxnSpPr/>
          <p:nvPr/>
        </p:nvCxnSpPr>
        <p:spPr>
          <a:xfrm rot="5400000">
            <a:off x="4714876" y="4357694"/>
            <a:ext cx="1071570" cy="214314"/>
          </a:xfrm>
          <a:prstGeom prst="line">
            <a:avLst/>
          </a:prstGeom>
          <a:ln w="762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75"/>
          <p:cNvGrpSpPr/>
          <p:nvPr/>
        </p:nvGrpSpPr>
        <p:grpSpPr>
          <a:xfrm>
            <a:off x="4857752" y="1785926"/>
            <a:ext cx="714380" cy="2214578"/>
            <a:chOff x="5429256" y="1785926"/>
            <a:chExt cx="714380" cy="2214578"/>
          </a:xfrm>
        </p:grpSpPr>
        <p:cxnSp>
          <p:nvCxnSpPr>
            <p:cNvPr id="77" name="Straight Connector 76"/>
            <p:cNvCxnSpPr>
              <a:stCxn id="78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9" name="Straight Connector 78"/>
            <p:cNvCxnSpPr>
              <a:stCxn id="78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8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Straight Connector 80"/>
          <p:cNvCxnSpPr/>
          <p:nvPr/>
        </p:nvCxnSpPr>
        <p:spPr>
          <a:xfrm rot="5400000">
            <a:off x="4643438" y="4429132"/>
            <a:ext cx="1071570" cy="71438"/>
          </a:xfrm>
          <a:prstGeom prst="line">
            <a:avLst/>
          </a:prstGeom>
          <a:ln w="762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1"/>
          <p:cNvGrpSpPr/>
          <p:nvPr/>
        </p:nvGrpSpPr>
        <p:grpSpPr>
          <a:xfrm>
            <a:off x="4714876" y="1785926"/>
            <a:ext cx="714380" cy="2214578"/>
            <a:chOff x="5429256" y="1785926"/>
            <a:chExt cx="714380" cy="2214578"/>
          </a:xfrm>
        </p:grpSpPr>
        <p:cxnSp>
          <p:nvCxnSpPr>
            <p:cNvPr id="93" name="Straight Connector 92"/>
            <p:cNvCxnSpPr>
              <a:stCxn id="94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Oval 93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5" name="Straight Connector 94"/>
            <p:cNvCxnSpPr>
              <a:stCxn id="94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94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07"/>
          <p:cNvGrpSpPr/>
          <p:nvPr/>
        </p:nvGrpSpPr>
        <p:grpSpPr>
          <a:xfrm>
            <a:off x="4572000" y="1785926"/>
            <a:ext cx="714380" cy="2214578"/>
            <a:chOff x="5429256" y="1785926"/>
            <a:chExt cx="714380" cy="2214578"/>
          </a:xfrm>
        </p:grpSpPr>
        <p:cxnSp>
          <p:nvCxnSpPr>
            <p:cNvPr id="109" name="Straight Connector 108"/>
            <p:cNvCxnSpPr>
              <a:stCxn id="110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1" name="Straight Connector 110"/>
            <p:cNvCxnSpPr>
              <a:stCxn id="110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110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3" name="Straight Connector 112"/>
          <p:cNvCxnSpPr/>
          <p:nvPr/>
        </p:nvCxnSpPr>
        <p:spPr>
          <a:xfrm rot="16200000" flipH="1">
            <a:off x="4643438" y="5429264"/>
            <a:ext cx="1143008" cy="285752"/>
          </a:xfrm>
          <a:prstGeom prst="line">
            <a:avLst/>
          </a:prstGeom>
          <a:ln w="762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10800000">
            <a:off x="5000628" y="6143644"/>
            <a:ext cx="357190" cy="0"/>
          </a:xfrm>
          <a:prstGeom prst="line">
            <a:avLst/>
          </a:prstGeom>
          <a:ln w="762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16200000" flipH="1">
            <a:off x="4464843" y="4393413"/>
            <a:ext cx="1071570" cy="142876"/>
          </a:xfrm>
          <a:prstGeom prst="line">
            <a:avLst/>
          </a:prstGeom>
          <a:ln w="762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16200000" flipH="1">
            <a:off x="4679157" y="5464983"/>
            <a:ext cx="1143008" cy="214314"/>
          </a:xfrm>
          <a:prstGeom prst="line">
            <a:avLst/>
          </a:prstGeom>
          <a:ln w="762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>
            <a:off x="4536281" y="4464851"/>
            <a:ext cx="1071570" cy="0"/>
          </a:xfrm>
          <a:prstGeom prst="line">
            <a:avLst/>
          </a:prstGeom>
          <a:ln w="762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5"/>
          <p:cNvGrpSpPr/>
          <p:nvPr/>
        </p:nvGrpSpPr>
        <p:grpSpPr>
          <a:xfrm>
            <a:off x="5786446" y="3929066"/>
            <a:ext cx="428628" cy="2214578"/>
            <a:chOff x="5786446" y="3929066"/>
            <a:chExt cx="428628" cy="2214578"/>
          </a:xfrm>
        </p:grpSpPr>
        <p:cxnSp>
          <p:nvCxnSpPr>
            <p:cNvPr id="19" name="Straight Connector 18"/>
            <p:cNvCxnSpPr/>
            <p:nvPr/>
          </p:nvCxnSpPr>
          <p:spPr>
            <a:xfrm rot="16200000" flipH="1">
              <a:off x="5500694" y="5429264"/>
              <a:ext cx="1143008" cy="285752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>
              <a:off x="5857884" y="6143644"/>
              <a:ext cx="357190" cy="0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5322099" y="4393413"/>
              <a:ext cx="1071570" cy="142876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26"/>
          <p:cNvGrpSpPr/>
          <p:nvPr/>
        </p:nvGrpSpPr>
        <p:grpSpPr>
          <a:xfrm>
            <a:off x="5643570" y="3929066"/>
            <a:ext cx="714380" cy="2143140"/>
            <a:chOff x="5643570" y="3929066"/>
            <a:chExt cx="714380" cy="2143140"/>
          </a:xfrm>
        </p:grpSpPr>
        <p:cxnSp>
          <p:nvCxnSpPr>
            <p:cNvPr id="37" name="Straight Connector 36"/>
            <p:cNvCxnSpPr/>
            <p:nvPr/>
          </p:nvCxnSpPr>
          <p:spPr>
            <a:xfrm rot="16200000" flipH="1">
              <a:off x="5143504" y="4429132"/>
              <a:ext cx="1071570" cy="71438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6200000" flipH="1">
              <a:off x="5572132" y="5143512"/>
              <a:ext cx="928694" cy="642942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0800000" flipV="1">
              <a:off x="6000760" y="5929330"/>
              <a:ext cx="357190" cy="142876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127"/>
          <p:cNvGrpSpPr/>
          <p:nvPr/>
        </p:nvGrpSpPr>
        <p:grpSpPr>
          <a:xfrm>
            <a:off x="5357818" y="3929066"/>
            <a:ext cx="642942" cy="2071702"/>
            <a:chOff x="5357818" y="3929066"/>
            <a:chExt cx="642942" cy="2071702"/>
          </a:xfrm>
        </p:grpSpPr>
        <p:cxnSp>
          <p:nvCxnSpPr>
            <p:cNvPr id="57" name="Straight Connector 56"/>
            <p:cNvCxnSpPr/>
            <p:nvPr/>
          </p:nvCxnSpPr>
          <p:spPr>
            <a:xfrm rot="5400000">
              <a:off x="4893471" y="4393413"/>
              <a:ext cx="1071570" cy="142876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5250661" y="5107793"/>
              <a:ext cx="857256" cy="642942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0800000" flipV="1">
              <a:off x="5643570" y="5857892"/>
              <a:ext cx="357190" cy="142876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128"/>
          <p:cNvGrpSpPr/>
          <p:nvPr/>
        </p:nvGrpSpPr>
        <p:grpSpPr>
          <a:xfrm>
            <a:off x="4929190" y="3929066"/>
            <a:ext cx="642942" cy="2071702"/>
            <a:chOff x="4929190" y="3929066"/>
            <a:chExt cx="642942" cy="2071702"/>
          </a:xfrm>
        </p:grpSpPr>
        <p:cxnSp>
          <p:nvCxnSpPr>
            <p:cNvPr id="69" name="Straight Connector 68"/>
            <p:cNvCxnSpPr/>
            <p:nvPr/>
          </p:nvCxnSpPr>
          <p:spPr>
            <a:xfrm rot="5400000">
              <a:off x="4607719" y="4250537"/>
              <a:ext cx="1071570" cy="428628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4822033" y="5107793"/>
              <a:ext cx="857256" cy="642942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0800000" flipV="1">
              <a:off x="5214942" y="5857892"/>
              <a:ext cx="357190" cy="142876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129"/>
          <p:cNvGrpSpPr/>
          <p:nvPr/>
        </p:nvGrpSpPr>
        <p:grpSpPr>
          <a:xfrm>
            <a:off x="4714876" y="3929066"/>
            <a:ext cx="500066" cy="2071702"/>
            <a:chOff x="4714876" y="3929066"/>
            <a:chExt cx="500066" cy="2071702"/>
          </a:xfrm>
        </p:grpSpPr>
        <p:cxnSp>
          <p:nvCxnSpPr>
            <p:cNvPr id="83" name="Straight Connector 82"/>
            <p:cNvCxnSpPr/>
            <p:nvPr/>
          </p:nvCxnSpPr>
          <p:spPr>
            <a:xfrm rot="5400000">
              <a:off x="4429124" y="4214818"/>
              <a:ext cx="1071570" cy="500066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536281" y="5179231"/>
              <a:ext cx="857256" cy="500066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0800000" flipV="1">
              <a:off x="4857752" y="5857892"/>
              <a:ext cx="357190" cy="142876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130"/>
          <p:cNvGrpSpPr/>
          <p:nvPr/>
        </p:nvGrpSpPr>
        <p:grpSpPr>
          <a:xfrm>
            <a:off x="4500562" y="3929066"/>
            <a:ext cx="571504" cy="2143140"/>
            <a:chOff x="4500562" y="3929066"/>
            <a:chExt cx="571504" cy="2143140"/>
          </a:xfrm>
        </p:grpSpPr>
        <p:cxnSp>
          <p:nvCxnSpPr>
            <p:cNvPr id="99" name="Straight Connector 98"/>
            <p:cNvCxnSpPr/>
            <p:nvPr/>
          </p:nvCxnSpPr>
          <p:spPr>
            <a:xfrm rot="5400000">
              <a:off x="4286248" y="4214818"/>
              <a:ext cx="1071570" cy="500066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H="1">
              <a:off x="4250529" y="5322107"/>
              <a:ext cx="928694" cy="285752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0800000" flipV="1">
              <a:off x="4500562" y="5929330"/>
              <a:ext cx="357190" cy="142876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131"/>
          <p:cNvGrpSpPr/>
          <p:nvPr/>
        </p:nvGrpSpPr>
        <p:grpSpPr>
          <a:xfrm>
            <a:off x="4143372" y="3929066"/>
            <a:ext cx="785818" cy="2214578"/>
            <a:chOff x="4143372" y="3929066"/>
            <a:chExt cx="785818" cy="2214578"/>
          </a:xfrm>
        </p:grpSpPr>
        <p:cxnSp>
          <p:nvCxnSpPr>
            <p:cNvPr id="122" name="Straight Connector 121"/>
            <p:cNvCxnSpPr/>
            <p:nvPr/>
          </p:nvCxnSpPr>
          <p:spPr>
            <a:xfrm rot="5400000">
              <a:off x="4143372" y="4214818"/>
              <a:ext cx="1071570" cy="500066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16200000" flipH="1">
              <a:off x="3893339" y="5536421"/>
              <a:ext cx="1143008" cy="71438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10800000">
              <a:off x="4143372" y="6143644"/>
              <a:ext cx="357190" cy="0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7" name="TextBox 136"/>
          <p:cNvSpPr txBox="1"/>
          <p:nvPr/>
        </p:nvSpPr>
        <p:spPr>
          <a:xfrm>
            <a:off x="2411760" y="4767535"/>
            <a:ext cx="1560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400" smtClean="0"/>
              <a:t>Swing time</a:t>
            </a:r>
            <a:endParaRPr lang="sl-SI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4"/>
          <p:cNvGrpSpPr/>
          <p:nvPr/>
        </p:nvGrpSpPr>
        <p:grpSpPr>
          <a:xfrm>
            <a:off x="4572000" y="1785926"/>
            <a:ext cx="714380" cy="2214578"/>
            <a:chOff x="5429256" y="1785926"/>
            <a:chExt cx="714380" cy="2214578"/>
          </a:xfrm>
        </p:grpSpPr>
        <p:cxnSp>
          <p:nvCxnSpPr>
            <p:cNvPr id="16" name="Straight Connector 15"/>
            <p:cNvCxnSpPr>
              <a:stCxn id="17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" name="Straight Connector 17"/>
            <p:cNvCxnSpPr>
              <a:stCxn id="17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7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20"/>
          <p:cNvGrpSpPr/>
          <p:nvPr/>
        </p:nvGrpSpPr>
        <p:grpSpPr>
          <a:xfrm>
            <a:off x="4429124" y="1785926"/>
            <a:ext cx="714380" cy="2214578"/>
            <a:chOff x="5429256" y="1785926"/>
            <a:chExt cx="714380" cy="2214578"/>
          </a:xfrm>
        </p:grpSpPr>
        <p:cxnSp>
          <p:nvCxnSpPr>
            <p:cNvPr id="23" name="Straight Connector 22"/>
            <p:cNvCxnSpPr>
              <a:stCxn id="25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6" name="Straight Connector 25"/>
            <p:cNvCxnSpPr>
              <a:stCxn id="25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5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4"/>
          <p:cNvGrpSpPr/>
          <p:nvPr/>
        </p:nvGrpSpPr>
        <p:grpSpPr>
          <a:xfrm>
            <a:off x="4286248" y="1785926"/>
            <a:ext cx="714380" cy="2214578"/>
            <a:chOff x="5429256" y="1785926"/>
            <a:chExt cx="714380" cy="2214578"/>
          </a:xfrm>
        </p:grpSpPr>
        <p:cxnSp>
          <p:nvCxnSpPr>
            <p:cNvPr id="46" name="Straight Connector 45"/>
            <p:cNvCxnSpPr>
              <a:stCxn id="47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8" name="Straight Connector 47"/>
            <p:cNvCxnSpPr>
              <a:stCxn id="47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7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63"/>
          <p:cNvGrpSpPr/>
          <p:nvPr/>
        </p:nvGrpSpPr>
        <p:grpSpPr>
          <a:xfrm>
            <a:off x="4143372" y="1785926"/>
            <a:ext cx="714380" cy="2214578"/>
            <a:chOff x="5429256" y="1785926"/>
            <a:chExt cx="714380" cy="2214578"/>
          </a:xfrm>
        </p:grpSpPr>
        <p:cxnSp>
          <p:nvCxnSpPr>
            <p:cNvPr id="65" name="Straight Connector 64"/>
            <p:cNvCxnSpPr>
              <a:stCxn id="66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7" name="Straight Connector 66"/>
            <p:cNvCxnSpPr>
              <a:stCxn id="66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66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75"/>
          <p:cNvGrpSpPr/>
          <p:nvPr/>
        </p:nvGrpSpPr>
        <p:grpSpPr>
          <a:xfrm>
            <a:off x="4000496" y="1785926"/>
            <a:ext cx="714380" cy="2214578"/>
            <a:chOff x="5429256" y="1785926"/>
            <a:chExt cx="714380" cy="2214578"/>
          </a:xfrm>
        </p:grpSpPr>
        <p:cxnSp>
          <p:nvCxnSpPr>
            <p:cNvPr id="77" name="Straight Connector 76"/>
            <p:cNvCxnSpPr>
              <a:stCxn id="78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9" name="Straight Connector 78"/>
            <p:cNvCxnSpPr>
              <a:stCxn id="78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8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91"/>
          <p:cNvGrpSpPr/>
          <p:nvPr/>
        </p:nvGrpSpPr>
        <p:grpSpPr>
          <a:xfrm>
            <a:off x="3857620" y="1785926"/>
            <a:ext cx="714380" cy="2214578"/>
            <a:chOff x="5429256" y="1785926"/>
            <a:chExt cx="714380" cy="2214578"/>
          </a:xfrm>
        </p:grpSpPr>
        <p:cxnSp>
          <p:nvCxnSpPr>
            <p:cNvPr id="93" name="Straight Connector 92"/>
            <p:cNvCxnSpPr>
              <a:stCxn id="94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Oval 93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5" name="Straight Connector 94"/>
            <p:cNvCxnSpPr>
              <a:stCxn id="94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94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07"/>
          <p:cNvGrpSpPr/>
          <p:nvPr/>
        </p:nvGrpSpPr>
        <p:grpSpPr>
          <a:xfrm>
            <a:off x="3714744" y="1785926"/>
            <a:ext cx="714380" cy="2214578"/>
            <a:chOff x="5429256" y="1785926"/>
            <a:chExt cx="714380" cy="2214578"/>
          </a:xfrm>
        </p:grpSpPr>
        <p:cxnSp>
          <p:nvCxnSpPr>
            <p:cNvPr id="109" name="Straight Connector 108"/>
            <p:cNvCxnSpPr>
              <a:stCxn id="110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1" name="Straight Connector 110"/>
            <p:cNvCxnSpPr>
              <a:stCxn id="110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110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25"/>
          <p:cNvGrpSpPr/>
          <p:nvPr/>
        </p:nvGrpSpPr>
        <p:grpSpPr>
          <a:xfrm>
            <a:off x="4929190" y="3929066"/>
            <a:ext cx="428628" cy="2214578"/>
            <a:chOff x="5786446" y="3929066"/>
            <a:chExt cx="428628" cy="2214578"/>
          </a:xfrm>
        </p:grpSpPr>
        <p:cxnSp>
          <p:nvCxnSpPr>
            <p:cNvPr id="19" name="Straight Connector 18"/>
            <p:cNvCxnSpPr/>
            <p:nvPr/>
          </p:nvCxnSpPr>
          <p:spPr>
            <a:xfrm rot="16200000" flipH="1">
              <a:off x="5500694" y="5429264"/>
              <a:ext cx="1143008" cy="285752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>
              <a:off x="5857884" y="6143644"/>
              <a:ext cx="357190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5322099" y="4393413"/>
              <a:ext cx="1071570" cy="142876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6"/>
          <p:cNvGrpSpPr/>
          <p:nvPr/>
        </p:nvGrpSpPr>
        <p:grpSpPr>
          <a:xfrm>
            <a:off x="4786314" y="3929066"/>
            <a:ext cx="714380" cy="2143140"/>
            <a:chOff x="5643570" y="3929066"/>
            <a:chExt cx="714380" cy="2143140"/>
          </a:xfrm>
        </p:grpSpPr>
        <p:cxnSp>
          <p:nvCxnSpPr>
            <p:cNvPr id="37" name="Straight Connector 36"/>
            <p:cNvCxnSpPr/>
            <p:nvPr/>
          </p:nvCxnSpPr>
          <p:spPr>
            <a:xfrm rot="16200000" flipH="1">
              <a:off x="5143504" y="4429132"/>
              <a:ext cx="1071570" cy="71438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6200000" flipH="1">
              <a:off x="5572132" y="5143512"/>
              <a:ext cx="928694" cy="642942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0800000" flipV="1">
              <a:off x="6000760" y="5929330"/>
              <a:ext cx="357190" cy="142876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27"/>
          <p:cNvGrpSpPr/>
          <p:nvPr/>
        </p:nvGrpSpPr>
        <p:grpSpPr>
          <a:xfrm>
            <a:off x="4500562" y="3929066"/>
            <a:ext cx="642942" cy="2071702"/>
            <a:chOff x="5357818" y="3929066"/>
            <a:chExt cx="642942" cy="2071702"/>
          </a:xfrm>
        </p:grpSpPr>
        <p:cxnSp>
          <p:nvCxnSpPr>
            <p:cNvPr id="57" name="Straight Connector 56"/>
            <p:cNvCxnSpPr/>
            <p:nvPr/>
          </p:nvCxnSpPr>
          <p:spPr>
            <a:xfrm rot="5400000">
              <a:off x="4893471" y="4393413"/>
              <a:ext cx="1071570" cy="142876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5250661" y="5107793"/>
              <a:ext cx="857256" cy="642942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0800000" flipV="1">
              <a:off x="5643570" y="5857892"/>
              <a:ext cx="357190" cy="142876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131"/>
          <p:cNvGrpSpPr/>
          <p:nvPr/>
        </p:nvGrpSpPr>
        <p:grpSpPr>
          <a:xfrm>
            <a:off x="3286116" y="3929066"/>
            <a:ext cx="785818" cy="2214578"/>
            <a:chOff x="4143372" y="3929066"/>
            <a:chExt cx="785818" cy="2214578"/>
          </a:xfrm>
        </p:grpSpPr>
        <p:cxnSp>
          <p:nvCxnSpPr>
            <p:cNvPr id="122" name="Straight Connector 121"/>
            <p:cNvCxnSpPr/>
            <p:nvPr/>
          </p:nvCxnSpPr>
          <p:spPr>
            <a:xfrm rot="5400000">
              <a:off x="4143372" y="4214818"/>
              <a:ext cx="1071570" cy="500066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16200000" flipH="1">
              <a:off x="3893339" y="5536421"/>
              <a:ext cx="1143008" cy="71438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10800000">
              <a:off x="4143372" y="6143644"/>
              <a:ext cx="357190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130"/>
          <p:cNvGrpSpPr/>
          <p:nvPr/>
        </p:nvGrpSpPr>
        <p:grpSpPr>
          <a:xfrm>
            <a:off x="3643306" y="3929066"/>
            <a:ext cx="571504" cy="2143140"/>
            <a:chOff x="4500562" y="3929066"/>
            <a:chExt cx="571504" cy="2143140"/>
          </a:xfrm>
        </p:grpSpPr>
        <p:cxnSp>
          <p:nvCxnSpPr>
            <p:cNvPr id="99" name="Straight Connector 98"/>
            <p:cNvCxnSpPr/>
            <p:nvPr/>
          </p:nvCxnSpPr>
          <p:spPr>
            <a:xfrm rot="5400000">
              <a:off x="4286248" y="4214818"/>
              <a:ext cx="1071570" cy="500066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H="1">
              <a:off x="4250529" y="5322107"/>
              <a:ext cx="928694" cy="285752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0800000" flipV="1">
              <a:off x="4500562" y="5929330"/>
              <a:ext cx="357190" cy="142876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129"/>
          <p:cNvGrpSpPr/>
          <p:nvPr/>
        </p:nvGrpSpPr>
        <p:grpSpPr>
          <a:xfrm>
            <a:off x="3857620" y="3929066"/>
            <a:ext cx="500066" cy="2071702"/>
            <a:chOff x="4714876" y="3929066"/>
            <a:chExt cx="500066" cy="2071702"/>
          </a:xfrm>
        </p:grpSpPr>
        <p:cxnSp>
          <p:nvCxnSpPr>
            <p:cNvPr id="83" name="Straight Connector 82"/>
            <p:cNvCxnSpPr/>
            <p:nvPr/>
          </p:nvCxnSpPr>
          <p:spPr>
            <a:xfrm rot="5400000">
              <a:off x="4429124" y="4214818"/>
              <a:ext cx="1071570" cy="500066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536281" y="5179231"/>
              <a:ext cx="857256" cy="500066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0800000" flipV="1">
              <a:off x="4857752" y="5857892"/>
              <a:ext cx="357190" cy="142876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128"/>
          <p:cNvGrpSpPr/>
          <p:nvPr/>
        </p:nvGrpSpPr>
        <p:grpSpPr>
          <a:xfrm>
            <a:off x="4071934" y="3929066"/>
            <a:ext cx="642942" cy="2071702"/>
            <a:chOff x="4929190" y="3929066"/>
            <a:chExt cx="642942" cy="2071702"/>
          </a:xfrm>
        </p:grpSpPr>
        <p:cxnSp>
          <p:nvCxnSpPr>
            <p:cNvPr id="69" name="Straight Connector 68"/>
            <p:cNvCxnSpPr/>
            <p:nvPr/>
          </p:nvCxnSpPr>
          <p:spPr>
            <a:xfrm rot="5400000">
              <a:off x="4607719" y="4250537"/>
              <a:ext cx="1071570" cy="428628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4822033" y="5107793"/>
              <a:ext cx="857256" cy="642942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0800000" flipV="1">
              <a:off x="5214942" y="5857892"/>
              <a:ext cx="357190" cy="142876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smtClean="0">
                <a:solidFill>
                  <a:srgbClr val="FF0000"/>
                </a:solidFill>
              </a:rPr>
              <a:t>Gait features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10800000">
            <a:off x="1319093" y="6185159"/>
            <a:ext cx="6143668" cy="0"/>
          </a:xfrm>
          <a:prstGeom prst="lin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3857620" y="5500702"/>
            <a:ext cx="1143008" cy="142876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036215" y="4250537"/>
            <a:ext cx="1071570" cy="428628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3964777" y="4321975"/>
            <a:ext cx="1071570" cy="285752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3857620" y="4357694"/>
            <a:ext cx="1071570" cy="214314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>
            <a:off x="3786182" y="4429132"/>
            <a:ext cx="1071570" cy="71438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16200000" flipH="1">
            <a:off x="3786182" y="5429264"/>
            <a:ext cx="1143008" cy="285752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10800000">
            <a:off x="4143372" y="6143644"/>
            <a:ext cx="357190" cy="0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16200000" flipH="1">
            <a:off x="3607587" y="4393413"/>
            <a:ext cx="1071570" cy="142876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16200000" flipH="1">
            <a:off x="3821901" y="5464983"/>
            <a:ext cx="1143008" cy="214314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>
            <a:off x="3679025" y="4464851"/>
            <a:ext cx="1071570" cy="0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132"/>
          <p:cNvGrpSpPr/>
          <p:nvPr/>
        </p:nvGrpSpPr>
        <p:grpSpPr>
          <a:xfrm>
            <a:off x="4429124" y="3929066"/>
            <a:ext cx="500066" cy="2214578"/>
            <a:chOff x="5286380" y="3929066"/>
            <a:chExt cx="500066" cy="2214578"/>
          </a:xfrm>
        </p:grpSpPr>
        <p:cxnSp>
          <p:nvCxnSpPr>
            <p:cNvPr id="8" name="Straight Connector 7"/>
            <p:cNvCxnSpPr/>
            <p:nvPr/>
          </p:nvCxnSpPr>
          <p:spPr>
            <a:xfrm rot="5400000">
              <a:off x="5000628" y="4214818"/>
              <a:ext cx="1071570" cy="500066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4750595" y="5536421"/>
              <a:ext cx="1143008" cy="71438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TextBox 81"/>
          <p:cNvSpPr txBox="1"/>
          <p:nvPr/>
        </p:nvSpPr>
        <p:spPr>
          <a:xfrm>
            <a:off x="1235294" y="4767535"/>
            <a:ext cx="1824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400" smtClean="0"/>
              <a:t>Support time</a:t>
            </a:r>
            <a:endParaRPr lang="sl-SI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1"/>
          <p:cNvGrpSpPr/>
          <p:nvPr/>
        </p:nvGrpSpPr>
        <p:grpSpPr>
          <a:xfrm>
            <a:off x="3286116" y="3929066"/>
            <a:ext cx="357190" cy="2214578"/>
            <a:chOff x="3286116" y="3929066"/>
            <a:chExt cx="357190" cy="2214578"/>
          </a:xfrm>
        </p:grpSpPr>
        <p:cxnSp>
          <p:nvCxnSpPr>
            <p:cNvPr id="70" name="Straight Connector 69"/>
            <p:cNvCxnSpPr/>
            <p:nvPr/>
          </p:nvCxnSpPr>
          <p:spPr>
            <a:xfrm rot="5400000">
              <a:off x="3000364" y="4357694"/>
              <a:ext cx="1071570" cy="214314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10800000">
              <a:off x="3286116" y="6143644"/>
              <a:ext cx="357190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16200000" flipH="1">
              <a:off x="2964645" y="5464983"/>
              <a:ext cx="1143008" cy="214314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63"/>
          <p:cNvGrpSpPr/>
          <p:nvPr/>
        </p:nvGrpSpPr>
        <p:grpSpPr>
          <a:xfrm>
            <a:off x="3286116" y="1785926"/>
            <a:ext cx="714380" cy="2214578"/>
            <a:chOff x="5429256" y="1785926"/>
            <a:chExt cx="714380" cy="2214578"/>
          </a:xfrm>
        </p:grpSpPr>
        <p:cxnSp>
          <p:nvCxnSpPr>
            <p:cNvPr id="65" name="Straight Connector 64"/>
            <p:cNvCxnSpPr>
              <a:stCxn id="66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7" name="Straight Connector 66"/>
            <p:cNvCxnSpPr>
              <a:stCxn id="66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66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28"/>
          <p:cNvGrpSpPr/>
          <p:nvPr/>
        </p:nvGrpSpPr>
        <p:grpSpPr>
          <a:xfrm>
            <a:off x="3214678" y="3929066"/>
            <a:ext cx="642942" cy="2071702"/>
            <a:chOff x="4929190" y="3929066"/>
            <a:chExt cx="642942" cy="2071702"/>
          </a:xfrm>
        </p:grpSpPr>
        <p:cxnSp>
          <p:nvCxnSpPr>
            <p:cNvPr id="69" name="Straight Connector 68"/>
            <p:cNvCxnSpPr/>
            <p:nvPr/>
          </p:nvCxnSpPr>
          <p:spPr>
            <a:xfrm rot="5400000">
              <a:off x="4607719" y="4250537"/>
              <a:ext cx="1071570" cy="428628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4822033" y="5107793"/>
              <a:ext cx="857256" cy="642942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0800000" flipV="1">
              <a:off x="5214942" y="5857892"/>
              <a:ext cx="357190" cy="142876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smtClean="0">
                <a:solidFill>
                  <a:srgbClr val="FF0000"/>
                </a:solidFill>
              </a:rPr>
              <a:t>Gait features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10800000">
            <a:off x="1319093" y="6185159"/>
            <a:ext cx="6143668" cy="0"/>
          </a:xfrm>
          <a:prstGeom prst="lin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4383230" y="5780438"/>
            <a:ext cx="2745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400" smtClean="0"/>
              <a:t>Distance floor–ankle</a:t>
            </a:r>
            <a:endParaRPr lang="sl-SI" sz="2400"/>
          </a:p>
        </p:txBody>
      </p:sp>
      <p:sp>
        <p:nvSpPr>
          <p:cNvPr id="84" name="Right Brace 83"/>
          <p:cNvSpPr/>
          <p:nvPr/>
        </p:nvSpPr>
        <p:spPr>
          <a:xfrm>
            <a:off x="3910010" y="5848350"/>
            <a:ext cx="338140" cy="32385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Brace 18"/>
          <p:cNvSpPr/>
          <p:nvPr/>
        </p:nvSpPr>
        <p:spPr>
          <a:xfrm>
            <a:off x="3918858" y="3912919"/>
            <a:ext cx="320634" cy="1923803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55976" y="4653136"/>
            <a:ext cx="2612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400" smtClean="0"/>
              <a:t>Distance ankle–hip</a:t>
            </a:r>
            <a:endParaRPr lang="sl-SI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Outline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Local Outlier Factor algorithm</a:t>
            </a:r>
            <a:endParaRPr lang="sl-SI" smtClean="0"/>
          </a:p>
          <a:p>
            <a:r>
              <a:rPr lang="en-US" smtClean="0"/>
              <a:t>Examples of straightforward </a:t>
            </a:r>
            <a:r>
              <a:rPr lang="sl-SI" smtClean="0"/>
              <a:t>features</a:t>
            </a:r>
          </a:p>
          <a:p>
            <a:r>
              <a:rPr lang="sl-SI" smtClean="0"/>
              <a:t>S</a:t>
            </a:r>
            <a:r>
              <a:rPr lang="en-US" smtClean="0"/>
              <a:t>patial-activity matrix</a:t>
            </a:r>
            <a:endParaRPr lang="sl-SI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1"/>
          <p:cNvGrpSpPr/>
          <p:nvPr/>
        </p:nvGrpSpPr>
        <p:grpSpPr>
          <a:xfrm>
            <a:off x="3286116" y="3929066"/>
            <a:ext cx="357190" cy="2214578"/>
            <a:chOff x="3286116" y="3929066"/>
            <a:chExt cx="357190" cy="2214578"/>
          </a:xfrm>
        </p:grpSpPr>
        <p:cxnSp>
          <p:nvCxnSpPr>
            <p:cNvPr id="70" name="Straight Connector 69"/>
            <p:cNvCxnSpPr/>
            <p:nvPr/>
          </p:nvCxnSpPr>
          <p:spPr>
            <a:xfrm rot="5400000">
              <a:off x="3000364" y="4357694"/>
              <a:ext cx="1071570" cy="214314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10800000">
              <a:off x="3286116" y="6143644"/>
              <a:ext cx="357190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16200000" flipH="1">
              <a:off x="2964645" y="5464983"/>
              <a:ext cx="1143008" cy="214314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63"/>
          <p:cNvGrpSpPr/>
          <p:nvPr/>
        </p:nvGrpSpPr>
        <p:grpSpPr>
          <a:xfrm>
            <a:off x="3286116" y="1785926"/>
            <a:ext cx="714380" cy="2214578"/>
            <a:chOff x="5429256" y="1785926"/>
            <a:chExt cx="714380" cy="2214578"/>
          </a:xfrm>
        </p:grpSpPr>
        <p:cxnSp>
          <p:nvCxnSpPr>
            <p:cNvPr id="65" name="Straight Connector 64"/>
            <p:cNvCxnSpPr>
              <a:stCxn id="66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7" name="Straight Connector 66"/>
            <p:cNvCxnSpPr>
              <a:stCxn id="66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66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28"/>
          <p:cNvGrpSpPr/>
          <p:nvPr/>
        </p:nvGrpSpPr>
        <p:grpSpPr>
          <a:xfrm>
            <a:off x="3214678" y="3929066"/>
            <a:ext cx="642942" cy="2071702"/>
            <a:chOff x="4929190" y="3929066"/>
            <a:chExt cx="642942" cy="2071702"/>
          </a:xfrm>
        </p:grpSpPr>
        <p:cxnSp>
          <p:nvCxnSpPr>
            <p:cNvPr id="69" name="Straight Connector 68"/>
            <p:cNvCxnSpPr/>
            <p:nvPr/>
          </p:nvCxnSpPr>
          <p:spPr>
            <a:xfrm rot="5400000">
              <a:off x="4607719" y="4250537"/>
              <a:ext cx="1071570" cy="428628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4822033" y="5107793"/>
              <a:ext cx="857256" cy="642942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0800000" flipV="1">
              <a:off x="5214942" y="5857892"/>
              <a:ext cx="357190" cy="142876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smtClean="0">
                <a:solidFill>
                  <a:srgbClr val="FF0000"/>
                </a:solidFill>
              </a:rPr>
              <a:t>Gait features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10800000">
            <a:off x="1319093" y="6185159"/>
            <a:ext cx="6143668" cy="0"/>
          </a:xfrm>
          <a:prstGeom prst="lin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4383230" y="5780438"/>
            <a:ext cx="2745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400" smtClean="0"/>
              <a:t>Distance floor–ankle</a:t>
            </a:r>
            <a:endParaRPr lang="sl-SI" sz="2400"/>
          </a:p>
        </p:txBody>
      </p:sp>
      <p:sp>
        <p:nvSpPr>
          <p:cNvPr id="84" name="Right Brace 83"/>
          <p:cNvSpPr/>
          <p:nvPr/>
        </p:nvSpPr>
        <p:spPr>
          <a:xfrm>
            <a:off x="3910010" y="5848350"/>
            <a:ext cx="338140" cy="32385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Brace 18"/>
          <p:cNvSpPr/>
          <p:nvPr/>
        </p:nvSpPr>
        <p:spPr>
          <a:xfrm>
            <a:off x="3918858" y="3912919"/>
            <a:ext cx="320634" cy="1923803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55976" y="4653136"/>
            <a:ext cx="2612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400" smtClean="0"/>
              <a:t>Distance ankle–hip</a:t>
            </a:r>
            <a:endParaRPr lang="sl-SI" sz="2400"/>
          </a:p>
        </p:txBody>
      </p:sp>
      <p:sp>
        <p:nvSpPr>
          <p:cNvPr id="21" name="TextBox 20"/>
          <p:cNvSpPr txBox="1"/>
          <p:nvPr/>
        </p:nvSpPr>
        <p:spPr>
          <a:xfrm>
            <a:off x="5652120" y="2636912"/>
            <a:ext cx="1857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400" smtClean="0"/>
              <a:t>And others ...</a:t>
            </a:r>
            <a:endParaRPr lang="sl-SI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Entry control</a:t>
            </a:r>
            <a:endParaRPr lang="sl-SI" sz="4000">
              <a:solidFill>
                <a:srgbClr val="FF0000"/>
              </a:solidFill>
            </a:endParaRPr>
          </a:p>
        </p:txBody>
      </p:sp>
      <p:pic>
        <p:nvPicPr>
          <p:cNvPr id="4" name="Picture 13" descr="mik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5241" y="3068960"/>
            <a:ext cx="5811215" cy="33994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95374" y="5791200"/>
            <a:ext cx="81945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l-SI" smtClean="0"/>
              <a:t>Time 1</a:t>
            </a:r>
            <a:endParaRPr lang="sl-SI"/>
          </a:p>
        </p:txBody>
      </p:sp>
      <p:sp>
        <p:nvSpPr>
          <p:cNvPr id="6" name="TextBox 5"/>
          <p:cNvSpPr txBox="1"/>
          <p:nvPr/>
        </p:nvSpPr>
        <p:spPr>
          <a:xfrm>
            <a:off x="4761951" y="6321778"/>
            <a:ext cx="81945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l-SI" smtClean="0"/>
              <a:t>Time 2</a:t>
            </a:r>
            <a:endParaRPr lang="sl-SI"/>
          </a:p>
        </p:txBody>
      </p:sp>
      <p:sp>
        <p:nvSpPr>
          <p:cNvPr id="7" name="TextBox 6"/>
          <p:cNvSpPr txBox="1"/>
          <p:nvPr/>
        </p:nvSpPr>
        <p:spPr>
          <a:xfrm>
            <a:off x="2480036" y="4851731"/>
            <a:ext cx="81945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l-SI" smtClean="0"/>
              <a:t>Time 3</a:t>
            </a:r>
            <a:endParaRPr lang="sl-SI"/>
          </a:p>
        </p:txBody>
      </p:sp>
      <p:pic>
        <p:nvPicPr>
          <p:cNvPr id="8" name="Picture 4" descr="senso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96752"/>
            <a:ext cx="3185961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5"/>
          <p:cNvSpPr>
            <a:spLocks noChangeArrowheads="1"/>
          </p:cNvSpPr>
          <p:nvPr/>
        </p:nvSpPr>
        <p:spPr bwMode="auto">
          <a:xfrm rot="18153768">
            <a:off x="151164" y="3231818"/>
            <a:ext cx="1917881" cy="300037"/>
          </a:xfrm>
          <a:prstGeom prst="rightArrow">
            <a:avLst>
              <a:gd name="adj1" fmla="val 46009"/>
              <a:gd name="adj2" fmla="val 100156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7504" y="4437112"/>
            <a:ext cx="1476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Door sensor</a:t>
            </a:r>
            <a:endParaRPr lang="sl-SI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 rot="11150153">
            <a:off x="3142906" y="2345616"/>
            <a:ext cx="1366837" cy="287338"/>
          </a:xfrm>
          <a:prstGeom prst="rightArrow">
            <a:avLst>
              <a:gd name="adj1" fmla="val 50000"/>
              <a:gd name="adj2" fmla="val 11892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644008" y="2420888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Card reader</a:t>
            </a:r>
            <a:endParaRPr lang="sl-SI"/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 rot="9638211">
            <a:off x="2865108" y="1681304"/>
            <a:ext cx="2592388" cy="287338"/>
          </a:xfrm>
          <a:prstGeom prst="rightArrow">
            <a:avLst>
              <a:gd name="adj1" fmla="val 50000"/>
              <a:gd name="adj2" fmla="val 11619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5580112" y="1196752"/>
            <a:ext cx="1476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Fingerprint reader</a:t>
            </a:r>
            <a:endParaRPr lang="sl-SI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Outline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Local Outlier Factor algorithm</a:t>
            </a:r>
            <a:endParaRPr lang="sl-SI" smtClean="0"/>
          </a:p>
          <a:p>
            <a:r>
              <a:rPr lang="en-US" smtClean="0"/>
              <a:t>Examples of straightforward </a:t>
            </a:r>
            <a:r>
              <a:rPr lang="sl-SI" smtClean="0"/>
              <a:t>features</a:t>
            </a:r>
          </a:p>
          <a:p>
            <a:r>
              <a:rPr lang="sl-SI" smtClean="0">
                <a:solidFill>
                  <a:srgbClr val="0000FF"/>
                </a:solidFill>
              </a:rPr>
              <a:t>S</a:t>
            </a:r>
            <a:r>
              <a:rPr lang="en-US" smtClean="0">
                <a:solidFill>
                  <a:srgbClr val="0000FF"/>
                </a:solidFill>
              </a:rPr>
              <a:t>patial-activity matrix</a:t>
            </a:r>
            <a:endParaRPr lang="sl-SI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Behavior trace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Spaces (rooms) 1 ... </a:t>
            </a:r>
            <a:r>
              <a:rPr lang="sl-SI" i="1" smtClean="0"/>
              <a:t>n</a:t>
            </a:r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>{Lounge, Bedroom, Kitchen, WC}</a:t>
            </a:r>
          </a:p>
          <a:p>
            <a:r>
              <a:rPr lang="sl-SI" smtClean="0"/>
              <a:t>Activities 1 ... </a:t>
            </a:r>
            <a:r>
              <a:rPr lang="sl-SI" i="1" smtClean="0"/>
              <a:t>m</a:t>
            </a:r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>{Lying, Sitting, Standing}</a:t>
            </a:r>
          </a:p>
          <a:p>
            <a:r>
              <a:rPr lang="sl-SI" smtClean="0"/>
              <a:t>Behavior trace</a:t>
            </a:r>
            <a:br>
              <a:rPr lang="sl-SI" smtClean="0"/>
            </a:br>
            <a:r>
              <a:rPr lang="sl-SI" i="1" smtClean="0"/>
              <a:t>B</a:t>
            </a:r>
            <a:r>
              <a:rPr lang="sl-SI" smtClean="0"/>
              <a:t> = [(</a:t>
            </a:r>
            <a:r>
              <a:rPr lang="sl-SI" i="1" smtClean="0"/>
              <a:t>a</a:t>
            </a:r>
            <a:r>
              <a:rPr lang="sl-SI" baseline="-25000" smtClean="0"/>
              <a:t>1</a:t>
            </a:r>
            <a:r>
              <a:rPr lang="sl-SI" smtClean="0"/>
              <a:t>, </a:t>
            </a:r>
            <a:r>
              <a:rPr lang="sl-SI" i="1" smtClean="0"/>
              <a:t>s</a:t>
            </a:r>
            <a:r>
              <a:rPr lang="sl-SI" baseline="-25000" smtClean="0"/>
              <a:t>1</a:t>
            </a:r>
            <a:r>
              <a:rPr lang="sl-SI" smtClean="0"/>
              <a:t>), (</a:t>
            </a:r>
            <a:r>
              <a:rPr lang="sl-SI" i="1" smtClean="0"/>
              <a:t>a</a:t>
            </a:r>
            <a:r>
              <a:rPr lang="sl-SI" baseline="-25000" smtClean="0"/>
              <a:t>2</a:t>
            </a:r>
            <a:r>
              <a:rPr lang="sl-SI" smtClean="0"/>
              <a:t>, </a:t>
            </a:r>
            <a:r>
              <a:rPr lang="sl-SI" i="1" smtClean="0"/>
              <a:t>s</a:t>
            </a:r>
            <a:r>
              <a:rPr lang="sl-SI" baseline="-25000" smtClean="0"/>
              <a:t>2</a:t>
            </a:r>
            <a:r>
              <a:rPr lang="sl-SI" smtClean="0"/>
              <a:t>), ..., (</a:t>
            </a:r>
            <a:r>
              <a:rPr lang="sl-SI" i="1" smtClean="0"/>
              <a:t>a</a:t>
            </a:r>
            <a:r>
              <a:rPr lang="sl-SI" i="1" baseline="-25000" smtClean="0"/>
              <a:t>T</a:t>
            </a:r>
            <a:r>
              <a:rPr lang="sl-SI" smtClean="0"/>
              <a:t>, </a:t>
            </a:r>
            <a:r>
              <a:rPr lang="sl-SI" i="1" smtClean="0"/>
              <a:t>s</a:t>
            </a:r>
            <a:r>
              <a:rPr lang="sl-SI" i="1" baseline="-25000" smtClean="0"/>
              <a:t>T</a:t>
            </a:r>
            <a:r>
              <a:rPr lang="sl-SI" smtClean="0"/>
              <a:t>))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Spatial-activity matrix</a:t>
            </a:r>
            <a:endParaRPr lang="sl-SI" sz="4000">
              <a:solidFill>
                <a:srgbClr val="FF0000"/>
              </a:solidFill>
            </a:endParaRPr>
          </a:p>
        </p:txBody>
      </p:sp>
      <p:pic>
        <p:nvPicPr>
          <p:cNvPr id="7" name="Content Placeholder 6" descr="P - Spatial-activity matrix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35491"/>
            <a:ext cx="8229600" cy="42553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Spatial-activity matrix</a:t>
            </a:r>
            <a:endParaRPr lang="sl-SI" sz="4000">
              <a:solidFill>
                <a:srgbClr val="FF0000"/>
              </a:solidFill>
            </a:endParaRPr>
          </a:p>
        </p:txBody>
      </p:sp>
      <p:pic>
        <p:nvPicPr>
          <p:cNvPr id="7" name="Content Placeholder 6" descr="P - Spatial-activity matrix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735491"/>
            <a:ext cx="8229600" cy="4255380"/>
          </a:xfrm>
        </p:spPr>
      </p:pic>
      <p:sp>
        <p:nvSpPr>
          <p:cNvPr id="8" name="Rectangle 7"/>
          <p:cNvSpPr/>
          <p:nvPr/>
        </p:nvSpPr>
        <p:spPr>
          <a:xfrm>
            <a:off x="1835696" y="1844823"/>
            <a:ext cx="864096" cy="539147"/>
          </a:xfrm>
          <a:prstGeom prst="rect">
            <a:avLst/>
          </a:prstGeom>
          <a:solidFill>
            <a:srgbClr val="FFFFFF">
              <a:alpha val="50196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2673761" y="2359697"/>
            <a:ext cx="864096" cy="539147"/>
          </a:xfrm>
          <a:prstGeom prst="rect">
            <a:avLst/>
          </a:prstGeom>
          <a:solidFill>
            <a:srgbClr val="FFFFFF">
              <a:alpha val="50196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3521089" y="2882144"/>
            <a:ext cx="864096" cy="539147"/>
          </a:xfrm>
          <a:prstGeom prst="rect">
            <a:avLst/>
          </a:prstGeom>
          <a:solidFill>
            <a:srgbClr val="FFFFFF">
              <a:alpha val="50196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TextBox 10"/>
          <p:cNvSpPr txBox="1"/>
          <p:nvPr/>
        </p:nvSpPr>
        <p:spPr>
          <a:xfrm>
            <a:off x="2123728" y="3573016"/>
            <a:ext cx="2171877" cy="1754326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mtClean="0"/>
              <a:t>Fraction of time </a:t>
            </a:r>
          </a:p>
          <a:p>
            <a:pPr algn="ctr"/>
            <a:r>
              <a:rPr lang="sl-SI" smtClean="0"/>
              <a:t>spent doing activities</a:t>
            </a:r>
          </a:p>
          <a:p>
            <a:pPr algn="ctr"/>
            <a:endParaRPr lang="sl-SI" smtClean="0"/>
          </a:p>
          <a:p>
            <a:pPr algn="ctr"/>
            <a:endParaRPr lang="sl-SI" smtClean="0"/>
          </a:p>
          <a:p>
            <a:pPr algn="ctr"/>
            <a:endParaRPr lang="sl-SI" smtClean="0"/>
          </a:p>
          <a:p>
            <a:pPr algn="ctr"/>
            <a:endParaRPr lang="sl-SI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627784" y="4221088"/>
          <a:ext cx="1247254" cy="992712"/>
        </p:xfrm>
        <a:graphic>
          <a:graphicData uri="http://schemas.openxmlformats.org/presentationml/2006/ole">
            <p:oleObj spid="_x0000_s24578" name="Equation" r:id="rId4" imgW="62208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Spatial-activity matrix</a:t>
            </a:r>
            <a:endParaRPr lang="sl-SI" sz="4000">
              <a:solidFill>
                <a:srgbClr val="FF0000"/>
              </a:solidFill>
            </a:endParaRPr>
          </a:p>
        </p:txBody>
      </p:sp>
      <p:pic>
        <p:nvPicPr>
          <p:cNvPr id="7" name="Content Placeholder 6" descr="P - Spatial-activity matrix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735491"/>
            <a:ext cx="8229600" cy="4255380"/>
          </a:xfrm>
        </p:spPr>
      </p:pic>
      <p:sp>
        <p:nvSpPr>
          <p:cNvPr id="8" name="Rectangle 7"/>
          <p:cNvSpPr/>
          <p:nvPr/>
        </p:nvSpPr>
        <p:spPr>
          <a:xfrm>
            <a:off x="1835697" y="2359766"/>
            <a:ext cx="853074" cy="514064"/>
          </a:xfrm>
          <a:prstGeom prst="rect">
            <a:avLst/>
          </a:prstGeom>
          <a:solidFill>
            <a:srgbClr val="FFFFFF">
              <a:alpha val="50000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TextBox 10"/>
          <p:cNvSpPr txBox="1"/>
          <p:nvPr/>
        </p:nvSpPr>
        <p:spPr>
          <a:xfrm>
            <a:off x="1763688" y="3573016"/>
            <a:ext cx="3463271" cy="1754326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mtClean="0"/>
              <a:t>Transtions between activities</a:t>
            </a:r>
          </a:p>
          <a:p>
            <a:pPr algn="ctr"/>
            <a:endParaRPr lang="sl-SI" smtClean="0"/>
          </a:p>
          <a:p>
            <a:pPr algn="ctr"/>
            <a:endParaRPr lang="sl-SI" smtClean="0"/>
          </a:p>
          <a:p>
            <a:pPr algn="ctr"/>
            <a:endParaRPr lang="sl-SI" smtClean="0"/>
          </a:p>
          <a:p>
            <a:pPr algn="ctr"/>
            <a:endParaRPr lang="sl-SI" smtClean="0"/>
          </a:p>
          <a:p>
            <a:pPr algn="ctr"/>
            <a:endParaRPr lang="sl-SI"/>
          </a:p>
        </p:txBody>
      </p:sp>
      <p:sp>
        <p:nvSpPr>
          <p:cNvPr id="15" name="Rectangle 14"/>
          <p:cNvSpPr/>
          <p:nvPr/>
        </p:nvSpPr>
        <p:spPr>
          <a:xfrm>
            <a:off x="1835562" y="2882213"/>
            <a:ext cx="853074" cy="514064"/>
          </a:xfrm>
          <a:prstGeom prst="rect">
            <a:avLst/>
          </a:prstGeom>
          <a:solidFill>
            <a:srgbClr val="FFFFFF">
              <a:alpha val="50000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Rectangle 15"/>
          <p:cNvSpPr/>
          <p:nvPr/>
        </p:nvSpPr>
        <p:spPr>
          <a:xfrm>
            <a:off x="2680322" y="2883024"/>
            <a:ext cx="853074" cy="514064"/>
          </a:xfrm>
          <a:prstGeom prst="rect">
            <a:avLst/>
          </a:prstGeom>
          <a:solidFill>
            <a:srgbClr val="FFFFFF">
              <a:alpha val="50000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" name="Rectangle 16"/>
          <p:cNvSpPr/>
          <p:nvPr/>
        </p:nvSpPr>
        <p:spPr>
          <a:xfrm>
            <a:off x="3538535" y="2368015"/>
            <a:ext cx="853074" cy="514064"/>
          </a:xfrm>
          <a:prstGeom prst="rect">
            <a:avLst/>
          </a:prstGeom>
          <a:solidFill>
            <a:srgbClr val="FFFFFF">
              <a:alpha val="50000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" name="Rectangle 17"/>
          <p:cNvSpPr/>
          <p:nvPr/>
        </p:nvSpPr>
        <p:spPr>
          <a:xfrm>
            <a:off x="2683568" y="1845433"/>
            <a:ext cx="853074" cy="514064"/>
          </a:xfrm>
          <a:prstGeom prst="rect">
            <a:avLst/>
          </a:prstGeom>
          <a:solidFill>
            <a:srgbClr val="FFFFFF">
              <a:alpha val="50000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9" name="Rectangle 18"/>
          <p:cNvSpPr/>
          <p:nvPr/>
        </p:nvSpPr>
        <p:spPr>
          <a:xfrm>
            <a:off x="3533465" y="1845433"/>
            <a:ext cx="853074" cy="514064"/>
          </a:xfrm>
          <a:prstGeom prst="rect">
            <a:avLst/>
          </a:prstGeom>
          <a:solidFill>
            <a:srgbClr val="FFFFFF">
              <a:alpha val="50000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842584" y="4077072"/>
          <a:ext cx="3284538" cy="992187"/>
        </p:xfrm>
        <a:graphic>
          <a:graphicData uri="http://schemas.openxmlformats.org/presentationml/2006/ole">
            <p:oleObj spid="_x0000_s25602" name="Equation" r:id="rId4" imgW="163800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Spatial-activity matrix</a:t>
            </a:r>
            <a:endParaRPr lang="sl-SI" sz="4000">
              <a:solidFill>
                <a:srgbClr val="FF0000"/>
              </a:solidFill>
            </a:endParaRPr>
          </a:p>
        </p:txBody>
      </p:sp>
      <p:pic>
        <p:nvPicPr>
          <p:cNvPr id="7" name="Content Placeholder 6" descr="P - Spatial-activity matrix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35491"/>
            <a:ext cx="8229600" cy="4255380"/>
          </a:xfrm>
        </p:spPr>
      </p:pic>
      <p:sp>
        <p:nvSpPr>
          <p:cNvPr id="8" name="Rectangle 7"/>
          <p:cNvSpPr/>
          <p:nvPr/>
        </p:nvSpPr>
        <p:spPr>
          <a:xfrm>
            <a:off x="4355976" y="3429000"/>
            <a:ext cx="3340224" cy="2035629"/>
          </a:xfrm>
          <a:prstGeom prst="rect">
            <a:avLst/>
          </a:prstGeom>
          <a:solidFill>
            <a:srgbClr val="FFFFFF">
              <a:alpha val="50196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TextBox 10"/>
          <p:cNvSpPr txBox="1"/>
          <p:nvPr/>
        </p:nvSpPr>
        <p:spPr>
          <a:xfrm>
            <a:off x="5004048" y="2924944"/>
            <a:ext cx="2054793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l-SI" smtClean="0"/>
              <a:t>The same for rooms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Spatial-activity matrix</a:t>
            </a:r>
            <a:endParaRPr lang="sl-SI" sz="4000">
              <a:solidFill>
                <a:srgbClr val="FF0000"/>
              </a:solidFill>
            </a:endParaRPr>
          </a:p>
        </p:txBody>
      </p:sp>
      <p:pic>
        <p:nvPicPr>
          <p:cNvPr id="7" name="Content Placeholder 6" descr="P - Spatial-activity matrix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735491"/>
            <a:ext cx="8229600" cy="4255380"/>
          </a:xfrm>
        </p:spPr>
      </p:pic>
      <p:sp>
        <p:nvSpPr>
          <p:cNvPr id="8" name="Rectangle 7"/>
          <p:cNvSpPr/>
          <p:nvPr/>
        </p:nvSpPr>
        <p:spPr>
          <a:xfrm>
            <a:off x="1835695" y="3429000"/>
            <a:ext cx="2529475" cy="2046514"/>
          </a:xfrm>
          <a:prstGeom prst="rect">
            <a:avLst/>
          </a:prstGeom>
          <a:solidFill>
            <a:srgbClr val="FFFFFF">
              <a:alpha val="50196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TextBox 10"/>
          <p:cNvSpPr txBox="1"/>
          <p:nvPr/>
        </p:nvSpPr>
        <p:spPr>
          <a:xfrm>
            <a:off x="2018100" y="1530658"/>
            <a:ext cx="2239138" cy="1754326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sl-SI" smtClean="0"/>
          </a:p>
          <a:p>
            <a:pPr algn="ctr"/>
            <a:endParaRPr lang="sl-SI" smtClean="0"/>
          </a:p>
          <a:p>
            <a:pPr algn="ctr"/>
            <a:endParaRPr lang="sl-SI" smtClean="0"/>
          </a:p>
          <a:p>
            <a:pPr algn="ctr"/>
            <a:endParaRPr lang="sl-SI" smtClean="0"/>
          </a:p>
          <a:p>
            <a:pPr algn="ctr"/>
            <a:r>
              <a:rPr lang="sl-SI" smtClean="0"/>
              <a:t>Distribution of </a:t>
            </a:r>
            <a:br>
              <a:rPr lang="sl-SI" smtClean="0"/>
            </a:br>
            <a:r>
              <a:rPr lang="sl-SI" smtClean="0"/>
              <a:t> rooms  over activities</a:t>
            </a:r>
            <a:endParaRPr lang="sl-SI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267744" y="1619325"/>
          <a:ext cx="1782762" cy="1017587"/>
        </p:xfrm>
        <a:graphic>
          <a:graphicData uri="http://schemas.openxmlformats.org/presentationml/2006/ole">
            <p:oleObj spid="_x0000_s26626" name="Equation" r:id="rId4" imgW="88884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Spatial-activity matrix</a:t>
            </a:r>
            <a:endParaRPr lang="sl-SI" sz="4000">
              <a:solidFill>
                <a:srgbClr val="FF0000"/>
              </a:solidFill>
            </a:endParaRPr>
          </a:p>
        </p:txBody>
      </p:sp>
      <p:pic>
        <p:nvPicPr>
          <p:cNvPr id="7" name="Content Placeholder 6" descr="P - Spatial-activity matrix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735491"/>
            <a:ext cx="8229600" cy="4255380"/>
          </a:xfrm>
        </p:spPr>
      </p:pic>
      <p:sp>
        <p:nvSpPr>
          <p:cNvPr id="8" name="Rectangle 7"/>
          <p:cNvSpPr/>
          <p:nvPr/>
        </p:nvSpPr>
        <p:spPr>
          <a:xfrm>
            <a:off x="4355976" y="1844824"/>
            <a:ext cx="3329338" cy="1562405"/>
          </a:xfrm>
          <a:prstGeom prst="rect">
            <a:avLst/>
          </a:prstGeom>
          <a:solidFill>
            <a:srgbClr val="FFFFFF">
              <a:alpha val="50196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TextBox 10"/>
          <p:cNvSpPr txBox="1"/>
          <p:nvPr/>
        </p:nvSpPr>
        <p:spPr>
          <a:xfrm>
            <a:off x="4813197" y="3494314"/>
            <a:ext cx="2423099" cy="1754326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l-SI" smtClean="0"/>
              <a:t>Distribution of activities</a:t>
            </a:r>
          </a:p>
          <a:p>
            <a:pPr algn="ctr"/>
            <a:r>
              <a:rPr lang="sl-SI" smtClean="0"/>
              <a:t>over rooms</a:t>
            </a:r>
          </a:p>
          <a:p>
            <a:pPr algn="ctr"/>
            <a:endParaRPr lang="sl-SI" smtClean="0"/>
          </a:p>
          <a:p>
            <a:pPr algn="ctr"/>
            <a:endParaRPr lang="sl-SI" smtClean="0"/>
          </a:p>
          <a:p>
            <a:pPr algn="ctr"/>
            <a:endParaRPr lang="sl-SI" smtClean="0"/>
          </a:p>
          <a:p>
            <a:pPr algn="ctr"/>
            <a:endParaRPr lang="sl-SI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5097397" y="4149725"/>
          <a:ext cx="1831975" cy="1017588"/>
        </p:xfrm>
        <a:graphic>
          <a:graphicData uri="http://schemas.openxmlformats.org/presentationml/2006/ole">
            <p:oleObj spid="_x0000_s27650" name="Equation" r:id="rId4" imgW="91440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Outline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0000FF"/>
                </a:solidFill>
              </a:rPr>
              <a:t>Local Outlier Factor algorithm</a:t>
            </a:r>
            <a:endParaRPr lang="sl-SI" smtClean="0">
              <a:solidFill>
                <a:srgbClr val="0000FF"/>
              </a:solidFill>
            </a:endParaRPr>
          </a:p>
          <a:p>
            <a:r>
              <a:rPr lang="en-US" smtClean="0"/>
              <a:t>Examples of straightforward </a:t>
            </a:r>
            <a:r>
              <a:rPr lang="sl-SI" smtClean="0"/>
              <a:t>features</a:t>
            </a:r>
          </a:p>
          <a:p>
            <a:r>
              <a:rPr lang="sl-SI" smtClean="0"/>
              <a:t>S</a:t>
            </a:r>
            <a:r>
              <a:rPr lang="en-US" smtClean="0"/>
              <a:t>patial-activity matrix</a:t>
            </a:r>
            <a:endParaRPr lang="sl-SI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Unroll into a vector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184995"/>
          </a:xfrm>
        </p:spPr>
        <p:txBody>
          <a:bodyPr>
            <a:normAutofit/>
          </a:bodyPr>
          <a:lstStyle/>
          <a:p>
            <a:r>
              <a:rPr lang="sl-SI" sz="3000" smtClean="0"/>
              <a:t>Unroll into a vector: [(</a:t>
            </a:r>
            <a:r>
              <a:rPr lang="sl-SI" sz="3000" i="1" smtClean="0"/>
              <a:t>A</a:t>
            </a:r>
            <a:r>
              <a:rPr lang="sl-SI" sz="3000" baseline="-25000" smtClean="0"/>
              <a:t>1</a:t>
            </a:r>
            <a:r>
              <a:rPr lang="sl-SI" sz="3000" smtClean="0"/>
              <a:t>, </a:t>
            </a:r>
            <a:r>
              <a:rPr lang="sl-SI" sz="3000" i="1" smtClean="0"/>
              <a:t>A</a:t>
            </a:r>
            <a:r>
              <a:rPr lang="sl-SI" sz="3000" baseline="-25000" smtClean="0"/>
              <a:t>1</a:t>
            </a:r>
            <a:r>
              <a:rPr lang="sl-SI" sz="3000" smtClean="0"/>
              <a:t>), (</a:t>
            </a:r>
            <a:r>
              <a:rPr lang="sl-SI" sz="3000" i="1" smtClean="0"/>
              <a:t>A</a:t>
            </a:r>
            <a:r>
              <a:rPr lang="sl-SI" sz="3000" baseline="-25000" smtClean="0"/>
              <a:t>1</a:t>
            </a:r>
            <a:r>
              <a:rPr lang="sl-SI" sz="3000" smtClean="0"/>
              <a:t>, </a:t>
            </a:r>
            <a:r>
              <a:rPr lang="sl-SI" sz="3000" i="1" smtClean="0"/>
              <a:t>A</a:t>
            </a:r>
            <a:r>
              <a:rPr lang="sl-SI" sz="3000" baseline="-25000" smtClean="0"/>
              <a:t>2</a:t>
            </a:r>
            <a:r>
              <a:rPr lang="sl-SI" sz="3000" smtClean="0"/>
              <a:t>), ..., (</a:t>
            </a:r>
            <a:r>
              <a:rPr lang="sl-SI" sz="3000" i="1" smtClean="0"/>
              <a:t>S</a:t>
            </a:r>
            <a:r>
              <a:rPr lang="sl-SI" sz="3000" baseline="-25000" smtClean="0"/>
              <a:t>4</a:t>
            </a:r>
            <a:r>
              <a:rPr lang="sl-SI" sz="3000" smtClean="0"/>
              <a:t>, </a:t>
            </a:r>
            <a:r>
              <a:rPr lang="sl-SI" sz="3000" i="1" smtClean="0"/>
              <a:t>S</a:t>
            </a:r>
            <a:r>
              <a:rPr lang="sl-SI" sz="3000" baseline="-25000" smtClean="0"/>
              <a:t>4</a:t>
            </a:r>
            <a:r>
              <a:rPr lang="sl-SI" sz="3000" smtClean="0"/>
              <a:t>)</a:t>
            </a:r>
          </a:p>
          <a:p>
            <a:r>
              <a:rPr lang="sl-SI" sz="3000" smtClean="0"/>
              <a:t>Apply Principal Component Analysis (PCA)</a:t>
            </a:r>
            <a:endParaRPr lang="sl-SI" sz="3000"/>
          </a:p>
        </p:txBody>
      </p:sp>
      <p:pic>
        <p:nvPicPr>
          <p:cNvPr id="5" name="Content Placeholder 6" descr="P - Spatial-activity matri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0454" y="1340768"/>
            <a:ext cx="6405882" cy="3312368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2555776" y="1700808"/>
            <a:ext cx="216024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203848" y="1700808"/>
            <a:ext cx="2808312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516216" y="4077072"/>
            <a:ext cx="1152128" cy="9361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smtClean="0">
                <a:solidFill>
                  <a:srgbClr val="FF0000"/>
                </a:solidFill>
              </a:rPr>
              <a:t>PCA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smtClean="0"/>
              <a:t>Dimensionality reduction method</a:t>
            </a:r>
          </a:p>
          <a:p>
            <a:r>
              <a:rPr lang="sl-SI" smtClean="0"/>
              <a:t>Transforms the data to a new coordinate system, in which:</a:t>
            </a:r>
          </a:p>
          <a:p>
            <a:pPr lvl="1"/>
            <a:r>
              <a:rPr lang="sl-SI" smtClean="0"/>
              <a:t>The first coordinate has the greatest variance</a:t>
            </a:r>
          </a:p>
          <a:p>
            <a:pPr lvl="1"/>
            <a:r>
              <a:rPr lang="sl-SI" smtClean="0"/>
              <a:t>The second coordinate has the second greatest variance</a:t>
            </a:r>
          </a:p>
          <a:p>
            <a:pPr lvl="1"/>
            <a:r>
              <a:rPr lang="sl-SI" smtClean="0"/>
              <a:t>...</a:t>
            </a:r>
          </a:p>
          <a:p>
            <a:r>
              <a:rPr lang="sl-SI" smtClean="0"/>
              <a:t>The first few coordinates account for most of the variability in the data, the others may be ignored</a:t>
            </a:r>
            <a:endParaRPr lang="sl-SI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Data matrix</a:t>
            </a:r>
            <a:endParaRPr lang="sl-SI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252538" algn="l"/>
              </a:tabLst>
            </a:pPr>
            <a:r>
              <a:rPr lang="sl-SI" i="1" smtClean="0"/>
              <a:t>X</a:t>
            </a:r>
            <a:r>
              <a:rPr lang="sl-SI" baseline="30000" smtClean="0"/>
              <a:t>T</a:t>
            </a:r>
            <a:r>
              <a:rPr lang="sl-SI" smtClean="0"/>
              <a:t> = 	Spatial-activity vector (1)</a:t>
            </a:r>
            <a:br>
              <a:rPr lang="sl-SI" smtClean="0"/>
            </a:br>
            <a:r>
              <a:rPr lang="sl-SI" smtClean="0"/>
              <a:t>	Spatial-activity vector (2)</a:t>
            </a:r>
            <a:br>
              <a:rPr lang="sl-SI" smtClean="0"/>
            </a:br>
            <a:r>
              <a:rPr lang="sl-SI" smtClean="0"/>
              <a:t>	...</a:t>
            </a:r>
            <a:br>
              <a:rPr lang="sl-SI" smtClean="0"/>
            </a:br>
            <a:r>
              <a:rPr lang="sl-SI" smtClean="0"/>
              <a:t>	Spatial-activity vector (</a:t>
            </a:r>
            <a:r>
              <a:rPr lang="sl-SI" i="1" smtClean="0"/>
              <a:t>N</a:t>
            </a:r>
            <a:r>
              <a:rPr lang="sl-SI" smtClean="0"/>
              <a:t>)</a:t>
            </a:r>
          </a:p>
          <a:p>
            <a:pPr>
              <a:tabLst>
                <a:tab pos="1252538" algn="l"/>
              </a:tabLst>
            </a:pPr>
            <a:endParaRPr lang="sl-SI" smtClean="0"/>
          </a:p>
          <a:p>
            <a:pPr>
              <a:tabLst>
                <a:tab pos="1252538" algn="l"/>
              </a:tabLst>
            </a:pPr>
            <a:r>
              <a:rPr lang="sl-SI" i="1" smtClean="0"/>
              <a:t>N</a:t>
            </a:r>
            <a:r>
              <a:rPr lang="sl-SI" smtClean="0"/>
              <a:t> ... number of days (rows)</a:t>
            </a:r>
          </a:p>
          <a:p>
            <a:pPr>
              <a:tabLst>
                <a:tab pos="1252538" algn="l"/>
              </a:tabLst>
            </a:pPr>
            <a:r>
              <a:rPr lang="sl-SI" i="1" smtClean="0"/>
              <a:t>M</a:t>
            </a:r>
            <a:r>
              <a:rPr lang="sl-SI" smtClean="0"/>
              <a:t> ... dimensionality of each spatial-activity vector (number of columns)</a:t>
            </a:r>
            <a:endParaRPr lang="sl-SI"/>
          </a:p>
        </p:txBody>
      </p:sp>
      <p:cxnSp>
        <p:nvCxnSpPr>
          <p:cNvPr id="5" name="Straight Connector 4"/>
          <p:cNvCxnSpPr/>
          <p:nvPr/>
        </p:nvCxnSpPr>
        <p:spPr>
          <a:xfrm>
            <a:off x="1619672" y="1700808"/>
            <a:ext cx="0" cy="19442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19672" y="3645024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19672" y="1700808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84168" y="1700808"/>
            <a:ext cx="0" cy="19442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940152" y="3645024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940152" y="1700808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516216" y="2204864"/>
            <a:ext cx="18256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smtClean="0"/>
              <a:t>Normalized</a:t>
            </a:r>
          </a:p>
          <a:p>
            <a:r>
              <a:rPr lang="sl-SI" sz="2400" smtClean="0"/>
              <a:t>to zero mean</a:t>
            </a:r>
            <a:endParaRPr lang="sl-SI" sz="24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Eigenvalues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i="1" smtClean="0"/>
              <a:t>C</a:t>
            </a:r>
            <a:r>
              <a:rPr lang="sl-SI" smtClean="0"/>
              <a:t> = </a:t>
            </a:r>
            <a:r>
              <a:rPr lang="sl-SI" i="1" smtClean="0"/>
              <a:t>X X</a:t>
            </a:r>
            <a:r>
              <a:rPr lang="sl-SI" baseline="30000" smtClean="0"/>
              <a:t>T</a:t>
            </a:r>
            <a:r>
              <a:rPr lang="sl-SI" smtClean="0"/>
              <a:t> ... covariance matrix</a:t>
            </a:r>
          </a:p>
          <a:p>
            <a:r>
              <a:rPr lang="sl-SI" smtClean="0"/>
              <a:t>Eigendecomposition:</a:t>
            </a:r>
            <a:r>
              <a:rPr lang="sl-SI" i="1" smtClean="0"/>
              <a:t/>
            </a:r>
            <a:br>
              <a:rPr lang="sl-SI" i="1" smtClean="0"/>
            </a:br>
            <a:r>
              <a:rPr lang="sl-SI" i="1" smtClean="0"/>
              <a:t>V</a:t>
            </a:r>
            <a:r>
              <a:rPr lang="sl-SI" baseline="30000" smtClean="0"/>
              <a:t> –1</a:t>
            </a:r>
            <a:r>
              <a:rPr lang="sl-SI" smtClean="0"/>
              <a:t> </a:t>
            </a:r>
            <a:r>
              <a:rPr lang="sl-SI" i="1" smtClean="0"/>
              <a:t>C</a:t>
            </a:r>
            <a:r>
              <a:rPr lang="sl-SI" smtClean="0"/>
              <a:t> </a:t>
            </a:r>
            <a:r>
              <a:rPr lang="sl-SI" i="1" smtClean="0"/>
              <a:t>V</a:t>
            </a:r>
            <a:r>
              <a:rPr lang="sl-SI" smtClean="0"/>
              <a:t> = </a:t>
            </a:r>
            <a:r>
              <a:rPr lang="sl-SI" i="1" smtClean="0"/>
              <a:t>D</a:t>
            </a:r>
          </a:p>
          <a:p>
            <a:pPr lvl="1"/>
            <a:r>
              <a:rPr lang="sl-SI" i="1" smtClean="0"/>
              <a:t>V</a:t>
            </a:r>
            <a:r>
              <a:rPr lang="sl-SI" smtClean="0"/>
              <a:t> ... columns of </a:t>
            </a:r>
            <a:r>
              <a:rPr lang="sl-SI" i="1" smtClean="0"/>
              <a:t>V</a:t>
            </a:r>
            <a:r>
              <a:rPr lang="sl-SI" smtClean="0"/>
              <a:t> are eigenvectors of </a:t>
            </a:r>
            <a:r>
              <a:rPr lang="sl-SI" i="1" smtClean="0"/>
              <a:t>C</a:t>
            </a:r>
          </a:p>
          <a:p>
            <a:pPr lvl="1"/>
            <a:r>
              <a:rPr lang="sl-SI" i="1" smtClean="0"/>
              <a:t>D</a:t>
            </a:r>
            <a:r>
              <a:rPr lang="sl-SI" smtClean="0"/>
              <a:t> ... diagonal matrix with eigenvalues of </a:t>
            </a:r>
            <a:r>
              <a:rPr lang="sl-SI" i="1" smtClean="0"/>
              <a:t>C</a:t>
            </a:r>
            <a:r>
              <a:rPr lang="sl-SI" smtClean="0"/>
              <a:t> on the diagonal</a:t>
            </a:r>
          </a:p>
          <a:p>
            <a:pPr lvl="1"/>
            <a:r>
              <a:rPr lang="sl-SI" smtClean="0"/>
              <a:t>Use some computer program to do this for you</a:t>
            </a:r>
          </a:p>
          <a:p>
            <a:r>
              <a:rPr lang="sl-SI" smtClean="0"/>
              <a:t>Sort V and D by decreasing eigenvalue</a:t>
            </a:r>
          </a:p>
          <a:p>
            <a:pPr lvl="1"/>
            <a:endParaRPr lang="sl-SI" i="1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Dimensionality reduction</a:t>
            </a:r>
            <a:endParaRPr lang="sl-SI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i="1" smtClean="0"/>
              <a:t>W</a:t>
            </a:r>
            <a:r>
              <a:rPr lang="sl-SI" smtClean="0"/>
              <a:t> = </a:t>
            </a:r>
            <a:r>
              <a:rPr lang="sl-SI" i="1" smtClean="0"/>
              <a:t>V </a:t>
            </a:r>
            <a:r>
              <a:rPr lang="sl-SI" smtClean="0"/>
              <a:t>with only the first </a:t>
            </a:r>
            <a:r>
              <a:rPr lang="sl-SI" i="1" smtClean="0"/>
              <a:t>L</a:t>
            </a:r>
            <a:r>
              <a:rPr lang="sl-SI" smtClean="0"/>
              <a:t> columns (principal components) </a:t>
            </a:r>
          </a:p>
          <a:p>
            <a:r>
              <a:rPr lang="sl-SI" i="1" smtClean="0"/>
              <a:t>Y</a:t>
            </a:r>
            <a:r>
              <a:rPr lang="sl-SI" smtClean="0"/>
              <a:t> = </a:t>
            </a:r>
            <a:r>
              <a:rPr lang="sl-SI" i="1" smtClean="0"/>
              <a:t>W</a:t>
            </a:r>
            <a:r>
              <a:rPr lang="sl-SI" baseline="30000" smtClean="0"/>
              <a:t>T</a:t>
            </a:r>
            <a:r>
              <a:rPr lang="sl-SI" smtClean="0"/>
              <a:t> </a:t>
            </a:r>
            <a:r>
              <a:rPr lang="sl-SI" i="1" smtClean="0"/>
              <a:t>X</a:t>
            </a:r>
            <a:r>
              <a:rPr lang="sl-SI" smtClean="0"/>
              <a:t> ... dimensionality-reduced data</a:t>
            </a:r>
          </a:p>
          <a:p>
            <a:endParaRPr lang="sl-SI" smtClean="0"/>
          </a:p>
          <a:p>
            <a:r>
              <a:rPr lang="sl-SI" smtClean="0"/>
              <a:t>In practice:</a:t>
            </a:r>
          </a:p>
          <a:p>
            <a:pPr lvl="1"/>
            <a:r>
              <a:rPr lang="sl-SI" smtClean="0"/>
              <a:t>A different, more comptationally effective PCA method is used</a:t>
            </a:r>
          </a:p>
          <a:p>
            <a:pPr lvl="1"/>
            <a:r>
              <a:rPr lang="sl-SI" smtClean="0"/>
              <a:t>You do not program it yourself anyway</a:t>
            </a:r>
          </a:p>
          <a:p>
            <a:pPr lvl="1"/>
            <a:endParaRPr lang="sl-SI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Experimental results</a:t>
            </a:r>
            <a:endParaRPr lang="sl-SI" sz="4000">
              <a:solidFill>
                <a:srgbClr val="FF0000"/>
              </a:solidFill>
            </a:endParaRPr>
          </a:p>
        </p:txBody>
      </p:sp>
      <p:pic>
        <p:nvPicPr>
          <p:cNvPr id="4" name="Content Placeholder 4" descr="P - results for spatial-activity matrix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35144" y="1430069"/>
            <a:ext cx="7653280" cy="4879251"/>
          </a:xfrm>
        </p:spPr>
      </p:pic>
      <p:sp>
        <p:nvSpPr>
          <p:cNvPr id="5" name="TextBox 4"/>
          <p:cNvSpPr txBox="1"/>
          <p:nvPr/>
        </p:nvSpPr>
        <p:spPr>
          <a:xfrm>
            <a:off x="2555776" y="2348880"/>
            <a:ext cx="3717941" cy="46166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l-SI" sz="2400" smtClean="0"/>
              <a:t>First 3 principal components</a:t>
            </a:r>
            <a:endParaRPr lang="sl-SI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Outliers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A</a:t>
            </a:r>
            <a:r>
              <a:rPr lang="en-US" smtClean="0"/>
              <a:t>n outlier is an </a:t>
            </a:r>
            <a:r>
              <a:rPr lang="sl-SI" smtClean="0"/>
              <a:t>instance </a:t>
            </a:r>
            <a:r>
              <a:rPr lang="en-US" smtClean="0"/>
              <a:t>that is numerically distant from the rest of the data</a:t>
            </a:r>
            <a:endParaRPr lang="sl-SI" smtClean="0"/>
          </a:p>
          <a:p>
            <a:r>
              <a:rPr lang="sl-SI" smtClean="0"/>
              <a:t>Behavior represented as a series of numerical instances</a:t>
            </a:r>
          </a:p>
          <a:p>
            <a:r>
              <a:rPr lang="sl-SI" smtClean="0"/>
              <a:t>Unusual behavior = outlier</a:t>
            </a:r>
            <a:endParaRPr 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The idea of Local Outlier Factor (LOF)</a:t>
            </a:r>
            <a:endParaRPr lang="sl-SI" sz="400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115616" y="1772816"/>
            <a:ext cx="0" cy="43204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15616" y="6093296"/>
            <a:ext cx="67687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339752" y="4725144"/>
            <a:ext cx="144016" cy="14401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Oval 10"/>
          <p:cNvSpPr/>
          <p:nvPr/>
        </p:nvSpPr>
        <p:spPr>
          <a:xfrm>
            <a:off x="2051720" y="4509120"/>
            <a:ext cx="144016" cy="14401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Oval 11"/>
          <p:cNvSpPr/>
          <p:nvPr/>
        </p:nvSpPr>
        <p:spPr>
          <a:xfrm>
            <a:off x="2492152" y="4877544"/>
            <a:ext cx="144016" cy="14401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Oval 12"/>
          <p:cNvSpPr/>
          <p:nvPr/>
        </p:nvSpPr>
        <p:spPr>
          <a:xfrm>
            <a:off x="2051720" y="5013176"/>
            <a:ext cx="144016" cy="14401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Oval 13"/>
          <p:cNvSpPr/>
          <p:nvPr/>
        </p:nvSpPr>
        <p:spPr>
          <a:xfrm>
            <a:off x="2267744" y="5229200"/>
            <a:ext cx="144016" cy="14401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Oval 14"/>
          <p:cNvSpPr/>
          <p:nvPr/>
        </p:nvSpPr>
        <p:spPr>
          <a:xfrm>
            <a:off x="2627784" y="4437112"/>
            <a:ext cx="144016" cy="14401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Oval 15"/>
          <p:cNvSpPr/>
          <p:nvPr/>
        </p:nvSpPr>
        <p:spPr>
          <a:xfrm>
            <a:off x="2915816" y="5445224"/>
            <a:ext cx="144016" cy="14401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" name="Oval 16"/>
          <p:cNvSpPr/>
          <p:nvPr/>
        </p:nvSpPr>
        <p:spPr>
          <a:xfrm>
            <a:off x="2699792" y="5301208"/>
            <a:ext cx="144016" cy="14401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" name="Oval 17"/>
          <p:cNvSpPr/>
          <p:nvPr/>
        </p:nvSpPr>
        <p:spPr>
          <a:xfrm>
            <a:off x="3419872" y="5373216"/>
            <a:ext cx="144016" cy="14401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9" name="Oval 18"/>
          <p:cNvSpPr/>
          <p:nvPr/>
        </p:nvSpPr>
        <p:spPr>
          <a:xfrm>
            <a:off x="3131840" y="5157192"/>
            <a:ext cx="144016" cy="14401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0" name="Oval 19"/>
          <p:cNvSpPr/>
          <p:nvPr/>
        </p:nvSpPr>
        <p:spPr>
          <a:xfrm>
            <a:off x="2843808" y="5013176"/>
            <a:ext cx="144016" cy="14401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1" name="Oval 20"/>
          <p:cNvSpPr/>
          <p:nvPr/>
        </p:nvSpPr>
        <p:spPr>
          <a:xfrm>
            <a:off x="2915816" y="4725144"/>
            <a:ext cx="144016" cy="14401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2" name="Oval 21"/>
          <p:cNvSpPr/>
          <p:nvPr/>
        </p:nvSpPr>
        <p:spPr>
          <a:xfrm>
            <a:off x="3275856" y="4869160"/>
            <a:ext cx="144016" cy="14401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3" name="Oval 22"/>
          <p:cNvSpPr/>
          <p:nvPr/>
        </p:nvSpPr>
        <p:spPr>
          <a:xfrm>
            <a:off x="5076056" y="3284984"/>
            <a:ext cx="144016" cy="14401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4" name="Oval 23"/>
          <p:cNvSpPr/>
          <p:nvPr/>
        </p:nvSpPr>
        <p:spPr>
          <a:xfrm>
            <a:off x="4139952" y="3068960"/>
            <a:ext cx="144016" cy="14401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5" name="Oval 24"/>
          <p:cNvSpPr/>
          <p:nvPr/>
        </p:nvSpPr>
        <p:spPr>
          <a:xfrm>
            <a:off x="6228184" y="2636912"/>
            <a:ext cx="144016" cy="14401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6" name="Oval 25"/>
          <p:cNvSpPr/>
          <p:nvPr/>
        </p:nvSpPr>
        <p:spPr>
          <a:xfrm>
            <a:off x="6444208" y="3573016"/>
            <a:ext cx="144016" cy="14401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7" name="Oval 26"/>
          <p:cNvSpPr/>
          <p:nvPr/>
        </p:nvSpPr>
        <p:spPr>
          <a:xfrm>
            <a:off x="4355976" y="2204864"/>
            <a:ext cx="144016" cy="14401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8" name="Oval 27"/>
          <p:cNvSpPr/>
          <p:nvPr/>
        </p:nvSpPr>
        <p:spPr>
          <a:xfrm>
            <a:off x="5076056" y="2492896"/>
            <a:ext cx="144016" cy="14401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9" name="Oval 28"/>
          <p:cNvSpPr/>
          <p:nvPr/>
        </p:nvSpPr>
        <p:spPr>
          <a:xfrm>
            <a:off x="3347864" y="2204864"/>
            <a:ext cx="144016" cy="14401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0" name="Oval 29"/>
          <p:cNvSpPr/>
          <p:nvPr/>
        </p:nvSpPr>
        <p:spPr>
          <a:xfrm>
            <a:off x="5508104" y="1916832"/>
            <a:ext cx="144016" cy="14401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1" name="Oval 30"/>
          <p:cNvSpPr/>
          <p:nvPr/>
        </p:nvSpPr>
        <p:spPr>
          <a:xfrm>
            <a:off x="7236296" y="1916832"/>
            <a:ext cx="144016" cy="14401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2" name="Oval 31"/>
          <p:cNvSpPr/>
          <p:nvPr/>
        </p:nvSpPr>
        <p:spPr>
          <a:xfrm>
            <a:off x="7524328" y="2780928"/>
            <a:ext cx="144016" cy="14401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3" name="Oval 32"/>
          <p:cNvSpPr/>
          <p:nvPr/>
        </p:nvSpPr>
        <p:spPr>
          <a:xfrm>
            <a:off x="5652120" y="3933056"/>
            <a:ext cx="144016" cy="14401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4" name="Oval 33"/>
          <p:cNvSpPr/>
          <p:nvPr/>
        </p:nvSpPr>
        <p:spPr>
          <a:xfrm>
            <a:off x="7524328" y="3645024"/>
            <a:ext cx="144016" cy="14401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5" name="Oval 34"/>
          <p:cNvSpPr/>
          <p:nvPr/>
        </p:nvSpPr>
        <p:spPr>
          <a:xfrm>
            <a:off x="4283968" y="5229200"/>
            <a:ext cx="144016" cy="14401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7" name="Rectangular Callout 36"/>
          <p:cNvSpPr/>
          <p:nvPr/>
        </p:nvSpPr>
        <p:spPr>
          <a:xfrm>
            <a:off x="3563888" y="3861048"/>
            <a:ext cx="1296144" cy="504056"/>
          </a:xfrm>
          <a:prstGeom prst="wedgeRectCallout">
            <a:avLst>
              <a:gd name="adj1" fmla="val 13548"/>
              <a:gd name="adj2" fmla="val 200489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smtClean="0">
                <a:solidFill>
                  <a:schemeClr val="tx1"/>
                </a:solidFill>
              </a:rPr>
              <a:t>Outlier</a:t>
            </a:r>
            <a:endParaRPr lang="sl-SI" sz="2400">
              <a:solidFill>
                <a:schemeClr val="tx1"/>
              </a:solidFill>
            </a:endParaRPr>
          </a:p>
        </p:txBody>
      </p:sp>
      <p:sp>
        <p:nvSpPr>
          <p:cNvPr id="38" name="Rectangular Callout 37"/>
          <p:cNvSpPr/>
          <p:nvPr/>
        </p:nvSpPr>
        <p:spPr>
          <a:xfrm>
            <a:off x="6156176" y="4509120"/>
            <a:ext cx="1656184" cy="504056"/>
          </a:xfrm>
          <a:prstGeom prst="wedgeRectCallout">
            <a:avLst>
              <a:gd name="adj1" fmla="val 33504"/>
              <a:gd name="adj2" fmla="val -17128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smtClean="0">
                <a:solidFill>
                  <a:schemeClr val="tx1"/>
                </a:solidFill>
              </a:rPr>
              <a:t>Not outlier</a:t>
            </a:r>
            <a:endParaRPr lang="sl-SI" sz="24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LOF algorithm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Local density = distance of an instance from its </a:t>
            </a:r>
            <a:r>
              <a:rPr lang="sl-SI" i="1" smtClean="0"/>
              <a:t>k</a:t>
            </a:r>
            <a:r>
              <a:rPr lang="sl-SI" smtClean="0"/>
              <a:t> nearest neigbors</a:t>
            </a:r>
          </a:p>
          <a:p>
            <a:r>
              <a:rPr lang="sl-SI" smtClean="0"/>
              <a:t>Compute local density of an instance</a:t>
            </a:r>
          </a:p>
          <a:p>
            <a:r>
              <a:rPr lang="sl-SI" smtClean="0"/>
              <a:t>Compute local densities of its neigbors</a:t>
            </a:r>
          </a:p>
          <a:p>
            <a:r>
              <a:rPr lang="sl-SI" smtClean="0"/>
              <a:t>If the former is substantially lower than the latter, the instance is an outlier</a:t>
            </a:r>
            <a:endParaRPr lang="sl-S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LOF algorithm</a:t>
            </a:r>
            <a:endParaRPr lang="sl-SI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i="1" smtClean="0"/>
              <a:t>A</a:t>
            </a:r>
            <a:r>
              <a:rPr lang="sl-SI" smtClean="0"/>
              <a:t> ... instance of interest</a:t>
            </a:r>
          </a:p>
          <a:p>
            <a:r>
              <a:rPr lang="sl-SI" i="1" smtClean="0"/>
              <a:t>d</a:t>
            </a:r>
            <a:r>
              <a:rPr lang="sl-SI" smtClean="0"/>
              <a:t> (</a:t>
            </a:r>
            <a:r>
              <a:rPr lang="sl-SI" i="1" smtClean="0"/>
              <a:t>A</a:t>
            </a:r>
            <a:r>
              <a:rPr lang="sl-SI" smtClean="0"/>
              <a:t>,</a:t>
            </a:r>
            <a:r>
              <a:rPr lang="sl-SI" i="1" smtClean="0"/>
              <a:t> B</a:t>
            </a:r>
            <a:r>
              <a:rPr lang="sl-SI" smtClean="0"/>
              <a:t>) ... distance between instances </a:t>
            </a:r>
            <a:r>
              <a:rPr lang="sl-SI" i="1" smtClean="0"/>
              <a:t>A </a:t>
            </a:r>
            <a:r>
              <a:rPr lang="sl-SI" smtClean="0"/>
              <a:t>and </a:t>
            </a:r>
            <a:r>
              <a:rPr lang="sl-SI" i="1" smtClean="0"/>
              <a:t>B</a:t>
            </a:r>
          </a:p>
          <a:p>
            <a:r>
              <a:rPr lang="sl-SI" i="1" smtClean="0"/>
              <a:t>N</a:t>
            </a:r>
            <a:r>
              <a:rPr lang="sl-SI" i="1" baseline="-25000" smtClean="0"/>
              <a:t>k</a:t>
            </a:r>
            <a:r>
              <a:rPr lang="sl-SI" smtClean="0"/>
              <a:t> (</a:t>
            </a:r>
            <a:r>
              <a:rPr lang="sl-SI" i="1" smtClean="0"/>
              <a:t>A</a:t>
            </a:r>
            <a:r>
              <a:rPr lang="sl-SI" smtClean="0"/>
              <a:t>) ... </a:t>
            </a:r>
            <a:r>
              <a:rPr lang="sl-SI" i="1" smtClean="0"/>
              <a:t>k</a:t>
            </a:r>
            <a:r>
              <a:rPr lang="sl-SI" smtClean="0"/>
              <a:t> nearest neigbors of </a:t>
            </a:r>
            <a:r>
              <a:rPr lang="sl-SI" i="1" smtClean="0"/>
              <a:t>A</a:t>
            </a:r>
            <a:r>
              <a:rPr lang="sl-SI" smtClean="0"/>
              <a:t> (may be more than </a:t>
            </a:r>
            <a:r>
              <a:rPr lang="sl-SI" i="1" smtClean="0"/>
              <a:t>k</a:t>
            </a:r>
            <a:r>
              <a:rPr lang="sl-SI" smtClean="0"/>
              <a:t> in case of ties)</a:t>
            </a:r>
            <a:endParaRPr lang="sl-SI" i="1" smtClean="0"/>
          </a:p>
          <a:p>
            <a:r>
              <a:rPr lang="sl-SI" i="1" smtClean="0"/>
              <a:t>k-distance</a:t>
            </a:r>
            <a:r>
              <a:rPr lang="sl-SI" smtClean="0"/>
              <a:t> (</a:t>
            </a:r>
            <a:r>
              <a:rPr lang="sl-SI" i="1" smtClean="0"/>
              <a:t>A</a:t>
            </a:r>
            <a:r>
              <a:rPr lang="sl-SI" smtClean="0"/>
              <a:t>) ... max</a:t>
            </a:r>
            <a:r>
              <a:rPr lang="sl-SI" i="1" baseline="-25000" smtClean="0"/>
              <a:t>B</a:t>
            </a:r>
            <a:r>
              <a:rPr lang="sl-SI" baseline="-25000" smtClean="0">
                <a:sym typeface="Symbol"/>
              </a:rPr>
              <a:t></a:t>
            </a:r>
            <a:r>
              <a:rPr lang="sl-SI" i="1" baseline="-25000" smtClean="0">
                <a:sym typeface="Symbol"/>
              </a:rPr>
              <a:t>N</a:t>
            </a:r>
            <a:r>
              <a:rPr lang="sl-SI" i="1" baseline="-40000" smtClean="0">
                <a:sym typeface="Symbol"/>
              </a:rPr>
              <a:t>k</a:t>
            </a:r>
            <a:r>
              <a:rPr lang="sl-SI" baseline="-25000" smtClean="0">
                <a:sym typeface="Symbol"/>
              </a:rPr>
              <a:t>(</a:t>
            </a:r>
            <a:r>
              <a:rPr lang="sl-SI" i="1" baseline="-25000" smtClean="0">
                <a:sym typeface="Symbol"/>
              </a:rPr>
              <a:t>A</a:t>
            </a:r>
            <a:r>
              <a:rPr lang="sl-SI" baseline="-25000" smtClean="0">
                <a:sym typeface="Symbol"/>
              </a:rPr>
              <a:t>)</a:t>
            </a:r>
            <a:r>
              <a:rPr lang="sl-SI" smtClean="0"/>
              <a:t> {</a:t>
            </a:r>
            <a:r>
              <a:rPr lang="sl-SI" i="1" smtClean="0"/>
              <a:t>d</a:t>
            </a:r>
            <a:r>
              <a:rPr lang="sl-SI" smtClean="0"/>
              <a:t> (</a:t>
            </a:r>
            <a:r>
              <a:rPr lang="sl-SI" i="1" smtClean="0"/>
              <a:t>A</a:t>
            </a:r>
            <a:r>
              <a:rPr lang="sl-SI" smtClean="0"/>
              <a:t>, </a:t>
            </a:r>
            <a:r>
              <a:rPr lang="sl-SI" i="1" smtClean="0"/>
              <a:t>B</a:t>
            </a:r>
            <a:r>
              <a:rPr lang="sl-SI" smtClean="0"/>
              <a:t>)}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Reachability distance</a:t>
            </a:r>
            <a:endParaRPr lang="sl-SI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smtClean="0"/>
              <a:t>Rechability distance of the instance </a:t>
            </a:r>
            <a:r>
              <a:rPr lang="sl-SI" i="1" smtClean="0"/>
              <a:t>A</a:t>
            </a:r>
            <a:r>
              <a:rPr lang="sl-SI" smtClean="0"/>
              <a:t> from </a:t>
            </a:r>
            <a:r>
              <a:rPr lang="sl-SI" i="1" smtClean="0"/>
              <a:t>B</a:t>
            </a:r>
            <a:r>
              <a:rPr lang="sl-SI" smtClean="0"/>
              <a:t> is</a:t>
            </a:r>
          </a:p>
          <a:p>
            <a:r>
              <a:rPr lang="sl-SI" i="1" smtClean="0"/>
              <a:t>d</a:t>
            </a:r>
            <a:r>
              <a:rPr lang="sl-SI" smtClean="0"/>
              <a:t> (</a:t>
            </a:r>
            <a:r>
              <a:rPr lang="sl-SI" i="1" smtClean="0"/>
              <a:t>A</a:t>
            </a:r>
            <a:r>
              <a:rPr lang="sl-SI" smtClean="0"/>
              <a:t>, </a:t>
            </a:r>
            <a:r>
              <a:rPr lang="sl-SI" i="1" smtClean="0"/>
              <a:t>B</a:t>
            </a:r>
            <a:r>
              <a:rPr lang="sl-SI" smtClean="0"/>
              <a:t>); A </a:t>
            </a:r>
            <a:r>
              <a:rPr lang="sl-SI" smtClean="0">
                <a:sym typeface="Symbol"/>
              </a:rPr>
              <a:t> </a:t>
            </a:r>
            <a:r>
              <a:rPr lang="sl-SI" i="1" smtClean="0">
                <a:sym typeface="Symbol"/>
              </a:rPr>
              <a:t>N</a:t>
            </a:r>
            <a:r>
              <a:rPr lang="sl-SI" i="1" baseline="-25000" smtClean="0">
                <a:sym typeface="Symbol"/>
              </a:rPr>
              <a:t>k</a:t>
            </a:r>
            <a:r>
              <a:rPr lang="sl-SI" smtClean="0">
                <a:sym typeface="Symbol"/>
              </a:rPr>
              <a:t> (</a:t>
            </a:r>
            <a:r>
              <a:rPr lang="sl-SI" i="1" smtClean="0">
                <a:sym typeface="Symbol"/>
              </a:rPr>
              <a:t>B</a:t>
            </a:r>
            <a:r>
              <a:rPr lang="sl-SI" smtClean="0">
                <a:sym typeface="Symbol"/>
              </a:rPr>
              <a:t>) //Normal distance</a:t>
            </a:r>
          </a:p>
          <a:p>
            <a:pPr>
              <a:tabLst>
                <a:tab pos="4481513" algn="l"/>
              </a:tabLst>
            </a:pPr>
            <a:r>
              <a:rPr lang="sl-SI" i="1" smtClean="0"/>
              <a:t>k-distance</a:t>
            </a:r>
            <a:r>
              <a:rPr lang="sl-SI" smtClean="0"/>
              <a:t> (</a:t>
            </a:r>
            <a:r>
              <a:rPr lang="sl-SI" i="1" smtClean="0"/>
              <a:t>B</a:t>
            </a:r>
            <a:r>
              <a:rPr lang="sl-SI" smtClean="0"/>
              <a:t>); A </a:t>
            </a:r>
            <a:r>
              <a:rPr lang="sl-SI" smtClean="0">
                <a:sym typeface="Symbol"/>
              </a:rPr>
              <a:t> </a:t>
            </a:r>
            <a:r>
              <a:rPr lang="sl-SI" i="1" smtClean="0">
                <a:sym typeface="Symbol"/>
              </a:rPr>
              <a:t>N</a:t>
            </a:r>
            <a:r>
              <a:rPr lang="sl-SI" i="1" baseline="-25000" smtClean="0">
                <a:sym typeface="Symbol"/>
              </a:rPr>
              <a:t>k</a:t>
            </a:r>
            <a:r>
              <a:rPr lang="sl-SI" smtClean="0">
                <a:sym typeface="Symbol"/>
              </a:rPr>
              <a:t> (</a:t>
            </a:r>
            <a:r>
              <a:rPr lang="sl-SI" i="1" smtClean="0">
                <a:sym typeface="Symbol"/>
              </a:rPr>
              <a:t>B</a:t>
            </a:r>
            <a:r>
              <a:rPr lang="sl-SI" smtClean="0">
                <a:sym typeface="Symbol"/>
              </a:rPr>
              <a:t>) //But at least </a:t>
            </a:r>
            <a:br>
              <a:rPr lang="sl-SI" smtClean="0">
                <a:sym typeface="Symbol"/>
              </a:rPr>
            </a:br>
            <a:r>
              <a:rPr lang="sl-SI" smtClean="0">
                <a:sym typeface="Symbol"/>
              </a:rPr>
              <a:t>	</a:t>
            </a:r>
            <a:r>
              <a:rPr lang="sl-SI" i="1" smtClean="0"/>
              <a:t>k-distance</a:t>
            </a:r>
            <a:endParaRPr lang="sl-SI" smtClean="0">
              <a:sym typeface="Symbol"/>
            </a:endParaRPr>
          </a:p>
          <a:p>
            <a:pPr>
              <a:buNone/>
            </a:pPr>
            <a:r>
              <a:rPr lang="sl-SI" i="1" smtClean="0"/>
              <a:t>reachability-distance</a:t>
            </a:r>
            <a:r>
              <a:rPr lang="sl-SI" i="1" baseline="-25000" smtClean="0"/>
              <a:t>k</a:t>
            </a:r>
            <a:r>
              <a:rPr lang="sl-SI" smtClean="0"/>
              <a:t> (</a:t>
            </a:r>
            <a:r>
              <a:rPr lang="sl-SI" i="1" smtClean="0"/>
              <a:t>A</a:t>
            </a:r>
            <a:r>
              <a:rPr lang="sl-SI" smtClean="0"/>
              <a:t>, </a:t>
            </a:r>
            <a:r>
              <a:rPr lang="sl-SI" i="1" smtClean="0"/>
              <a:t>B</a:t>
            </a:r>
            <a:r>
              <a:rPr lang="sl-SI" smtClean="0"/>
              <a:t>) = </a:t>
            </a:r>
            <a:br>
              <a:rPr lang="sl-SI" smtClean="0"/>
            </a:br>
            <a:r>
              <a:rPr lang="sl-SI" smtClean="0"/>
              <a:t>max {</a:t>
            </a:r>
            <a:r>
              <a:rPr lang="sl-SI" i="1" smtClean="0"/>
              <a:t>d</a:t>
            </a:r>
            <a:r>
              <a:rPr lang="sl-SI" smtClean="0"/>
              <a:t> (</a:t>
            </a:r>
            <a:r>
              <a:rPr lang="sl-SI" i="1" smtClean="0"/>
              <a:t>A</a:t>
            </a:r>
            <a:r>
              <a:rPr lang="sl-SI" smtClean="0"/>
              <a:t>, </a:t>
            </a:r>
            <a:r>
              <a:rPr lang="sl-SI" i="1" smtClean="0"/>
              <a:t>B</a:t>
            </a:r>
            <a:r>
              <a:rPr lang="sl-SI" smtClean="0"/>
              <a:t>), </a:t>
            </a:r>
            <a:r>
              <a:rPr lang="sl-SI" i="1" smtClean="0"/>
              <a:t>k-distance</a:t>
            </a:r>
            <a:r>
              <a:rPr lang="sl-SI" smtClean="0"/>
              <a:t> (</a:t>
            </a:r>
            <a:r>
              <a:rPr lang="sl-SI" i="1" smtClean="0"/>
              <a:t>B</a:t>
            </a:r>
            <a:r>
              <a:rPr lang="sl-SI" smtClean="0"/>
              <a:t>)}</a:t>
            </a:r>
          </a:p>
          <a:p>
            <a:endParaRPr lang="sl-SI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l-SI" sz="4000" smtClean="0">
                <a:solidFill>
                  <a:srgbClr val="FF0000"/>
                </a:solidFill>
              </a:rPr>
              <a:t>Local reachability density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mtClean="0"/>
              <a:t>Local reachability density of the instance </a:t>
            </a:r>
            <a:r>
              <a:rPr lang="sl-SI" i="1" smtClean="0"/>
              <a:t>A</a:t>
            </a:r>
            <a:r>
              <a:rPr lang="sl-SI" smtClean="0"/>
              <a:t> is the inverse of the average reachability distance of </a:t>
            </a:r>
            <a:r>
              <a:rPr lang="sl-SI" i="1" smtClean="0"/>
              <a:t>A</a:t>
            </a:r>
            <a:r>
              <a:rPr lang="sl-SI" smtClean="0"/>
              <a:t> from its neighbors</a:t>
            </a:r>
          </a:p>
          <a:p>
            <a:pPr marL="0" indent="0">
              <a:buNone/>
            </a:pPr>
            <a:endParaRPr lang="sl-SI" smtClean="0"/>
          </a:p>
          <a:p>
            <a:pPr marL="0" indent="0">
              <a:buNone/>
            </a:pPr>
            <a:endParaRPr lang="sl-SI" smtClean="0"/>
          </a:p>
          <a:p>
            <a:pPr marL="0" indent="0">
              <a:buNone/>
            </a:pPr>
            <a:endParaRPr lang="sl-SI" smtClean="0"/>
          </a:p>
          <a:p>
            <a:pPr marL="0" indent="0">
              <a:buNone/>
            </a:pPr>
            <a:r>
              <a:rPr lang="sl-SI" smtClean="0"/>
              <a:t>Low reachability of </a:t>
            </a:r>
            <a:r>
              <a:rPr lang="sl-SI" i="1" smtClean="0"/>
              <a:t>A</a:t>
            </a:r>
            <a:r>
              <a:rPr lang="sl-SI" smtClean="0"/>
              <a:t> </a:t>
            </a:r>
            <a:r>
              <a:rPr lang="sl-SI" smtClean="0">
                <a:sym typeface="Symbol"/>
              </a:rPr>
              <a:t> high </a:t>
            </a:r>
            <a:r>
              <a:rPr lang="sl-SI" i="1" smtClean="0">
                <a:sym typeface="Symbol"/>
              </a:rPr>
              <a:t>lrd </a:t>
            </a:r>
            <a:r>
              <a:rPr lang="sl-SI" smtClean="0">
                <a:sym typeface="Symbol"/>
              </a:rPr>
              <a:t>(</a:t>
            </a:r>
            <a:r>
              <a:rPr lang="sl-SI" i="1" smtClean="0">
                <a:sym typeface="Symbol"/>
              </a:rPr>
              <a:t>A</a:t>
            </a:r>
            <a:r>
              <a:rPr lang="sl-SI" smtClean="0">
                <a:sym typeface="Symbol"/>
              </a:rPr>
              <a:t>)  </a:t>
            </a:r>
            <a:r>
              <a:rPr lang="sl-SI" i="1" smtClean="0"/>
              <a:t>A</a:t>
            </a:r>
            <a:r>
              <a:rPr lang="sl-SI" smtClean="0"/>
              <a:t> is in a dense neigborhood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26181" y="3357562"/>
          <a:ext cx="7540131" cy="1367581"/>
        </p:xfrm>
        <a:graphic>
          <a:graphicData uri="http://schemas.openxmlformats.org/presentationml/2006/ole">
            <p:oleObj spid="_x0000_s1026" name="Equation" r:id="rId3" imgW="3288960" imgH="59688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3025</TotalTime>
  <Words>724</Words>
  <Application>Microsoft Office PowerPoint</Application>
  <PresentationFormat>On-screen Show (4:3)</PresentationFormat>
  <Paragraphs>165</Paragraphs>
  <Slides>35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Office Theme</vt:lpstr>
      <vt:lpstr>Equation</vt:lpstr>
      <vt:lpstr>Detection of unusual behavior</vt:lpstr>
      <vt:lpstr>Outline</vt:lpstr>
      <vt:lpstr>Outline</vt:lpstr>
      <vt:lpstr>Outliers</vt:lpstr>
      <vt:lpstr>The idea of Local Outlier Factor (LOF)</vt:lpstr>
      <vt:lpstr>LOF algorithm</vt:lpstr>
      <vt:lpstr>LOF algorithm</vt:lpstr>
      <vt:lpstr>Reachability distance</vt:lpstr>
      <vt:lpstr>Local reachability density</vt:lpstr>
      <vt:lpstr>LOF value</vt:lpstr>
      <vt:lpstr>Detection of unusual behavior</vt:lpstr>
      <vt:lpstr>Parameters</vt:lpstr>
      <vt:lpstr>ROC curve</vt:lpstr>
      <vt:lpstr>Outline</vt:lpstr>
      <vt:lpstr>Instance for LOF</vt:lpstr>
      <vt:lpstr>Gait features</vt:lpstr>
      <vt:lpstr>Gait features</vt:lpstr>
      <vt:lpstr>Gait features</vt:lpstr>
      <vt:lpstr>Gait features</vt:lpstr>
      <vt:lpstr>Gait features</vt:lpstr>
      <vt:lpstr>Entry control</vt:lpstr>
      <vt:lpstr>Outline</vt:lpstr>
      <vt:lpstr>Behavior trace</vt:lpstr>
      <vt:lpstr>Spatial-activity matrix</vt:lpstr>
      <vt:lpstr>Spatial-activity matrix</vt:lpstr>
      <vt:lpstr>Spatial-activity matrix</vt:lpstr>
      <vt:lpstr>Spatial-activity matrix</vt:lpstr>
      <vt:lpstr>Spatial-activity matrix</vt:lpstr>
      <vt:lpstr>Spatial-activity matrix</vt:lpstr>
      <vt:lpstr>Unroll into a vector</vt:lpstr>
      <vt:lpstr>PCA</vt:lpstr>
      <vt:lpstr>Data matrix</vt:lpstr>
      <vt:lpstr>Eigenvalues</vt:lpstr>
      <vt:lpstr>Dimensionality reduction</vt:lpstr>
      <vt:lpstr>Experimental results</vt:lpstr>
    </vt:vector>
  </TitlesOfParts>
  <Company>IJS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recognition with  wearable accelerometers</dc:title>
  <dc:creator>Mitja Luštrek</dc:creator>
  <cp:lastModifiedBy>Mitja Luštrek</cp:lastModifiedBy>
  <cp:revision>33</cp:revision>
  <dcterms:created xsi:type="dcterms:W3CDTF">2012-11-07T17:19:35Z</dcterms:created>
  <dcterms:modified xsi:type="dcterms:W3CDTF">2012-11-13T16:17:17Z</dcterms:modified>
</cp:coreProperties>
</file>