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259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6" r:id="rId11"/>
    <p:sldId id="317" r:id="rId12"/>
    <p:sldId id="318" r:id="rId13"/>
    <p:sldId id="319" r:id="rId14"/>
    <p:sldId id="320" r:id="rId15"/>
    <p:sldId id="335" r:id="rId16"/>
    <p:sldId id="321" r:id="rId17"/>
    <p:sldId id="336" r:id="rId18"/>
    <p:sldId id="337" r:id="rId19"/>
    <p:sldId id="338" r:id="rId20"/>
    <p:sldId id="339" r:id="rId21"/>
    <p:sldId id="340" r:id="rId22"/>
    <p:sldId id="341" r:id="rId23"/>
    <p:sldId id="342" r:id="rId24"/>
    <p:sldId id="343" r:id="rId25"/>
    <p:sldId id="344" r:id="rId26"/>
    <p:sldId id="345" r:id="rId27"/>
    <p:sldId id="346" r:id="rId28"/>
    <p:sldId id="347" r:id="rId29"/>
    <p:sldId id="348" r:id="rId30"/>
    <p:sldId id="349" r:id="rId31"/>
    <p:sldId id="350" r:id="rId32"/>
    <p:sldId id="351" r:id="rId33"/>
    <p:sldId id="352" r:id="rId34"/>
    <p:sldId id="353" r:id="rId35"/>
    <p:sldId id="354" r:id="rId36"/>
    <p:sldId id="355" r:id="rId37"/>
    <p:sldId id="356" r:id="rId38"/>
    <p:sldId id="357" r:id="rId39"/>
    <p:sldId id="358" r:id="rId40"/>
    <p:sldId id="359" r:id="rId41"/>
    <p:sldId id="360" r:id="rId42"/>
    <p:sldId id="361" r:id="rId43"/>
    <p:sldId id="363" r:id="rId44"/>
    <p:sldId id="362" r:id="rId45"/>
    <p:sldId id="365" r:id="rId46"/>
    <p:sldId id="366" r:id="rId47"/>
    <p:sldId id="367" r:id="rId48"/>
    <p:sldId id="368" r:id="rId49"/>
    <p:sldId id="369" r:id="rId50"/>
    <p:sldId id="370" r:id="rId51"/>
    <p:sldId id="371" r:id="rId5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CC0066"/>
    <a:srgbClr val="FFFFFF"/>
    <a:srgbClr val="00FF00"/>
    <a:srgbClr val="96FF9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mon\Desktop\stami\STAMI_2011\new%20data\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sl-SI"/>
  <c:chart>
    <c:plotArea>
      <c:layout/>
      <c:scatterChart>
        <c:scatterStyle val="lineMarker"/>
        <c:ser>
          <c:idx val="0"/>
          <c:order val="0"/>
          <c:spPr>
            <a:ln w="28575">
              <a:noFill/>
            </a:ln>
          </c:spPr>
          <c:marker>
            <c:symbol val="circle"/>
            <c:size val="8"/>
            <c:spPr>
              <a:noFill/>
              <a:ln w="15875" cap="rnd" cmpd="sng">
                <a:solidFill>
                  <a:schemeClr val="tx1"/>
                </a:solidFill>
                <a:prstDash val="solid"/>
              </a:ln>
            </c:spPr>
          </c:marker>
          <c:dPt>
            <c:idx val="9"/>
            <c:marker>
              <c:spPr>
                <a:solidFill>
                  <a:srgbClr val="FF0000"/>
                </a:solidFill>
                <a:ln w="15875" cap="rnd" cmpd="sng">
                  <a:solidFill>
                    <a:schemeClr val="tx1"/>
                  </a:solidFill>
                  <a:prstDash val="solid"/>
                </a:ln>
              </c:spPr>
            </c:marker>
          </c:dPt>
          <c:dPt>
            <c:idx val="18"/>
            <c:marker>
              <c:spPr>
                <a:solidFill>
                  <a:srgbClr val="0070C0"/>
                </a:solidFill>
                <a:ln w="15875" cap="rnd" cmpd="sng">
                  <a:solidFill>
                    <a:schemeClr val="tx1"/>
                  </a:solidFill>
                  <a:prstDash val="solid"/>
                </a:ln>
              </c:spPr>
            </c:marker>
          </c:dPt>
          <c:dPt>
            <c:idx val="19"/>
            <c:marker>
              <c:spPr>
                <a:solidFill>
                  <a:srgbClr val="0070C0"/>
                </a:solidFill>
                <a:ln w="15875" cap="rnd" cmpd="sng">
                  <a:solidFill>
                    <a:schemeClr val="tx1"/>
                  </a:solidFill>
                  <a:prstDash val="solid"/>
                </a:ln>
              </c:spPr>
            </c:marker>
          </c:dPt>
          <c:dPt>
            <c:idx val="20"/>
            <c:marker>
              <c:spPr>
                <a:solidFill>
                  <a:srgbClr val="0070C0"/>
                </a:solidFill>
                <a:ln w="15875" cap="rnd" cmpd="sng">
                  <a:solidFill>
                    <a:schemeClr val="tx1"/>
                  </a:solidFill>
                  <a:prstDash val="solid"/>
                </a:ln>
              </c:spPr>
            </c:marker>
          </c:dPt>
          <c:dPt>
            <c:idx val="21"/>
            <c:marker>
              <c:spPr>
                <a:solidFill>
                  <a:srgbClr val="0070C0"/>
                </a:solidFill>
                <a:ln w="15875" cap="rnd" cmpd="sng">
                  <a:solidFill>
                    <a:schemeClr val="tx1"/>
                  </a:solidFill>
                  <a:prstDash val="solid"/>
                </a:ln>
              </c:spPr>
            </c:marker>
          </c:dPt>
          <c:dPt>
            <c:idx val="30"/>
            <c:marker>
              <c:spPr>
                <a:solidFill>
                  <a:srgbClr val="FF0000"/>
                </a:solidFill>
                <a:ln w="15875" cap="rnd" cmpd="sng">
                  <a:solidFill>
                    <a:schemeClr val="tx1"/>
                  </a:solidFill>
                  <a:prstDash val="solid"/>
                </a:ln>
              </c:spPr>
            </c:marker>
          </c:dPt>
          <c:dPt>
            <c:idx val="31"/>
            <c:marker>
              <c:spPr>
                <a:solidFill>
                  <a:srgbClr val="FF0000"/>
                </a:solidFill>
                <a:ln w="15875" cap="rnd" cmpd="sng">
                  <a:solidFill>
                    <a:schemeClr val="tx1"/>
                  </a:solidFill>
                  <a:prstDash val="solid"/>
                </a:ln>
              </c:spPr>
            </c:marker>
          </c:dPt>
          <c:dPt>
            <c:idx val="32"/>
            <c:marker>
              <c:spPr>
                <a:solidFill>
                  <a:srgbClr val="FF0000"/>
                </a:solidFill>
                <a:ln w="15875" cap="rnd" cmpd="sng">
                  <a:solidFill>
                    <a:schemeClr val="tx1"/>
                  </a:solidFill>
                  <a:prstDash val="solid"/>
                </a:ln>
              </c:spPr>
            </c:marker>
          </c:dPt>
          <c:yVal>
            <c:numRef>
              <c:f>'avg mixmax'!$D$1:$D$40</c:f>
              <c:numCache>
                <c:formatCode>General</c:formatCode>
                <c:ptCount val="40"/>
                <c:pt idx="0">
                  <c:v>1.0075799999999975</c:v>
                </c:pt>
                <c:pt idx="1">
                  <c:v>0.9707330000000004</c:v>
                </c:pt>
                <c:pt idx="2">
                  <c:v>1.006705</c:v>
                </c:pt>
                <c:pt idx="3">
                  <c:v>1.0125989999999998</c:v>
                </c:pt>
                <c:pt idx="4">
                  <c:v>1.053315</c:v>
                </c:pt>
                <c:pt idx="5">
                  <c:v>1.10314</c:v>
                </c:pt>
                <c:pt idx="6">
                  <c:v>1.16039</c:v>
                </c:pt>
                <c:pt idx="7">
                  <c:v>1.2055299999999967</c:v>
                </c:pt>
                <c:pt idx="8">
                  <c:v>1.2603800000000001</c:v>
                </c:pt>
                <c:pt idx="9">
                  <c:v>1.32728</c:v>
                </c:pt>
                <c:pt idx="10">
                  <c:v>1.2970000000000002</c:v>
                </c:pt>
                <c:pt idx="11">
                  <c:v>1.2598099999999974</c:v>
                </c:pt>
                <c:pt idx="12">
                  <c:v>1.28226</c:v>
                </c:pt>
                <c:pt idx="13">
                  <c:v>1.1850300000000002</c:v>
                </c:pt>
                <c:pt idx="14">
                  <c:v>1.1014599999999999</c:v>
                </c:pt>
                <c:pt idx="15">
                  <c:v>1.02657</c:v>
                </c:pt>
                <c:pt idx="16">
                  <c:v>0.92261799999999949</c:v>
                </c:pt>
                <c:pt idx="17">
                  <c:v>0.74070600000000064</c:v>
                </c:pt>
                <c:pt idx="18">
                  <c:v>0.67673500000000186</c:v>
                </c:pt>
                <c:pt idx="19">
                  <c:v>0.66196200000000005</c:v>
                </c:pt>
                <c:pt idx="20">
                  <c:v>0.66813199999999995</c:v>
                </c:pt>
                <c:pt idx="21">
                  <c:v>0.69512699999999961</c:v>
                </c:pt>
                <c:pt idx="22">
                  <c:v>0.73030200000000001</c:v>
                </c:pt>
                <c:pt idx="23">
                  <c:v>0.7786200000000012</c:v>
                </c:pt>
                <c:pt idx="24">
                  <c:v>0.85298399999999996</c:v>
                </c:pt>
                <c:pt idx="25">
                  <c:v>0.96956100000000001</c:v>
                </c:pt>
                <c:pt idx="26">
                  <c:v>1.0810999999999977</c:v>
                </c:pt>
                <c:pt idx="27">
                  <c:v>1.1817599999999999</c:v>
                </c:pt>
                <c:pt idx="28">
                  <c:v>1.2431999999999974</c:v>
                </c:pt>
                <c:pt idx="29">
                  <c:v>1.30077</c:v>
                </c:pt>
                <c:pt idx="30">
                  <c:v>1.34623</c:v>
                </c:pt>
                <c:pt idx="31">
                  <c:v>1.3988400000000001</c:v>
                </c:pt>
                <c:pt idx="32">
                  <c:v>1.3367100000000001</c:v>
                </c:pt>
                <c:pt idx="33">
                  <c:v>1.10076</c:v>
                </c:pt>
                <c:pt idx="34">
                  <c:v>0.96538999999999997</c:v>
                </c:pt>
                <c:pt idx="35">
                  <c:v>0.99096199999999957</c:v>
                </c:pt>
                <c:pt idx="36">
                  <c:v>1.0075799999999975</c:v>
                </c:pt>
                <c:pt idx="37">
                  <c:v>0.9707330000000004</c:v>
                </c:pt>
                <c:pt idx="38">
                  <c:v>0.93524200000000002</c:v>
                </c:pt>
                <c:pt idx="39">
                  <c:v>0.94000000000000061</c:v>
                </c:pt>
              </c:numCache>
            </c:numRef>
          </c:yVal>
        </c:ser>
        <c:axId val="85588224"/>
        <c:axId val="86274048"/>
      </c:scatterChart>
      <c:valAx>
        <c:axId val="85588224"/>
        <c:scaling>
          <c:orientation val="minMax"/>
          <c:max val="40"/>
        </c:scaling>
        <c:delete val="1"/>
        <c:axPos val="b"/>
        <c:tickLblPos val="none"/>
        <c:crossAx val="86274048"/>
        <c:crosses val="autoZero"/>
        <c:crossBetween val="midCat"/>
      </c:valAx>
      <c:valAx>
        <c:axId val="86274048"/>
        <c:scaling>
          <c:orientation val="minMax"/>
          <c:min val="0.60000000000000064"/>
        </c:scaling>
        <c:axPos val="l"/>
        <c:majorGridlines/>
        <c:numFmt formatCode="General" sourceLinked="1"/>
        <c:tickLblPos val="nextTo"/>
        <c:crossAx val="85588224"/>
        <c:crosses val="autoZero"/>
        <c:crossBetween val="midCat"/>
        <c:majorUnit val="0.2"/>
      </c:valAx>
    </c:plotArea>
    <c:plotVisOnly val="1"/>
    <c:dispBlanksAs val="gap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1132A-A259-447D-8AFA-E967316272A0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83D76-484E-4CE8-864D-20747D2FF689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28654-B7E0-4CA8-8369-8B191018ED06}" type="datetimeFigureOut">
              <a:rPr lang="sl-SI" smtClean="0"/>
              <a:pPr/>
              <a:t>13.11.2012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30CE6-139A-42F1-81DD-C3AEB0293DB1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File:3D_Gyroscope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872208"/>
          </a:xfrm>
        </p:spPr>
        <p:txBody>
          <a:bodyPr>
            <a:no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Variants, improvements etc. </a:t>
            </a:r>
            <a:br>
              <a:rPr lang="sl-SI" sz="4000" smtClean="0">
                <a:solidFill>
                  <a:srgbClr val="FF0000"/>
                </a:solidFill>
              </a:rPr>
            </a:br>
            <a:r>
              <a:rPr lang="sl-SI" sz="4000" smtClean="0">
                <a:solidFill>
                  <a:srgbClr val="FF0000"/>
                </a:solidFill>
              </a:rPr>
              <a:t>of activity recognition with </a:t>
            </a:r>
            <a:br>
              <a:rPr lang="sl-SI" sz="4000" smtClean="0">
                <a:solidFill>
                  <a:srgbClr val="FF0000"/>
                </a:solidFill>
              </a:rPr>
            </a:br>
            <a:r>
              <a:rPr lang="sl-SI" sz="4000" smtClean="0">
                <a:solidFill>
                  <a:srgbClr val="FF0000"/>
                </a:solidFill>
              </a:rPr>
              <a:t>wearable accelerometers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78088"/>
            <a:ext cx="6400800" cy="622920"/>
          </a:xfrm>
        </p:spPr>
        <p:txBody>
          <a:bodyPr>
            <a:normAutofit/>
          </a:bodyPr>
          <a:lstStyle/>
          <a:p>
            <a:r>
              <a:rPr lang="sl-SI" sz="3000" smtClean="0">
                <a:solidFill>
                  <a:srgbClr val="0000FF"/>
                </a:solidFill>
              </a:rPr>
              <a:t>Mitja Luštrek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371600" y="4077072"/>
            <a:ext cx="6400800" cy="14401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l-SI" sz="25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Jožef Stefan Institute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sl-SI" sz="2500" smtClean="0"/>
              <a:t>Department of Intelligent Systems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l-SI" sz="25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Slovenia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371600" y="6165304"/>
            <a:ext cx="6400800" cy="406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Tutorial at the University of Bremen, November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800" smtClean="0">
                <a:solidFill>
                  <a:srgbClr val="FF0000"/>
                </a:solidFill>
              </a:rPr>
              <a:t>Combining accelerometer and gyroscope</a:t>
            </a:r>
            <a:endParaRPr lang="sl-SI" sz="380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ph idx="1"/>
          </p:nvPr>
        </p:nvGraphicFramePr>
        <p:xfrm>
          <a:off x="1524000" y="1831181"/>
          <a:ext cx="6096000" cy="4064000"/>
        </p:xfrm>
        <a:graphic>
          <a:graphicData uri="http://schemas.openxmlformats.org/presentationml/2006/ole">
            <p:oleObj spid="_x0000_s2050" name="Equation" r:id="rId3" imgW="0" imgH="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9552" y="2420888"/>
          <a:ext cx="5934075" cy="1065212"/>
        </p:xfrm>
        <a:graphic>
          <a:graphicData uri="http://schemas.openxmlformats.org/presentationml/2006/ole">
            <p:oleObj spid="_x0000_s2051" name="Equation" r:id="rId4" imgW="2692080" imgH="482400" progId="Equation.3">
              <p:embed/>
            </p:oleObj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l-SI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sl-SI" sz="3200" b="0" i="1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sl-SI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sl-SI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x</a:t>
            </a:r>
            <a:r>
              <a:rPr kumimoji="0" lang="sl-SI" sz="3200" b="0" i="1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sl-SI" sz="32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–1</a:t>
            </a:r>
            <a:r>
              <a:rPr kumimoji="0" lang="sl-SI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</a:t>
            </a:r>
            <a:r>
              <a:rPr kumimoji="0" lang="sl-SI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 u</a:t>
            </a:r>
            <a:r>
              <a:rPr kumimoji="0" lang="sl-SI" sz="3200" b="0" i="1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sl-SI" sz="32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–1</a:t>
            </a:r>
            <a:r>
              <a:rPr kumimoji="0" lang="sl-SI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</a:t>
            </a:r>
            <a:r>
              <a:rPr kumimoji="0" lang="sl-SI" sz="32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</a:t>
            </a:r>
            <a:r>
              <a:rPr kumimoji="0" lang="sl-SI" sz="3200" b="0" i="1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</a:t>
            </a:r>
            <a:r>
              <a:rPr kumimoji="0" lang="sl-SI" sz="32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sl-SI" sz="3200" baseline="-2500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l-SI" sz="3200" b="0" i="0" u="none" strike="noStrike" kern="1200" cap="none" spc="0" normalizeH="0" baseline="-2500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sl-SI" sz="3200" baseline="-2500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sl-SI" sz="3200" b="0" i="0" u="none" strike="noStrike" kern="1200" cap="none" spc="0" normalizeH="0" baseline="-2500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3200" smtClean="0"/>
              <a:t>ϕ</a:t>
            </a:r>
            <a:r>
              <a:rPr lang="sl-SI" sz="3200" smtClean="0"/>
              <a:t> ... orientation (one direction only!)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l-SI" sz="3200" i="1" smtClean="0"/>
              <a:t>ω</a:t>
            </a:r>
            <a:r>
              <a:rPr lang="sl-SI" sz="3200" baseline="-25000" smtClean="0"/>
              <a:t>drift</a:t>
            </a:r>
            <a:r>
              <a:rPr lang="sl-SI" sz="3200" smtClean="0"/>
              <a:t> ... gyroscope drift</a:t>
            </a:r>
            <a:endParaRPr lang="sl-SI" sz="3200" i="1" smtClean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l-SI" sz="3200" smtClean="0"/>
              <a:t>d</a:t>
            </a:r>
            <a:r>
              <a:rPr lang="sl-SI" sz="3200" i="1" smtClean="0"/>
              <a:t>t</a:t>
            </a:r>
            <a:r>
              <a:rPr lang="sl-SI" sz="3200" smtClean="0"/>
              <a:t> ... time between states </a:t>
            </a:r>
            <a:r>
              <a:rPr lang="sl-SI" sz="3200" i="1" smtClean="0"/>
              <a:t>k</a:t>
            </a:r>
            <a:r>
              <a:rPr lang="sl-SI" sz="3200" smtClean="0"/>
              <a:t> and </a:t>
            </a:r>
            <a:r>
              <a:rPr lang="sl-SI" sz="3200" i="1" smtClean="0"/>
              <a:t>k</a:t>
            </a:r>
            <a:r>
              <a:rPr lang="sl-SI" sz="3200" smtClean="0"/>
              <a:t>–1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sl-SI" sz="3200" i="1" smtClean="0"/>
              <a:t>ω</a:t>
            </a:r>
            <a:r>
              <a:rPr lang="sl-SI" sz="3200" smtClean="0"/>
              <a:t> ... angular velocity</a:t>
            </a:r>
            <a:endParaRPr kumimoji="0" lang="sl-SI" sz="3200" b="0" i="1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800" smtClean="0">
                <a:solidFill>
                  <a:srgbClr val="FF0000"/>
                </a:solidFill>
              </a:rPr>
              <a:t>Combining accelerometer and gyroscope</a:t>
            </a:r>
            <a:endParaRPr lang="sl-SI" sz="3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l-SI" i="1" smtClean="0"/>
              <a:t>z</a:t>
            </a:r>
            <a:r>
              <a:rPr lang="sl-SI" i="1" baseline="-25000" smtClean="0"/>
              <a:t>k</a:t>
            </a:r>
            <a:r>
              <a:rPr lang="sl-SI" smtClean="0"/>
              <a:t> = </a:t>
            </a:r>
            <a:r>
              <a:rPr lang="sl-SI" i="1" smtClean="0"/>
              <a:t>H x</a:t>
            </a:r>
            <a:r>
              <a:rPr lang="sl-SI" i="1" baseline="-25000" smtClean="0"/>
              <a:t>k</a:t>
            </a:r>
            <a:r>
              <a:rPr lang="sl-SI" smtClean="0"/>
              <a:t> + </a:t>
            </a:r>
            <a:r>
              <a:rPr lang="sl-SI" i="1" smtClean="0"/>
              <a:t>v</a:t>
            </a:r>
            <a:r>
              <a:rPr lang="sl-SI" i="1" baseline="-25000" smtClean="0"/>
              <a:t>k</a:t>
            </a:r>
            <a:endParaRPr lang="sl-SI" i="1" smtClean="0"/>
          </a:p>
          <a:p>
            <a:endParaRPr lang="sl-SI" i="1" smtClean="0"/>
          </a:p>
          <a:p>
            <a:endParaRPr lang="sl-SI" i="1" smtClean="0"/>
          </a:p>
          <a:p>
            <a:endParaRPr lang="sl-SI" i="1" smtClean="0"/>
          </a:p>
          <a:p>
            <a:endParaRPr lang="sl-SI" smtClean="0"/>
          </a:p>
          <a:p>
            <a:endParaRPr lang="sl-SI" smtClean="0"/>
          </a:p>
          <a:p>
            <a:r>
              <a:rPr lang="el-GR" smtClean="0"/>
              <a:t>ϕ</a:t>
            </a:r>
            <a:r>
              <a:rPr lang="sl-SI" baseline="-25000" smtClean="0"/>
              <a:t>acc</a:t>
            </a:r>
            <a:r>
              <a:rPr lang="sl-SI" smtClean="0"/>
              <a:t> ... orientation according to accelerometer</a:t>
            </a:r>
          </a:p>
          <a:p>
            <a:endParaRPr lang="sl-SI" i="1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9552" y="2348880"/>
          <a:ext cx="4092575" cy="2400300"/>
        </p:xfrm>
        <a:graphic>
          <a:graphicData uri="http://schemas.openxmlformats.org/presentationml/2006/ole">
            <p:oleObj spid="_x0000_s3074" name="Equation" r:id="rId3" imgW="1688760" imgH="9903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Noise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smtClean="0"/>
              <a:t>Process noise </a:t>
            </a:r>
            <a:r>
              <a:rPr lang="sl-SI" i="1" smtClean="0"/>
              <a:t>w</a:t>
            </a:r>
            <a:r>
              <a:rPr lang="sl-SI" smtClean="0"/>
              <a:t> ~ </a:t>
            </a:r>
            <a:r>
              <a:rPr lang="sl-SI" i="1" smtClean="0"/>
              <a:t>N</a:t>
            </a:r>
            <a:r>
              <a:rPr lang="sl-SI" smtClean="0"/>
              <a:t> (0, </a:t>
            </a:r>
            <a:r>
              <a:rPr lang="sl-SI" i="1" smtClean="0"/>
              <a:t>Q</a:t>
            </a:r>
            <a:r>
              <a:rPr lang="sl-SI" smtClean="0"/>
              <a:t>)</a:t>
            </a:r>
          </a:p>
          <a:p>
            <a:pPr>
              <a:buNone/>
            </a:pPr>
            <a:endParaRPr lang="sl-SI" smtClean="0"/>
          </a:p>
          <a:p>
            <a:pPr>
              <a:buNone/>
            </a:pPr>
            <a:endParaRPr lang="sl-SI" smtClean="0"/>
          </a:p>
          <a:p>
            <a:pPr>
              <a:buNone/>
            </a:pPr>
            <a:endParaRPr lang="sl-SI" smtClean="0"/>
          </a:p>
          <a:p>
            <a:pPr>
              <a:buNone/>
            </a:pPr>
            <a:r>
              <a:rPr lang="sl-SI" smtClean="0"/>
              <a:t>Measurement noise </a:t>
            </a:r>
            <a:r>
              <a:rPr lang="sl-SI" i="1" smtClean="0"/>
              <a:t>v</a:t>
            </a:r>
            <a:r>
              <a:rPr lang="sl-SI" smtClean="0"/>
              <a:t> ~ </a:t>
            </a:r>
            <a:r>
              <a:rPr lang="sl-SI" i="1" smtClean="0"/>
              <a:t>N</a:t>
            </a:r>
            <a:r>
              <a:rPr lang="sl-SI" smtClean="0"/>
              <a:t> (0, </a:t>
            </a:r>
            <a:r>
              <a:rPr lang="sl-SI" i="1" smtClean="0"/>
              <a:t>R</a:t>
            </a:r>
            <a:r>
              <a:rPr lang="sl-SI" smtClean="0"/>
              <a:t>)</a:t>
            </a:r>
          </a:p>
          <a:p>
            <a:pPr>
              <a:buNone/>
            </a:pPr>
            <a:endParaRPr lang="sl-SI" smtClean="0"/>
          </a:p>
          <a:p>
            <a:endParaRPr lang="sl-SI" smtClean="0"/>
          </a:p>
          <a:p>
            <a:endParaRPr lang="sl-SI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611560" y="2420888"/>
          <a:ext cx="2070100" cy="1065212"/>
        </p:xfrm>
        <a:graphic>
          <a:graphicData uri="http://schemas.openxmlformats.org/presentationml/2006/ole">
            <p:oleObj spid="_x0000_s4098" name="Equation" r:id="rId3" imgW="939600" imgH="482400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611560" y="5085184"/>
          <a:ext cx="2322513" cy="477837"/>
        </p:xfrm>
        <a:graphic>
          <a:graphicData uri="http://schemas.openxmlformats.org/presentationml/2006/ole">
            <p:oleObj spid="_x0000_s4100" name="Equation" r:id="rId4" imgW="10540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Kalman computations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l-SI" smtClean="0"/>
              <a:t>Predict:</a:t>
            </a:r>
          </a:p>
          <a:p>
            <a:pPr>
              <a:buNone/>
            </a:pPr>
            <a:r>
              <a:rPr lang="sl-SI" i="1" smtClean="0"/>
              <a:t>x</a:t>
            </a:r>
            <a:r>
              <a:rPr lang="sl-SI" i="1" baseline="-25000" smtClean="0"/>
              <a:t>k</a:t>
            </a:r>
            <a:r>
              <a:rPr lang="sl-SI" smtClean="0"/>
              <a:t> = </a:t>
            </a:r>
            <a:r>
              <a:rPr lang="sl-SI" i="1" smtClean="0"/>
              <a:t>A x</a:t>
            </a:r>
            <a:r>
              <a:rPr lang="sl-SI" i="1" baseline="-25000" smtClean="0"/>
              <a:t>k</a:t>
            </a:r>
            <a:r>
              <a:rPr lang="sl-SI" baseline="-25000" smtClean="0"/>
              <a:t>–1</a:t>
            </a:r>
            <a:r>
              <a:rPr lang="sl-SI" smtClean="0"/>
              <a:t> + </a:t>
            </a:r>
            <a:r>
              <a:rPr lang="sl-SI" i="1" smtClean="0"/>
              <a:t>B u</a:t>
            </a:r>
            <a:r>
              <a:rPr lang="sl-SI" i="1" baseline="-25000" smtClean="0"/>
              <a:t>k</a:t>
            </a:r>
            <a:r>
              <a:rPr lang="sl-SI" baseline="-25000" smtClean="0"/>
              <a:t>–1</a:t>
            </a:r>
          </a:p>
          <a:p>
            <a:pPr>
              <a:buNone/>
              <a:tabLst>
                <a:tab pos="3228975" algn="l"/>
              </a:tabLst>
            </a:pPr>
            <a:r>
              <a:rPr lang="sl-SI" i="1" smtClean="0"/>
              <a:t>P</a:t>
            </a:r>
            <a:r>
              <a:rPr lang="sl-SI" i="1" baseline="-25000" smtClean="0"/>
              <a:t>k</a:t>
            </a:r>
            <a:r>
              <a:rPr lang="sl-SI" smtClean="0"/>
              <a:t> = </a:t>
            </a:r>
            <a:r>
              <a:rPr lang="sl-SI" i="1" smtClean="0"/>
              <a:t>A P</a:t>
            </a:r>
            <a:r>
              <a:rPr lang="sl-SI" i="1" baseline="-25000" smtClean="0"/>
              <a:t>k</a:t>
            </a:r>
            <a:r>
              <a:rPr lang="sl-SI" baseline="-25000" smtClean="0"/>
              <a:t>–1</a:t>
            </a:r>
            <a:r>
              <a:rPr lang="sl-SI" smtClean="0"/>
              <a:t> + </a:t>
            </a:r>
            <a:r>
              <a:rPr lang="sl-SI" i="1" smtClean="0"/>
              <a:t>A</a:t>
            </a:r>
            <a:r>
              <a:rPr lang="sl-SI" baseline="30000" smtClean="0"/>
              <a:t>T</a:t>
            </a:r>
            <a:r>
              <a:rPr lang="sl-SI" smtClean="0"/>
              <a:t> + </a:t>
            </a:r>
            <a:r>
              <a:rPr lang="sl-SI" i="1" smtClean="0"/>
              <a:t>Q</a:t>
            </a:r>
            <a:r>
              <a:rPr lang="sl-SI" smtClean="0"/>
              <a:t> (</a:t>
            </a:r>
            <a:r>
              <a:rPr lang="sl-SI" i="1" smtClean="0"/>
              <a:t>P</a:t>
            </a:r>
            <a:r>
              <a:rPr lang="sl-SI" smtClean="0"/>
              <a:t> ... error covariance,</a:t>
            </a:r>
            <a:br>
              <a:rPr lang="sl-SI" smtClean="0"/>
            </a:br>
            <a:r>
              <a:rPr lang="sl-SI" smtClean="0"/>
              <a:t>	initialized to 0)</a:t>
            </a:r>
          </a:p>
          <a:p>
            <a:pPr>
              <a:buNone/>
            </a:pPr>
            <a:r>
              <a:rPr lang="sl-SI" smtClean="0"/>
              <a:t>Correct:</a:t>
            </a:r>
          </a:p>
          <a:p>
            <a:pPr>
              <a:buNone/>
            </a:pPr>
            <a:r>
              <a:rPr lang="sl-SI" i="1" smtClean="0"/>
              <a:t>K</a:t>
            </a:r>
            <a:r>
              <a:rPr lang="sl-SI" i="1" baseline="-25000" smtClean="0"/>
              <a:t>k</a:t>
            </a:r>
            <a:r>
              <a:rPr lang="sl-SI" smtClean="0"/>
              <a:t> = </a:t>
            </a:r>
            <a:r>
              <a:rPr lang="sl-SI" i="1" smtClean="0"/>
              <a:t>P</a:t>
            </a:r>
            <a:r>
              <a:rPr lang="sl-SI" i="1" baseline="-25000" smtClean="0"/>
              <a:t>k</a:t>
            </a:r>
            <a:r>
              <a:rPr lang="sl-SI" smtClean="0"/>
              <a:t> </a:t>
            </a:r>
            <a:r>
              <a:rPr lang="sl-SI" i="1" smtClean="0"/>
              <a:t>H</a:t>
            </a:r>
            <a:r>
              <a:rPr lang="sl-SI" baseline="30000" smtClean="0"/>
              <a:t>T</a:t>
            </a:r>
            <a:r>
              <a:rPr lang="sl-SI" smtClean="0"/>
              <a:t> (</a:t>
            </a:r>
            <a:r>
              <a:rPr lang="sl-SI" i="1" smtClean="0"/>
              <a:t>H P</a:t>
            </a:r>
            <a:r>
              <a:rPr lang="sl-SI" i="1" baseline="-25000" smtClean="0"/>
              <a:t>k</a:t>
            </a:r>
            <a:r>
              <a:rPr lang="sl-SI" smtClean="0"/>
              <a:t> </a:t>
            </a:r>
            <a:r>
              <a:rPr lang="sl-SI" i="1" smtClean="0"/>
              <a:t>H</a:t>
            </a:r>
            <a:r>
              <a:rPr lang="sl-SI" baseline="30000" smtClean="0"/>
              <a:t>T</a:t>
            </a:r>
            <a:r>
              <a:rPr lang="sl-SI" smtClean="0"/>
              <a:t> + </a:t>
            </a:r>
            <a:r>
              <a:rPr lang="sl-SI" i="1" smtClean="0"/>
              <a:t>R</a:t>
            </a:r>
            <a:r>
              <a:rPr lang="sl-SI" smtClean="0"/>
              <a:t>)</a:t>
            </a:r>
            <a:r>
              <a:rPr lang="sl-SI" baseline="30000" smtClean="0"/>
              <a:t>–1</a:t>
            </a:r>
            <a:r>
              <a:rPr lang="sl-SI" smtClean="0"/>
              <a:t> (</a:t>
            </a:r>
            <a:r>
              <a:rPr lang="sl-SI" i="1" smtClean="0"/>
              <a:t>K</a:t>
            </a:r>
            <a:r>
              <a:rPr lang="sl-SI" smtClean="0"/>
              <a:t> ... Kalman gain)</a:t>
            </a:r>
          </a:p>
          <a:p>
            <a:pPr>
              <a:buNone/>
            </a:pPr>
            <a:r>
              <a:rPr lang="sl-SI" i="1" smtClean="0"/>
              <a:t>x</a:t>
            </a:r>
            <a:r>
              <a:rPr lang="sl-SI" i="1" baseline="-25000" smtClean="0"/>
              <a:t>k</a:t>
            </a:r>
            <a:r>
              <a:rPr lang="sl-SI" smtClean="0"/>
              <a:t> = </a:t>
            </a:r>
            <a:r>
              <a:rPr lang="sl-SI" i="1" smtClean="0"/>
              <a:t>x</a:t>
            </a:r>
            <a:r>
              <a:rPr lang="sl-SI" i="1" baseline="-25000" smtClean="0"/>
              <a:t>k</a:t>
            </a:r>
            <a:r>
              <a:rPr lang="sl-SI" smtClean="0"/>
              <a:t> + </a:t>
            </a:r>
            <a:r>
              <a:rPr lang="sl-SI" i="1" smtClean="0"/>
              <a:t>K</a:t>
            </a:r>
            <a:r>
              <a:rPr lang="sl-SI" i="1" baseline="-25000" smtClean="0"/>
              <a:t>k</a:t>
            </a:r>
            <a:r>
              <a:rPr lang="sl-SI" smtClean="0"/>
              <a:t> (</a:t>
            </a:r>
            <a:r>
              <a:rPr lang="sl-SI" i="1" smtClean="0"/>
              <a:t>z</a:t>
            </a:r>
            <a:r>
              <a:rPr lang="sl-SI" i="1" baseline="-25000" smtClean="0"/>
              <a:t>k</a:t>
            </a:r>
            <a:r>
              <a:rPr lang="sl-SI" smtClean="0"/>
              <a:t> – </a:t>
            </a:r>
            <a:r>
              <a:rPr lang="sl-SI" i="1" smtClean="0"/>
              <a:t>H x</a:t>
            </a:r>
            <a:r>
              <a:rPr lang="sl-SI" i="1" baseline="-25000" smtClean="0"/>
              <a:t>k</a:t>
            </a:r>
            <a:r>
              <a:rPr lang="sl-SI" smtClean="0"/>
              <a:t>)</a:t>
            </a:r>
          </a:p>
          <a:p>
            <a:pPr>
              <a:buNone/>
            </a:pPr>
            <a:r>
              <a:rPr lang="sl-SI" i="1" smtClean="0"/>
              <a:t>P</a:t>
            </a:r>
            <a:r>
              <a:rPr lang="sl-SI" i="1" baseline="-25000" smtClean="0"/>
              <a:t>k</a:t>
            </a:r>
            <a:r>
              <a:rPr lang="sl-SI" smtClean="0"/>
              <a:t> = (I – </a:t>
            </a:r>
            <a:r>
              <a:rPr lang="sl-SI" i="1" smtClean="0"/>
              <a:t>K</a:t>
            </a:r>
            <a:r>
              <a:rPr lang="sl-SI" i="1" baseline="-25000" smtClean="0"/>
              <a:t>k</a:t>
            </a:r>
            <a:r>
              <a:rPr lang="sl-SI" smtClean="0"/>
              <a:t> </a:t>
            </a:r>
            <a:r>
              <a:rPr lang="sl-SI" i="1" smtClean="0"/>
              <a:t>H</a:t>
            </a:r>
            <a:r>
              <a:rPr lang="sl-SI" smtClean="0"/>
              <a:t>) </a:t>
            </a:r>
            <a:r>
              <a:rPr lang="sl-SI" i="1" smtClean="0"/>
              <a:t>P</a:t>
            </a:r>
            <a:r>
              <a:rPr lang="sl-SI" i="1" baseline="-25000" smtClean="0"/>
              <a:t>k</a:t>
            </a:r>
            <a:endParaRPr lang="sl-SI" i="1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UWB location sensors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smtClean="0"/>
              <a:t>Tags that transmit </a:t>
            </a:r>
            <a:br>
              <a:rPr lang="sl-SI" smtClean="0"/>
            </a:br>
            <a:r>
              <a:rPr lang="sl-SI" smtClean="0"/>
              <a:t>ultra-wideband radio pulses</a:t>
            </a:r>
          </a:p>
          <a:p>
            <a:r>
              <a:rPr lang="sl-SI" smtClean="0"/>
              <a:t>Sensors that detect the </a:t>
            </a:r>
            <a:br>
              <a:rPr lang="sl-SI" smtClean="0"/>
            </a:br>
            <a:r>
              <a:rPr lang="sl-SI" smtClean="0"/>
              <a:t>time and angle of arrival </a:t>
            </a:r>
            <a:br>
              <a:rPr lang="sl-SI" smtClean="0"/>
            </a:br>
            <a:r>
              <a:rPr lang="sl-SI" smtClean="0"/>
              <a:t>of these pulses</a:t>
            </a:r>
          </a:p>
          <a:p>
            <a:endParaRPr lang="sl-SI" smtClean="0"/>
          </a:p>
          <a:p>
            <a:r>
              <a:rPr lang="sl-SI" smtClean="0"/>
              <a:t>Ubisense real-time location system:</a:t>
            </a:r>
          </a:p>
          <a:p>
            <a:pPr lvl="1"/>
            <a:r>
              <a:rPr lang="sl-SI" smtClean="0"/>
              <a:t>Declared accuracy 15 cm</a:t>
            </a:r>
          </a:p>
          <a:p>
            <a:pPr lvl="1"/>
            <a:r>
              <a:rPr lang="sl-SI" smtClean="0"/>
              <a:t>~10.000 EUR</a:t>
            </a:r>
          </a:p>
          <a:p>
            <a:pPr>
              <a:buNone/>
            </a:pPr>
            <a:endParaRPr lang="sl-SI"/>
          </a:p>
        </p:txBody>
      </p:sp>
      <p:pic>
        <p:nvPicPr>
          <p:cNvPr id="4" name="Picture 3" descr="Ubisense - senzo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7236295" y="3429000"/>
            <a:ext cx="1249296" cy="2304256"/>
          </a:xfrm>
          <a:prstGeom prst="rect">
            <a:avLst/>
          </a:prstGeom>
        </p:spPr>
      </p:pic>
      <p:pic>
        <p:nvPicPr>
          <p:cNvPr id="5" name="Picture 4" descr="Senzor - Ubisens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1484784"/>
            <a:ext cx="2011566" cy="15841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Applications to activity recogntion etc.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All the sensors generate a data stream that can be treated  the same way as accelerometer streams</a:t>
            </a:r>
          </a:p>
          <a:p>
            <a:r>
              <a:rPr lang="sl-SI" smtClean="0"/>
              <a:t>Combining multiple sensors can improve orientation sensing</a:t>
            </a:r>
          </a:p>
          <a:p>
            <a:r>
              <a:rPr lang="sl-SI" smtClean="0"/>
              <a:t>Location sensors good for providing context (fall detection in the bed / on the floor)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smtClean="0">
                <a:solidFill>
                  <a:srgbClr val="FF0000"/>
                </a:solidFill>
              </a:rPr>
              <a:t>Outline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Different sensor types</a:t>
            </a:r>
          </a:p>
          <a:p>
            <a:r>
              <a:rPr lang="sl-SI" smtClean="0">
                <a:solidFill>
                  <a:srgbClr val="0000FF"/>
                </a:solidFill>
              </a:rPr>
              <a:t>Dynamic signal segmentation</a:t>
            </a:r>
          </a:p>
          <a:p>
            <a:r>
              <a:rPr lang="sl-SI" smtClean="0"/>
              <a:t>Low- and high-pass filter</a:t>
            </a:r>
          </a:p>
          <a:p>
            <a:r>
              <a:rPr lang="sl-SI" smtClean="0"/>
              <a:t>Feature selection</a:t>
            </a:r>
          </a:p>
          <a:p>
            <a:r>
              <a:rPr lang="sl-SI" smtClean="0"/>
              <a:t>Smoothing with Hidden Markov Models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The problem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In activity recognition, the data is usually segmented into intervals and an activity is assigned to each interval</a:t>
            </a:r>
            <a:endParaRPr lang="sl-SI" smtClean="0"/>
          </a:p>
          <a:p>
            <a:r>
              <a:rPr lang="sl-SI" smtClean="0"/>
              <a:t>Intervals usually have equal lengths</a:t>
            </a:r>
          </a:p>
          <a:p>
            <a:r>
              <a:rPr lang="en-US" smtClean="0"/>
              <a:t>One interval </a:t>
            </a:r>
            <a:r>
              <a:rPr lang="sl-SI" smtClean="0"/>
              <a:t>can </a:t>
            </a:r>
            <a:br>
              <a:rPr lang="sl-SI" smtClean="0"/>
            </a:br>
            <a:r>
              <a:rPr lang="en-US" smtClean="0"/>
              <a:t>contain multiple </a:t>
            </a:r>
            <a:r>
              <a:rPr lang="sl-SI" smtClean="0"/>
              <a:t/>
            </a:r>
            <a:br>
              <a:rPr lang="sl-SI" smtClean="0"/>
            </a:br>
            <a:r>
              <a:rPr lang="en-US" smtClean="0"/>
              <a:t>activitie</a:t>
            </a:r>
            <a:r>
              <a:rPr lang="sl-SI" smtClean="0"/>
              <a:t>s or </a:t>
            </a:r>
            <a:br>
              <a:rPr lang="sl-SI" smtClean="0"/>
            </a:br>
            <a:r>
              <a:rPr lang="sl-SI" smtClean="0"/>
              <a:t>different parts </a:t>
            </a:r>
            <a:br>
              <a:rPr lang="sl-SI" smtClean="0"/>
            </a:br>
            <a:r>
              <a:rPr lang="sl-SI" smtClean="0"/>
              <a:t>of an activity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789040"/>
            <a:ext cx="4680520" cy="27775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The solution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Align intervals with activities</a:t>
            </a:r>
          </a:p>
          <a:p>
            <a:r>
              <a:rPr lang="en-US" smtClean="0"/>
              <a:t>Set interval boundaries when a significant change between data samples occurs</a:t>
            </a:r>
          </a:p>
          <a:p>
            <a:r>
              <a:rPr lang="en-US" smtClean="0"/>
              <a:t>Improve </a:t>
            </a:r>
            <a:r>
              <a:rPr lang="sl-SI" smtClean="0"/>
              <a:t/>
            </a:r>
            <a:br>
              <a:rPr lang="sl-SI" smtClean="0"/>
            </a:br>
            <a:r>
              <a:rPr lang="en-US" smtClean="0"/>
              <a:t>classification </a:t>
            </a:r>
            <a:r>
              <a:rPr lang="sl-SI" smtClean="0"/>
              <a:t/>
            </a:r>
            <a:br>
              <a:rPr lang="sl-SI" smtClean="0"/>
            </a:br>
            <a:r>
              <a:rPr lang="en-US" smtClean="0"/>
              <a:t>accuracy</a:t>
            </a:r>
          </a:p>
          <a:p>
            <a:endParaRPr lang="sl-SI" smtClean="0"/>
          </a:p>
          <a:p>
            <a:endParaRPr lang="sl-SI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5" y="3789041"/>
            <a:ext cx="4669656" cy="27710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The algorithm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Find an interval </a:t>
            </a:r>
            <a:r>
              <a:rPr lang="sl-SI" i="1" smtClean="0"/>
              <a:t>S</a:t>
            </a:r>
            <a:r>
              <a:rPr lang="sl-SI" smtClean="0"/>
              <a:t> of data samples with monotonically decreasing values</a:t>
            </a:r>
          </a:p>
          <a:p>
            <a:r>
              <a:rPr lang="sl-SI" smtClean="0"/>
              <a:t>If |max (</a:t>
            </a:r>
            <a:r>
              <a:rPr lang="sl-SI" i="1" smtClean="0"/>
              <a:t>S</a:t>
            </a:r>
            <a:r>
              <a:rPr lang="sl-SI" smtClean="0"/>
              <a:t>) – min (</a:t>
            </a:r>
            <a:r>
              <a:rPr lang="sl-SI" i="1" smtClean="0"/>
              <a:t>S</a:t>
            </a:r>
            <a:r>
              <a:rPr lang="sl-SI" smtClean="0"/>
              <a:t>)| &gt; </a:t>
            </a:r>
            <a:r>
              <a:rPr lang="sl-SI" i="1" smtClean="0"/>
              <a:t>threshold </a:t>
            </a:r>
            <a:r>
              <a:rPr lang="sl-SI" smtClean="0"/>
              <a:t> then boundary between two intervals</a:t>
            </a:r>
            <a:br>
              <a:rPr lang="sl-SI" smtClean="0"/>
            </a:br>
            <a:r>
              <a:rPr lang="sl-SI" smtClean="0"/>
              <a:t>(significant </a:t>
            </a:r>
            <a:br>
              <a:rPr lang="sl-SI" smtClean="0"/>
            </a:br>
            <a:r>
              <a:rPr lang="sl-SI" smtClean="0"/>
              <a:t>change occured)</a:t>
            </a:r>
            <a:endParaRPr lang="sl-SI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789039"/>
            <a:ext cx="4680520" cy="27683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552" y="5661248"/>
            <a:ext cx="49378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smtClean="0"/>
              <a:t>Only decreasing because acceleration </a:t>
            </a:r>
            <a:br>
              <a:rPr lang="sl-SI" sz="2400" smtClean="0"/>
            </a:br>
            <a:r>
              <a:rPr lang="sl-SI" sz="2400" smtClean="0"/>
              <a:t>is usually followed by deceleration</a:t>
            </a:r>
            <a:endParaRPr lang="sl-SI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Outline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Different sensor types</a:t>
            </a:r>
          </a:p>
          <a:p>
            <a:r>
              <a:rPr lang="sl-SI" smtClean="0"/>
              <a:t>Dynamic signal segmentation</a:t>
            </a:r>
          </a:p>
          <a:p>
            <a:r>
              <a:rPr lang="sl-SI" smtClean="0"/>
              <a:t>Low- and high-pass filter</a:t>
            </a:r>
          </a:p>
          <a:p>
            <a:r>
              <a:rPr lang="sl-SI" smtClean="0"/>
              <a:t>Feature selection</a:t>
            </a:r>
          </a:p>
          <a:p>
            <a:r>
              <a:rPr lang="sl-SI" smtClean="0"/>
              <a:t>Smoothing with Hidden Markov Models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Threshold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Threshold based on previous </a:t>
            </a:r>
            <a:r>
              <a:rPr lang="sl-SI" i="1" smtClean="0"/>
              <a:t>N</a:t>
            </a:r>
            <a:r>
              <a:rPr lang="sl-SI" smtClean="0"/>
              <a:t> samples</a:t>
            </a:r>
          </a:p>
          <a:p>
            <a:r>
              <a:rPr lang="sl-SI" smtClean="0"/>
              <a:t>Dynamically adapts to the data</a:t>
            </a:r>
          </a:p>
          <a:p>
            <a:r>
              <a:rPr lang="sl-SI" i="1" smtClean="0"/>
              <a:t>threshold</a:t>
            </a:r>
            <a:r>
              <a:rPr lang="sl-SI" smtClean="0"/>
              <a:t> = </a:t>
            </a:r>
            <a:br>
              <a:rPr lang="sl-SI" smtClean="0"/>
            </a:br>
            <a:r>
              <a:rPr lang="sl-SI" smtClean="0"/>
              <a:t>= (</a:t>
            </a:r>
            <a:r>
              <a:rPr lang="sl-SI" i="1" smtClean="0">
                <a:solidFill>
                  <a:srgbClr val="FF0000"/>
                </a:solidFill>
              </a:rPr>
              <a:t>avg</a:t>
            </a:r>
            <a:r>
              <a:rPr lang="sl-SI" baseline="-25000" smtClean="0">
                <a:solidFill>
                  <a:srgbClr val="FF0000"/>
                </a:solidFill>
              </a:rPr>
              <a:t>max</a:t>
            </a:r>
            <a:r>
              <a:rPr lang="sl-SI" smtClean="0"/>
              <a:t> – </a:t>
            </a:r>
            <a:r>
              <a:rPr lang="sl-SI" i="1" smtClean="0">
                <a:solidFill>
                  <a:srgbClr val="0000FF"/>
                </a:solidFill>
              </a:rPr>
              <a:t>avg</a:t>
            </a:r>
            <a:r>
              <a:rPr lang="sl-SI" baseline="-25000" smtClean="0">
                <a:solidFill>
                  <a:srgbClr val="0000FF"/>
                </a:solidFill>
              </a:rPr>
              <a:t>min</a:t>
            </a:r>
            <a:r>
              <a:rPr lang="sl-SI" smtClean="0"/>
              <a:t>) </a:t>
            </a:r>
            <a:r>
              <a:rPr lang="sl-SI" i="1" smtClean="0"/>
              <a:t>C</a:t>
            </a:r>
          </a:p>
          <a:p>
            <a:endParaRPr lang="sl-SI" i="1" smtClean="0"/>
          </a:p>
          <a:p>
            <a:r>
              <a:rPr lang="sl-SI" i="1" smtClean="0"/>
              <a:t>N</a:t>
            </a:r>
            <a:r>
              <a:rPr lang="sl-SI" smtClean="0"/>
              <a:t> = 100</a:t>
            </a:r>
          </a:p>
          <a:p>
            <a:r>
              <a:rPr lang="sl-SI" i="1" smtClean="0"/>
              <a:t>C</a:t>
            </a:r>
            <a:r>
              <a:rPr lang="sl-SI" smtClean="0"/>
              <a:t> = 0.4</a:t>
            </a:r>
          </a:p>
          <a:p>
            <a:endParaRPr lang="sl-SI" smtClean="0"/>
          </a:p>
        </p:txBody>
      </p:sp>
      <p:grpSp>
        <p:nvGrpSpPr>
          <p:cNvPr id="5" name="Group 4"/>
          <p:cNvGrpSpPr/>
          <p:nvPr/>
        </p:nvGrpSpPr>
        <p:grpSpPr>
          <a:xfrm>
            <a:off x="4554957" y="3686693"/>
            <a:ext cx="3846787" cy="2525762"/>
            <a:chOff x="437181" y="2944723"/>
            <a:chExt cx="3846787" cy="2525762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259632" y="3114000"/>
              <a:ext cx="3024336" cy="0"/>
            </a:xfrm>
            <a:prstGeom prst="line">
              <a:avLst/>
            </a:prstGeom>
            <a:ln w="254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259632" y="5301208"/>
              <a:ext cx="3024336" cy="0"/>
            </a:xfrm>
            <a:prstGeom prst="line">
              <a:avLst/>
            </a:prstGeom>
            <a:ln w="25400">
              <a:solidFill>
                <a:srgbClr val="0070C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="" xmlns:a14="http://schemas.microsoft.com/office/drawing/2010/main"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437181" y="2944723"/>
                  <a:ext cx="919611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l-SI" sz="160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l-SI" sz="16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𝑎𝑣𝑔</m:t>
                            </m:r>
                          </m:e>
                          <m:sub>
                            <m:r>
                              <a:rPr lang="sl-SI" sz="16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𝑚𝑎𝑥</m:t>
                            </m:r>
                          </m:sub>
                        </m:sSub>
                      </m:oMath>
                    </m:oMathPara>
                  </a14:m>
                  <a:endParaRPr lang="sl-SI" sz="16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7181" y="2944723"/>
                  <a:ext cx="919611" cy="338554"/>
                </a:xfrm>
                <a:prstGeom prst="rect">
                  <a:avLst/>
                </a:prstGeom>
                <a:blipFill rotWithShape="1">
                  <a:blip r:embed="rId2" cstate="print"/>
                  <a:stretch>
                    <a:fillRect b="-3571"/>
                  </a:stretch>
                </a:blipFill>
              </p:spPr>
              <p:txBody>
                <a:bodyPr/>
                <a:lstStyle/>
                <a:p>
                  <a:r>
                    <a:rPr lang="sl-SI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="" xmlns:a14="http://schemas.microsoft.com/office/drawing/2010/main"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477324" y="5131931"/>
                  <a:ext cx="887679" cy="33855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sl-SI" sz="160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l-SI" sz="16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𝑎𝑣𝑔</m:t>
                            </m:r>
                          </m:e>
                          <m:sub>
                            <m:r>
                              <a:rPr lang="sl-SI" sz="1600" b="0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𝑚𝑖𝑛</m:t>
                            </m:r>
                          </m:sub>
                        </m:sSub>
                      </m:oMath>
                    </m:oMathPara>
                  </a14:m>
                  <a:endParaRPr lang="sl-SI" sz="16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7324" y="5131931"/>
                  <a:ext cx="887679" cy="338554"/>
                </a:xfrm>
                <a:prstGeom prst="rect">
                  <a:avLst/>
                </a:prstGeom>
                <a:blipFill rotWithShape="1">
                  <a:blip r:embed="rId3" cstate="print"/>
                  <a:stretch>
                    <a:fillRect b="-5455"/>
                  </a:stretch>
                </a:blipFill>
              </p:spPr>
              <p:txBody>
                <a:bodyPr/>
                <a:lstStyle/>
                <a:p>
                  <a:r>
                    <a:rPr lang="sl-SI">
                      <a:noFill/>
                    </a:rPr>
                    <a:t> </a:t>
                  </a:r>
                </a:p>
              </p:txBody>
            </p:sp>
          </mc:Fallback>
        </mc:AlternateContent>
      </p:grp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647473365"/>
              </p:ext>
            </p:extLst>
          </p:nvPr>
        </p:nvGraphicFramePr>
        <p:xfrm>
          <a:off x="5107930" y="2924944"/>
          <a:ext cx="3424510" cy="3505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Experimental results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smtClean="0"/>
              <a:t>Activity recognition:</a:t>
            </a:r>
          </a:p>
          <a:p>
            <a:r>
              <a:rPr lang="sl-SI" smtClean="0"/>
              <a:t>(Static) activities</a:t>
            </a:r>
          </a:p>
          <a:p>
            <a:r>
              <a:rPr lang="sl-SI" smtClean="0"/>
              <a:t>Transitions between activities</a:t>
            </a:r>
            <a:endParaRPr lang="sl-SI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23848806"/>
              </p:ext>
            </p:extLst>
          </p:nvPr>
        </p:nvGraphicFramePr>
        <p:xfrm>
          <a:off x="539552" y="3789040"/>
          <a:ext cx="7848872" cy="23254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2218"/>
                <a:gridCol w="1962218"/>
                <a:gridCol w="1962218"/>
                <a:gridCol w="1962218"/>
              </a:tblGrid>
              <a:tr h="327745">
                <a:tc rowSpan="2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</a:rPr>
                        <a:t>Methods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31967">
                <a:tc vMerge="1"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effectLst/>
                        </a:rPr>
                        <a:t>Non-overlapping </a:t>
                      </a:r>
                      <a:r>
                        <a:rPr lang="en-US" sz="2000" smtClean="0">
                          <a:effectLst/>
                        </a:rPr>
                        <a:t>sliding window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Overlapping sliding window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Dynamic signal segmentation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/>
                </a:tc>
              </a:tr>
              <a:tr h="3277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</a:rPr>
                        <a:t>Activities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>
                          <a:effectLst/>
                        </a:rPr>
                        <a:t>94.8</a:t>
                      </a:r>
                      <a:r>
                        <a:rPr lang="sl-SI" sz="2000" smtClean="0">
                          <a:effectLst/>
                        </a:rPr>
                        <a:t> </a:t>
                      </a:r>
                      <a:r>
                        <a:rPr lang="en-US" sz="2000" smtClean="0">
                          <a:effectLst/>
                        </a:rPr>
                        <a:t>%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95.3%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</a:rPr>
                        <a:t>97.</a:t>
                      </a:r>
                      <a:r>
                        <a:rPr lang="sl-SI" sz="2000" smtClean="0">
                          <a:effectLst/>
                        </a:rPr>
                        <a:t>5 </a:t>
                      </a:r>
                      <a:r>
                        <a:rPr lang="en-US" sz="2000" smtClean="0">
                          <a:effectLst/>
                        </a:rPr>
                        <a:t>%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  <a:tr h="5798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</a:rPr>
                        <a:t>Activities and transitions</a:t>
                      </a:r>
                      <a:endParaRPr lang="en-US" sz="2000" b="1" dirty="0" smtClean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</a:rPr>
                        <a:t>89.0</a:t>
                      </a:r>
                      <a:r>
                        <a:rPr lang="sl-SI" sz="2000" smtClean="0">
                          <a:effectLst/>
                        </a:rPr>
                        <a:t> </a:t>
                      </a:r>
                      <a:r>
                        <a:rPr lang="en-US" sz="2000" smtClean="0">
                          <a:effectLst/>
                        </a:rPr>
                        <a:t>%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r>
                        <a:rPr lang="en-US" sz="2000" smtClean="0">
                          <a:effectLst/>
                        </a:rPr>
                        <a:t>89.6</a:t>
                      </a:r>
                      <a:r>
                        <a:rPr lang="sl-SI" sz="2000" smtClean="0">
                          <a:effectLst/>
                        </a:rPr>
                        <a:t> </a:t>
                      </a:r>
                      <a:r>
                        <a:rPr lang="en-US" sz="2000" smtClean="0">
                          <a:effectLst/>
                        </a:rPr>
                        <a:t>%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smtClean="0">
                          <a:effectLst/>
                        </a:rPr>
                        <a:t>92.9</a:t>
                      </a:r>
                      <a:r>
                        <a:rPr lang="sl-SI" sz="2000" smtClean="0">
                          <a:effectLst/>
                        </a:rPr>
                        <a:t> </a:t>
                      </a:r>
                      <a:r>
                        <a:rPr lang="en-US" sz="2000" smtClean="0">
                          <a:effectLst/>
                        </a:rPr>
                        <a:t>%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smtClean="0">
                <a:solidFill>
                  <a:srgbClr val="FF0000"/>
                </a:solidFill>
              </a:rPr>
              <a:t>Outline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Different sensor types</a:t>
            </a:r>
          </a:p>
          <a:p>
            <a:r>
              <a:rPr lang="sl-SI" smtClean="0"/>
              <a:t>Dynamic signal segmentation</a:t>
            </a:r>
          </a:p>
          <a:p>
            <a:r>
              <a:rPr lang="sl-SI" smtClean="0">
                <a:solidFill>
                  <a:srgbClr val="0000FF"/>
                </a:solidFill>
              </a:rPr>
              <a:t>Low- and high-pass filter</a:t>
            </a:r>
          </a:p>
          <a:p>
            <a:r>
              <a:rPr lang="sl-SI" smtClean="0"/>
              <a:t>Feature selection</a:t>
            </a:r>
          </a:p>
          <a:p>
            <a:r>
              <a:rPr lang="sl-SI" smtClean="0"/>
              <a:t>Smoothing with Hidden Markov Models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Accelerometer signal elements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Gravity, which signifies orientation (rotation)</a:t>
            </a:r>
          </a:p>
          <a:p>
            <a:pPr lvl="1"/>
            <a:r>
              <a:rPr lang="sl-SI" smtClean="0"/>
              <a:t>Changes with a low frequency when the accelerometer is worn on a person</a:t>
            </a:r>
          </a:p>
          <a:p>
            <a:r>
              <a:rPr lang="sl-SI" smtClean="0"/>
              <a:t>Acceleration due to translation</a:t>
            </a:r>
          </a:p>
          <a:p>
            <a:pPr lvl="1"/>
            <a:r>
              <a:rPr lang="sl-SI" smtClean="0"/>
              <a:t>Changes with a medium frequency</a:t>
            </a:r>
          </a:p>
          <a:p>
            <a:r>
              <a:rPr lang="sl-SI" smtClean="0"/>
              <a:t>Noise</a:t>
            </a:r>
          </a:p>
          <a:p>
            <a:pPr lvl="1"/>
            <a:r>
              <a:rPr lang="sl-SI" smtClean="0"/>
              <a:t>Changes with a high frequency</a:t>
            </a:r>
          </a:p>
          <a:p>
            <a:pPr lvl="1"/>
            <a:endParaRPr lang="sl-SI" smtClean="0"/>
          </a:p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smtClean="0">
                <a:solidFill>
                  <a:srgbClr val="FF0000"/>
                </a:solidFill>
              </a:rPr>
              <a:t>Features depend on different elements</a:t>
            </a:r>
            <a:endParaRPr lang="sl-SI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Gravity / low frequency:</a:t>
            </a:r>
          </a:p>
          <a:p>
            <a:pPr lvl="1"/>
            <a:r>
              <a:rPr lang="sl-SI" smtClean="0"/>
              <a:t>The orientation of the accelerometer</a:t>
            </a:r>
          </a:p>
          <a:p>
            <a:pPr lvl="1"/>
            <a:r>
              <a:rPr lang="sl-SI" smtClean="0"/>
              <a:t>...</a:t>
            </a:r>
          </a:p>
          <a:p>
            <a:r>
              <a:rPr lang="sl-SI" smtClean="0"/>
              <a:t>Translation / medium frequency:</a:t>
            </a:r>
          </a:p>
          <a:p>
            <a:pPr lvl="1"/>
            <a:r>
              <a:rPr lang="en-US" smtClean="0"/>
              <a:t>The variance of the acceleration</a:t>
            </a:r>
            <a:endParaRPr lang="sl-SI" smtClean="0"/>
          </a:p>
          <a:p>
            <a:pPr lvl="1"/>
            <a:r>
              <a:rPr lang="en-US" smtClean="0"/>
              <a:t>The sum of absolute differences between the consecutive lengths of the acceleration vector</a:t>
            </a:r>
            <a:endParaRPr lang="sl-SI" smtClean="0"/>
          </a:p>
          <a:p>
            <a:pPr lvl="1"/>
            <a:r>
              <a:rPr lang="sl-SI" smtClean="0"/>
              <a:t>...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Remove unnecessary elements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Gravity / low frequency:</a:t>
            </a:r>
          </a:p>
          <a:p>
            <a:pPr lvl="1"/>
            <a:r>
              <a:rPr lang="sl-SI" smtClean="0"/>
              <a:t>Low-pass filter</a:t>
            </a:r>
          </a:p>
          <a:p>
            <a:pPr lvl="1"/>
            <a:r>
              <a:rPr lang="sl-SI" smtClean="0"/>
              <a:t>Attenuates higher-frequency signal elements</a:t>
            </a:r>
          </a:p>
          <a:p>
            <a:r>
              <a:rPr lang="sl-SI" smtClean="0"/>
              <a:t>Translation / medium frequency:</a:t>
            </a:r>
          </a:p>
          <a:p>
            <a:pPr lvl="1"/>
            <a:r>
              <a:rPr lang="sl-SI" smtClean="0"/>
              <a:t>Band-pass filter</a:t>
            </a:r>
          </a:p>
          <a:p>
            <a:pPr lvl="1"/>
            <a:r>
              <a:rPr lang="sl-SI" smtClean="0"/>
              <a:t>Attenuates low- (gravity) and high-frequency (noise) signal elements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Low-pass filter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Completely removing higher frequencies impossible without an infinite delay</a:t>
            </a:r>
          </a:p>
          <a:p>
            <a:r>
              <a:rPr lang="sl-SI" smtClean="0"/>
              <a:t>Many practical filters exist: Butterworth, Chebyshev ...</a:t>
            </a:r>
          </a:p>
          <a:p>
            <a:endParaRPr lang="sl-SI" smtClean="0"/>
          </a:p>
          <a:p>
            <a:r>
              <a:rPr lang="sl-SI" smtClean="0"/>
              <a:t>Simple implementation:</a:t>
            </a:r>
            <a:br>
              <a:rPr lang="sl-SI" smtClean="0"/>
            </a:br>
            <a:r>
              <a:rPr lang="sl-SI" i="1" smtClean="0"/>
              <a:t>x</a:t>
            </a:r>
            <a:r>
              <a:rPr lang="sl-SI" baseline="-25000" smtClean="0"/>
              <a:t>lp</a:t>
            </a:r>
            <a:r>
              <a:rPr lang="sl-SI" smtClean="0"/>
              <a:t> (</a:t>
            </a:r>
            <a:r>
              <a:rPr lang="sl-SI" i="1" smtClean="0"/>
              <a:t>i</a:t>
            </a:r>
            <a:r>
              <a:rPr lang="sl-SI" smtClean="0"/>
              <a:t>) = </a:t>
            </a:r>
            <a:r>
              <a:rPr lang="el-GR" i="1" smtClean="0"/>
              <a:t>α</a:t>
            </a:r>
            <a:r>
              <a:rPr lang="sl-SI" smtClean="0"/>
              <a:t> </a:t>
            </a:r>
            <a:r>
              <a:rPr lang="sl-SI" i="1" smtClean="0"/>
              <a:t>x</a:t>
            </a:r>
            <a:r>
              <a:rPr lang="sl-SI" smtClean="0"/>
              <a:t> (</a:t>
            </a:r>
            <a:r>
              <a:rPr lang="sl-SI" i="1" smtClean="0"/>
              <a:t>i</a:t>
            </a:r>
            <a:r>
              <a:rPr lang="sl-SI" smtClean="0"/>
              <a:t>) + (1 – </a:t>
            </a:r>
            <a:r>
              <a:rPr lang="el-GR" i="1" smtClean="0"/>
              <a:t>α</a:t>
            </a:r>
            <a:r>
              <a:rPr lang="sl-SI" smtClean="0"/>
              <a:t>) </a:t>
            </a:r>
            <a:r>
              <a:rPr lang="sl-SI" i="1" smtClean="0"/>
              <a:t>x</a:t>
            </a:r>
            <a:r>
              <a:rPr lang="sl-SI" baseline="-25000" smtClean="0"/>
              <a:t>lp</a:t>
            </a:r>
            <a:r>
              <a:rPr lang="sl-SI" smtClean="0"/>
              <a:t> (</a:t>
            </a:r>
            <a:r>
              <a:rPr lang="sl-SI" i="1" smtClean="0"/>
              <a:t>i</a:t>
            </a:r>
            <a:r>
              <a:rPr lang="sl-SI" smtClean="0"/>
              <a:t> – 1)</a:t>
            </a:r>
            <a:br>
              <a:rPr lang="sl-SI" smtClean="0"/>
            </a:br>
            <a:r>
              <a:rPr lang="sl-SI" smtClean="0"/>
              <a:t>Decreasing </a:t>
            </a:r>
            <a:r>
              <a:rPr lang="el-GR" i="1" smtClean="0"/>
              <a:t>α</a:t>
            </a:r>
            <a:r>
              <a:rPr lang="sl-SI" smtClean="0"/>
              <a:t> increases the inertia of the filter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smtClean="0">
                <a:solidFill>
                  <a:srgbClr val="FF0000"/>
                </a:solidFill>
              </a:rPr>
              <a:t>Band-pass filter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Combines low- and high-pass filter</a:t>
            </a:r>
          </a:p>
          <a:p>
            <a:endParaRPr lang="sl-SI" smtClean="0"/>
          </a:p>
          <a:p>
            <a:r>
              <a:rPr lang="sl-SI" smtClean="0"/>
              <a:t>Simple high-pass filter:</a:t>
            </a:r>
            <a:br>
              <a:rPr lang="sl-SI" smtClean="0"/>
            </a:br>
            <a:r>
              <a:rPr lang="sl-SI" smtClean="0"/>
              <a:t>Subtracts low-pass signal from the raw signal</a:t>
            </a:r>
            <a:br>
              <a:rPr lang="sl-SI" smtClean="0"/>
            </a:br>
            <a:r>
              <a:rPr lang="sl-SI" i="1" smtClean="0"/>
              <a:t> x</a:t>
            </a:r>
            <a:r>
              <a:rPr lang="sl-SI" baseline="-25000" smtClean="0"/>
              <a:t>lp</a:t>
            </a:r>
            <a:r>
              <a:rPr lang="sl-SI" smtClean="0"/>
              <a:t> (</a:t>
            </a:r>
            <a:r>
              <a:rPr lang="sl-SI" i="1" smtClean="0"/>
              <a:t>i</a:t>
            </a:r>
            <a:r>
              <a:rPr lang="sl-SI" smtClean="0"/>
              <a:t>) = </a:t>
            </a:r>
            <a:r>
              <a:rPr lang="el-GR" smtClean="0"/>
              <a:t>β</a:t>
            </a:r>
            <a:r>
              <a:rPr lang="sl-SI" smtClean="0"/>
              <a:t> </a:t>
            </a:r>
            <a:r>
              <a:rPr lang="sl-SI" i="1" smtClean="0"/>
              <a:t>x</a:t>
            </a:r>
            <a:r>
              <a:rPr lang="sl-SI" smtClean="0"/>
              <a:t> (</a:t>
            </a:r>
            <a:r>
              <a:rPr lang="sl-SI" i="1" smtClean="0"/>
              <a:t>i</a:t>
            </a:r>
            <a:r>
              <a:rPr lang="sl-SI" smtClean="0"/>
              <a:t>) + (1 – </a:t>
            </a:r>
            <a:r>
              <a:rPr lang="el-GR" smtClean="0"/>
              <a:t>β</a:t>
            </a:r>
            <a:r>
              <a:rPr lang="sl-SI" smtClean="0"/>
              <a:t>) </a:t>
            </a:r>
            <a:r>
              <a:rPr lang="sl-SI" i="1" smtClean="0"/>
              <a:t>x</a:t>
            </a:r>
            <a:r>
              <a:rPr lang="sl-SI" baseline="-25000" smtClean="0"/>
              <a:t>lp</a:t>
            </a:r>
            <a:r>
              <a:rPr lang="sl-SI" smtClean="0"/>
              <a:t> (</a:t>
            </a:r>
            <a:r>
              <a:rPr lang="sl-SI" i="1" smtClean="0"/>
              <a:t>i</a:t>
            </a:r>
            <a:r>
              <a:rPr lang="sl-SI" smtClean="0"/>
              <a:t> – 1) </a:t>
            </a:r>
            <a:br>
              <a:rPr lang="sl-SI" smtClean="0"/>
            </a:br>
            <a:r>
              <a:rPr lang="sl-SI" i="1" smtClean="0"/>
              <a:t> x</a:t>
            </a:r>
            <a:r>
              <a:rPr lang="sl-SI" baseline="-25000" smtClean="0"/>
              <a:t>hp</a:t>
            </a:r>
            <a:r>
              <a:rPr lang="sl-SI" smtClean="0"/>
              <a:t> (</a:t>
            </a:r>
            <a:r>
              <a:rPr lang="sl-SI" i="1" smtClean="0"/>
              <a:t>i</a:t>
            </a:r>
            <a:r>
              <a:rPr lang="sl-SI" smtClean="0"/>
              <a:t>) = </a:t>
            </a:r>
            <a:r>
              <a:rPr lang="sl-SI" i="1" smtClean="0"/>
              <a:t>x</a:t>
            </a:r>
            <a:r>
              <a:rPr lang="sl-SI" smtClean="0"/>
              <a:t> (</a:t>
            </a:r>
            <a:r>
              <a:rPr lang="sl-SI" i="1" smtClean="0"/>
              <a:t>i</a:t>
            </a:r>
            <a:r>
              <a:rPr lang="sl-SI" smtClean="0"/>
              <a:t>) – </a:t>
            </a:r>
            <a:r>
              <a:rPr lang="sl-SI" i="1" smtClean="0"/>
              <a:t>x</a:t>
            </a:r>
            <a:r>
              <a:rPr lang="sl-SI" baseline="-25000" smtClean="0"/>
              <a:t>lp</a:t>
            </a:r>
            <a:r>
              <a:rPr lang="sl-SI" smtClean="0"/>
              <a:t> (</a:t>
            </a:r>
            <a:r>
              <a:rPr lang="sl-SI" i="1" smtClean="0"/>
              <a:t>i</a:t>
            </a:r>
            <a:r>
              <a:rPr lang="sl-SI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smtClean="0">
                <a:solidFill>
                  <a:srgbClr val="FF0000"/>
                </a:solidFill>
              </a:rPr>
              <a:t>Outline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Different sensor types</a:t>
            </a:r>
          </a:p>
          <a:p>
            <a:r>
              <a:rPr lang="sl-SI" smtClean="0"/>
              <a:t>Dynamic signal segmentation</a:t>
            </a:r>
          </a:p>
          <a:p>
            <a:r>
              <a:rPr lang="sl-SI" smtClean="0"/>
              <a:t>Low- and high-pass filter</a:t>
            </a:r>
          </a:p>
          <a:p>
            <a:r>
              <a:rPr lang="sl-SI" smtClean="0">
                <a:solidFill>
                  <a:srgbClr val="0000FF"/>
                </a:solidFill>
              </a:rPr>
              <a:t>Feature selection</a:t>
            </a:r>
          </a:p>
          <a:p>
            <a:r>
              <a:rPr lang="sl-SI" smtClean="0"/>
              <a:t>Smoothing with Hidden Markov Models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Feature selection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smtClean="0"/>
              <a:t>Usually not difficult to come up with many features, however:</a:t>
            </a:r>
          </a:p>
          <a:p>
            <a:pPr lvl="1"/>
            <a:r>
              <a:rPr lang="sl-SI" smtClean="0"/>
              <a:t>They may slow down learning</a:t>
            </a:r>
          </a:p>
          <a:p>
            <a:pPr lvl="1"/>
            <a:r>
              <a:rPr lang="sl-SI" smtClean="0"/>
              <a:t>Some may be redundant</a:t>
            </a:r>
          </a:p>
          <a:p>
            <a:pPr lvl="1"/>
            <a:r>
              <a:rPr lang="sl-SI" smtClean="0"/>
              <a:t>Some may be noisy</a:t>
            </a:r>
          </a:p>
          <a:p>
            <a:pPr lvl="1"/>
            <a:r>
              <a:rPr lang="sl-SI" smtClean="0"/>
              <a:t>Some machine learning algorithms cope badly with many features (overfitting)</a:t>
            </a:r>
          </a:p>
          <a:p>
            <a:pPr lvl="1"/>
            <a:endParaRPr lang="sl-SI" smtClean="0"/>
          </a:p>
          <a:p>
            <a:r>
              <a:rPr lang="sl-SI" smtClean="0"/>
              <a:t>So, select just the features that are really useful!</a:t>
            </a:r>
          </a:p>
          <a:p>
            <a:endParaRPr lang="sl-SI" smtClean="0"/>
          </a:p>
          <a:p>
            <a:endParaRPr 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smtClean="0">
                <a:solidFill>
                  <a:srgbClr val="FF0000"/>
                </a:solidFill>
              </a:rPr>
              <a:t>Outline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>
                <a:solidFill>
                  <a:srgbClr val="0000FF"/>
                </a:solidFill>
              </a:rPr>
              <a:t>Different sensor types</a:t>
            </a:r>
          </a:p>
          <a:p>
            <a:r>
              <a:rPr lang="sl-SI" smtClean="0"/>
              <a:t>Dynamic signal segmentation</a:t>
            </a:r>
          </a:p>
          <a:p>
            <a:r>
              <a:rPr lang="sl-SI" smtClean="0"/>
              <a:t>Low- and high-pass filter</a:t>
            </a:r>
          </a:p>
          <a:p>
            <a:r>
              <a:rPr lang="sl-SI" smtClean="0"/>
              <a:t>Feature selection</a:t>
            </a:r>
          </a:p>
          <a:p>
            <a:r>
              <a:rPr lang="sl-SI" smtClean="0"/>
              <a:t>Smoothing with Hidden Markov Models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Selection by information gain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Information gains assigns a score to each feature</a:t>
            </a:r>
          </a:p>
          <a:p>
            <a:r>
              <a:rPr lang="sl-SI" smtClean="0"/>
              <a:t>Rank features by these scores</a:t>
            </a:r>
          </a:p>
          <a:p>
            <a:r>
              <a:rPr lang="sl-SI" smtClean="0"/>
              <a:t>Select the top </a:t>
            </a:r>
            <a:r>
              <a:rPr lang="sl-SI" i="1" smtClean="0"/>
              <a:t>n </a:t>
            </a:r>
            <a:r>
              <a:rPr lang="sl-SI" smtClean="0"/>
              <a:t>features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Selection by Random Forest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Random Forest selects </a:t>
            </a:r>
            <a:r>
              <a:rPr lang="sl-SI" i="1" smtClean="0"/>
              <a:t>N</a:t>
            </a:r>
            <a:r>
              <a:rPr lang="sl-SI" smtClean="0"/>
              <a:t> instances randomly with replacement out of the total </a:t>
            </a:r>
            <a:r>
              <a:rPr lang="sl-SI" i="1" smtClean="0"/>
              <a:t>N</a:t>
            </a:r>
            <a:r>
              <a:rPr lang="sl-SI" smtClean="0"/>
              <a:t> instances</a:t>
            </a:r>
          </a:p>
          <a:p>
            <a:r>
              <a:rPr lang="sl-SI" smtClean="0"/>
              <a:t>Roughly 1/3 of the instances not selected</a:t>
            </a:r>
          </a:p>
          <a:p>
            <a:r>
              <a:rPr lang="sl-SI" smtClean="0"/>
              <a:t>Classify these, compute accuracy </a:t>
            </a:r>
            <a:r>
              <a:rPr lang="sl-SI" i="1" smtClean="0"/>
              <a:t>ac</a:t>
            </a:r>
            <a:r>
              <a:rPr lang="sl-SI" baseline="-25000" smtClean="0"/>
              <a:t>before</a:t>
            </a:r>
          </a:p>
          <a:p>
            <a:r>
              <a:rPr lang="sl-SI" smtClean="0"/>
              <a:t>Randomly permute each feature </a:t>
            </a:r>
            <a:r>
              <a:rPr lang="sl-SI" i="1" smtClean="0"/>
              <a:t>f</a:t>
            </a:r>
            <a:r>
              <a:rPr lang="sl-SI" smtClean="0"/>
              <a:t>, compute accuracy </a:t>
            </a:r>
            <a:r>
              <a:rPr lang="sl-SI" i="1" smtClean="0"/>
              <a:t>ac</a:t>
            </a:r>
            <a:r>
              <a:rPr lang="sl-SI" baseline="-25000" smtClean="0"/>
              <a:t>after</a:t>
            </a:r>
            <a:r>
              <a:rPr lang="sl-SI" smtClean="0"/>
              <a:t> (</a:t>
            </a:r>
            <a:r>
              <a:rPr lang="sl-SI" i="1" smtClean="0"/>
              <a:t>f</a:t>
            </a:r>
            <a:r>
              <a:rPr lang="sl-SI" smtClean="0"/>
              <a:t>)</a:t>
            </a:r>
          </a:p>
          <a:p>
            <a:r>
              <a:rPr lang="sl-SI" smtClean="0"/>
              <a:t>Assign score </a:t>
            </a:r>
            <a:r>
              <a:rPr lang="sl-SI" i="1" smtClean="0"/>
              <a:t>ac</a:t>
            </a:r>
            <a:r>
              <a:rPr lang="sl-SI" baseline="-25000" smtClean="0"/>
              <a:t>before</a:t>
            </a:r>
            <a:r>
              <a:rPr lang="sl-SI" smtClean="0"/>
              <a:t> –  </a:t>
            </a:r>
            <a:r>
              <a:rPr lang="sl-SI" i="1" smtClean="0"/>
              <a:t>ac</a:t>
            </a:r>
            <a:r>
              <a:rPr lang="sl-SI" baseline="-25000" smtClean="0"/>
              <a:t>after</a:t>
            </a:r>
            <a:r>
              <a:rPr lang="sl-SI" smtClean="0"/>
              <a:t> (</a:t>
            </a:r>
            <a:r>
              <a:rPr lang="sl-SI" i="1" smtClean="0"/>
              <a:t>f</a:t>
            </a:r>
            <a:r>
              <a:rPr lang="sl-SI" smtClean="0"/>
              <a:t>) to feature </a:t>
            </a:r>
            <a:r>
              <a:rPr lang="sl-SI" i="1" smtClean="0"/>
              <a:t>f</a:t>
            </a:r>
          </a:p>
          <a:p>
            <a:r>
              <a:rPr lang="sl-SI" smtClean="0"/>
              <a:t>Rank by these scores, select the top </a:t>
            </a:r>
            <a:r>
              <a:rPr lang="sl-SI" i="1" smtClean="0"/>
              <a:t>n</a:t>
            </a:r>
            <a:r>
              <a:rPr lang="sl-SI" smtClean="0"/>
              <a:t> features</a:t>
            </a:r>
            <a:endParaRPr lang="sl-SI" baseline="-250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smtClean="0">
                <a:solidFill>
                  <a:srgbClr val="FF0000"/>
                </a:solidFill>
              </a:rPr>
              <a:t>ReliefF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i="1" smtClean="0"/>
              <a:t>N</a:t>
            </a:r>
            <a:r>
              <a:rPr lang="sl-SI" smtClean="0"/>
              <a:t> ... number of instances</a:t>
            </a:r>
          </a:p>
          <a:p>
            <a:r>
              <a:rPr lang="sl-SI" i="1" smtClean="0"/>
              <a:t>M</a:t>
            </a:r>
            <a:r>
              <a:rPr lang="sl-SI" smtClean="0"/>
              <a:t> ... number of features</a:t>
            </a:r>
          </a:p>
          <a:p>
            <a:r>
              <a:rPr lang="sl-SI" i="1" smtClean="0"/>
              <a:t>C</a:t>
            </a:r>
            <a:r>
              <a:rPr lang="sl-SI" smtClean="0"/>
              <a:t> ... number of classes</a:t>
            </a:r>
          </a:p>
          <a:p>
            <a:r>
              <a:rPr lang="sl-SI" i="1" smtClean="0"/>
              <a:t>NN</a:t>
            </a:r>
            <a:r>
              <a:rPr lang="sl-SI" smtClean="0"/>
              <a:t> [1 ... C, 1 ... </a:t>
            </a:r>
            <a:r>
              <a:rPr lang="sl-SI" i="1" smtClean="0"/>
              <a:t>K</a:t>
            </a:r>
            <a:r>
              <a:rPr lang="sl-SI" smtClean="0"/>
              <a:t>] ... nearest </a:t>
            </a:r>
            <a:r>
              <a:rPr lang="sl-SI" i="1" smtClean="0"/>
              <a:t>K</a:t>
            </a:r>
            <a:r>
              <a:rPr lang="sl-SI" smtClean="0"/>
              <a:t> neighbors of an instance for each class</a:t>
            </a:r>
          </a:p>
          <a:p>
            <a:r>
              <a:rPr lang="sl-SI" i="1" smtClean="0"/>
              <a:t>dist</a:t>
            </a:r>
            <a:r>
              <a:rPr lang="sl-SI" smtClean="0"/>
              <a:t> (</a:t>
            </a:r>
            <a:r>
              <a:rPr lang="sl-SI" i="1" smtClean="0"/>
              <a:t>i</a:t>
            </a:r>
            <a:r>
              <a:rPr lang="sl-SI" smtClean="0"/>
              <a:t>, </a:t>
            </a:r>
            <a:r>
              <a:rPr lang="sl-SI" i="1" smtClean="0"/>
              <a:t>j</a:t>
            </a:r>
            <a:r>
              <a:rPr lang="sl-SI" smtClean="0"/>
              <a:t>; </a:t>
            </a:r>
            <a:r>
              <a:rPr lang="sl-SI" i="1" smtClean="0"/>
              <a:t>k</a:t>
            </a:r>
            <a:r>
              <a:rPr lang="sl-SI" smtClean="0"/>
              <a:t>) ... distance between instances </a:t>
            </a:r>
            <a:r>
              <a:rPr lang="sl-SI" i="1" smtClean="0"/>
              <a:t>i</a:t>
            </a:r>
            <a:r>
              <a:rPr lang="sl-SI" smtClean="0"/>
              <a:t> and </a:t>
            </a:r>
            <a:r>
              <a:rPr lang="sl-SI" i="1" smtClean="0"/>
              <a:t>j</a:t>
            </a:r>
            <a:r>
              <a:rPr lang="sl-SI" smtClean="0"/>
              <a:t> according to the feature </a:t>
            </a:r>
            <a:r>
              <a:rPr lang="sl-SI" i="1" smtClean="0"/>
              <a:t>k</a:t>
            </a:r>
          </a:p>
          <a:p>
            <a:r>
              <a:rPr lang="sl-SI" i="1" smtClean="0"/>
              <a:t>Imp</a:t>
            </a:r>
            <a:r>
              <a:rPr lang="sl-SI" smtClean="0"/>
              <a:t> [1 ... </a:t>
            </a:r>
            <a:r>
              <a:rPr lang="sl-SI" i="1" smtClean="0"/>
              <a:t>M</a:t>
            </a:r>
            <a:r>
              <a:rPr lang="sl-SI" smtClean="0"/>
              <a:t>] ... importance of features</a:t>
            </a:r>
          </a:p>
          <a:p>
            <a:endParaRPr lang="sl-SI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l-SI" sz="24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 i = 1 to M //Features</a:t>
            </a:r>
          </a:p>
          <a:p>
            <a:pPr marL="727075">
              <a:buNone/>
            </a:pPr>
            <a:r>
              <a:rPr lang="sl-SI" sz="24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Imp [i] = 0</a:t>
            </a:r>
          </a:p>
          <a:p>
            <a:pPr>
              <a:buNone/>
            </a:pPr>
            <a:endParaRPr lang="sl-SI" sz="2400" smtClean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l-SI" sz="24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 i = 1 to N //Instances</a:t>
            </a:r>
          </a:p>
          <a:p>
            <a:pPr marL="722313" indent="-361950">
              <a:buNone/>
            </a:pPr>
            <a:r>
              <a:rPr lang="sl-SI" sz="24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NN = nearest K neighbors of instance i in each class</a:t>
            </a:r>
          </a:p>
          <a:p>
            <a:pPr marL="722313" indent="-361950"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For j = 1 to M //Features</a:t>
            </a:r>
          </a:p>
          <a:p>
            <a:pPr marL="1073150" indent="-360363"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For k = 1 to C //Classes</a:t>
            </a:r>
          </a:p>
          <a:p>
            <a:pPr marL="1433513" indent="-350838"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If instance i belongs to class k then</a:t>
            </a:r>
          </a:p>
          <a:p>
            <a:pPr marL="1795463" indent="-361950"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For l = 0 to K //Neighbors</a:t>
            </a:r>
          </a:p>
          <a:p>
            <a:pPr marL="2155825" indent="-360363"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Imp [j] –= dist (i, NN [k, l]; j)</a:t>
            </a:r>
          </a:p>
          <a:p>
            <a:pPr marL="1438275"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1795463" indent="-361950"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For l = 0 to K //Neighbors</a:t>
            </a:r>
          </a:p>
          <a:p>
            <a:pPr marL="2155825" indent="-360363"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Imp [j] += dist (i, NN [k, l]; j)</a:t>
            </a:r>
            <a:endParaRPr lang="sl-SI" sz="240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For i = 1 to M //Features</a:t>
            </a:r>
          </a:p>
          <a:p>
            <a:pPr marL="727075"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Imp [i] = 0</a:t>
            </a:r>
          </a:p>
          <a:p>
            <a:pPr>
              <a:buNone/>
            </a:pPr>
            <a:endParaRPr lang="sl-SI" sz="2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For i = 1 to N //Instances</a:t>
            </a:r>
          </a:p>
          <a:p>
            <a:pPr marL="722313" indent="-361950"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NN = nearest K neighbors of instance i in each class</a:t>
            </a:r>
          </a:p>
          <a:p>
            <a:pPr marL="722313" indent="-361950">
              <a:buNone/>
            </a:pPr>
            <a:r>
              <a:rPr lang="sl-SI" sz="24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 j = 1 to M //Features</a:t>
            </a:r>
          </a:p>
          <a:p>
            <a:pPr marL="1073150" indent="-360363">
              <a:buNone/>
            </a:pPr>
            <a:r>
              <a:rPr lang="sl-SI" sz="24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 k = 1 to C //Classes</a:t>
            </a:r>
          </a:p>
          <a:p>
            <a:pPr marL="1433513" indent="-350838"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If instance i belongs to class k then</a:t>
            </a:r>
          </a:p>
          <a:p>
            <a:pPr marL="1795463" indent="-361950"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For l = 0 to K //Neighbors</a:t>
            </a:r>
          </a:p>
          <a:p>
            <a:pPr marL="2155825" indent="-360363"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Imp [j] –= dist (i, NN [k, l]; j)</a:t>
            </a:r>
          </a:p>
          <a:p>
            <a:pPr marL="1438275"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1795463" indent="-361950"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For l = 0 to K //Neighbors</a:t>
            </a:r>
          </a:p>
          <a:p>
            <a:pPr marL="2155825" indent="-360363"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Imp [j] += dist (i, NN [k, l]; j)</a:t>
            </a:r>
            <a:endParaRPr lang="sl-SI" sz="240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For i = 1 to M //Features</a:t>
            </a:r>
          </a:p>
          <a:p>
            <a:pPr marL="727075"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Imp [i] = 0</a:t>
            </a:r>
          </a:p>
          <a:p>
            <a:pPr>
              <a:buNone/>
            </a:pPr>
            <a:endParaRPr lang="sl-SI" sz="2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For i = 1 to N //Instances</a:t>
            </a:r>
          </a:p>
          <a:p>
            <a:pPr marL="722313" indent="-361950"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NN = nearest K neighbors of instance i in each class</a:t>
            </a:r>
          </a:p>
          <a:p>
            <a:pPr marL="722313" indent="-361950"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For j = 1 to M //Features</a:t>
            </a:r>
          </a:p>
          <a:p>
            <a:pPr marL="1073150" indent="-360363"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For k = 1 to C //Classes</a:t>
            </a:r>
          </a:p>
          <a:p>
            <a:pPr marL="1433513" indent="-350838">
              <a:buNone/>
            </a:pPr>
            <a:r>
              <a:rPr lang="sl-SI" sz="24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 instance i belongs to class k then</a:t>
            </a:r>
          </a:p>
          <a:p>
            <a:pPr marL="1795463" indent="-361950">
              <a:buNone/>
            </a:pPr>
            <a:r>
              <a:rPr lang="sl-SI" sz="24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 l = 0 to K //Neighbors</a:t>
            </a:r>
          </a:p>
          <a:p>
            <a:pPr marL="2155825" indent="-360363">
              <a:buNone/>
            </a:pPr>
            <a:r>
              <a:rPr lang="sl-SI" sz="24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Imp [j] –= dist (i, NN [k, l]; j)</a:t>
            </a:r>
          </a:p>
          <a:p>
            <a:pPr marL="1438275"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1795463" indent="-361950"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For l = 0 to K //Neighbors</a:t>
            </a:r>
          </a:p>
          <a:p>
            <a:pPr marL="2155825" indent="-360363"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Imp [j] += dist (i, NN [k, l]; j)</a:t>
            </a:r>
            <a:endParaRPr lang="sl-SI" sz="240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For i = 1 to M //Features</a:t>
            </a:r>
          </a:p>
          <a:p>
            <a:pPr marL="727075"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Imp [i] = 0</a:t>
            </a:r>
          </a:p>
          <a:p>
            <a:pPr>
              <a:buNone/>
            </a:pPr>
            <a:endParaRPr lang="sl-SI" sz="240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For i = 1 to N //Instances</a:t>
            </a:r>
          </a:p>
          <a:p>
            <a:pPr marL="722313" indent="-361950"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NN = nearest K neighbors of instance i in each class</a:t>
            </a:r>
          </a:p>
          <a:p>
            <a:pPr marL="722313" indent="-361950"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For j = 1 to M //Features</a:t>
            </a:r>
          </a:p>
          <a:p>
            <a:pPr marL="1073150" indent="-360363"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For k = 1 to C //Classes</a:t>
            </a:r>
          </a:p>
          <a:p>
            <a:pPr marL="1433513" indent="-350838"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If instance i belongs to class k then</a:t>
            </a:r>
          </a:p>
          <a:p>
            <a:pPr marL="1795463" indent="-361950"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For l = 0 to K //Neighbors</a:t>
            </a:r>
          </a:p>
          <a:p>
            <a:pPr marL="2155825" indent="-360363">
              <a:buNone/>
            </a:pPr>
            <a:r>
              <a:rPr lang="sl-SI" sz="2400" smtClean="0">
                <a:latin typeface="Courier New" pitchFamily="49" charset="0"/>
                <a:cs typeface="Courier New" pitchFamily="49" charset="0"/>
              </a:rPr>
              <a:t>Imp [j] –= dist (i, NN [k, l]; j)</a:t>
            </a:r>
          </a:p>
          <a:p>
            <a:pPr marL="1438275">
              <a:buNone/>
            </a:pPr>
            <a:r>
              <a:rPr lang="sl-SI" sz="24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1795463" indent="-361950">
              <a:buNone/>
            </a:pPr>
            <a:r>
              <a:rPr lang="sl-SI" sz="24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For l = 0 to K //Neighbors</a:t>
            </a:r>
          </a:p>
          <a:p>
            <a:pPr marL="2155825" indent="-360363">
              <a:buNone/>
            </a:pPr>
            <a:r>
              <a:rPr lang="sl-SI" sz="240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Imp [j] += dist (i, NN [k, l]; j)</a:t>
            </a:r>
            <a:endParaRPr lang="sl-SI" sz="240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What should </a:t>
            </a:r>
            <a:r>
              <a:rPr lang="sl-SI" sz="4000" i="1" smtClean="0">
                <a:solidFill>
                  <a:srgbClr val="FF0000"/>
                </a:solidFill>
              </a:rPr>
              <a:t>n</a:t>
            </a:r>
            <a:r>
              <a:rPr lang="sl-SI" sz="4000" smtClean="0">
                <a:solidFill>
                  <a:srgbClr val="FF0000"/>
                </a:solidFill>
              </a:rPr>
              <a:t> be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Find out experimentally</a:t>
            </a:r>
          </a:p>
          <a:p>
            <a:endParaRPr lang="sl-SI" smtClean="0"/>
          </a:p>
          <a:p>
            <a:r>
              <a:rPr lang="sl-SI" smtClean="0"/>
              <a:t>Use one of the methods to rank features</a:t>
            </a:r>
          </a:p>
          <a:p>
            <a:r>
              <a:rPr lang="sl-SI" smtClean="0"/>
              <a:t>Start removing features from the bottom</a:t>
            </a:r>
          </a:p>
          <a:p>
            <a:r>
              <a:rPr lang="sl-SI" smtClean="0"/>
              <a:t>Perform classification after removing each feature</a:t>
            </a:r>
          </a:p>
          <a:p>
            <a:r>
              <a:rPr lang="sl-SI" smtClean="0"/>
              <a:t>Stop when the classification gets worse</a:t>
            </a:r>
          </a:p>
          <a:p>
            <a:endParaRPr lang="sl-SI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smtClean="0">
                <a:solidFill>
                  <a:srgbClr val="FF0000"/>
                </a:solidFill>
              </a:rPr>
              <a:t>Experimental results</a:t>
            </a:r>
            <a:endParaRPr lang="sl-SI" sz="4000">
              <a:solidFill>
                <a:srgbClr val="FF0000"/>
              </a:solidFill>
            </a:endParaRPr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4628" y="1600200"/>
            <a:ext cx="751474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ular Callout 5"/>
          <p:cNvSpPr/>
          <p:nvPr/>
        </p:nvSpPr>
        <p:spPr>
          <a:xfrm>
            <a:off x="4211960" y="3356992"/>
            <a:ext cx="2160240" cy="504056"/>
          </a:xfrm>
          <a:prstGeom prst="wedgeRectCallout">
            <a:avLst>
              <a:gd name="adj1" fmla="val 25741"/>
              <a:gd name="adj2" fmla="val -28102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smtClean="0">
                <a:solidFill>
                  <a:schemeClr val="tx1"/>
                </a:solidFill>
              </a:rPr>
              <a:t>The best cutoff</a:t>
            </a:r>
            <a:endParaRPr lang="sl-SI" sz="24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Do not touch test data until testing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Golden rule of machine learning:</a:t>
            </a:r>
            <a:br>
              <a:rPr lang="sl-SI" smtClean="0"/>
            </a:br>
            <a:r>
              <a:rPr lang="sl-SI" smtClean="0"/>
              <a:t>never test on training data</a:t>
            </a:r>
          </a:p>
          <a:p>
            <a:r>
              <a:rPr lang="sl-SI" smtClean="0"/>
              <a:t>Hence cross-validation:</a:t>
            </a:r>
          </a:p>
          <a:p>
            <a:pPr lvl="1"/>
            <a:r>
              <a:rPr lang="sl-SI" smtClean="0"/>
              <a:t>Divide data into </a:t>
            </a:r>
            <a:r>
              <a:rPr lang="sl-SI" i="1" smtClean="0"/>
              <a:t>n</a:t>
            </a:r>
            <a:r>
              <a:rPr lang="sl-SI" smtClean="0"/>
              <a:t> “folds”</a:t>
            </a:r>
          </a:p>
          <a:p>
            <a:pPr lvl="1"/>
            <a:r>
              <a:rPr lang="sl-SI" smtClean="0"/>
              <a:t>Train on (</a:t>
            </a:r>
            <a:r>
              <a:rPr lang="sl-SI" i="1" smtClean="0"/>
              <a:t>n</a:t>
            </a:r>
            <a:r>
              <a:rPr lang="sl-SI" smtClean="0"/>
              <a:t> – 1) folds, test on the last fold</a:t>
            </a:r>
          </a:p>
          <a:p>
            <a:pPr lvl="1"/>
            <a:r>
              <a:rPr lang="sl-SI" smtClean="0"/>
              <a:t>Repeat </a:t>
            </a:r>
            <a:r>
              <a:rPr lang="sl-SI" i="1" smtClean="0"/>
              <a:t>n</a:t>
            </a:r>
            <a:r>
              <a:rPr lang="sl-SI" smtClean="0"/>
              <a:t> times</a:t>
            </a:r>
          </a:p>
          <a:p>
            <a:r>
              <a:rPr lang="sl-SI" smtClean="0"/>
              <a:t>Also: never test on data used for feature selection (it is a bit like training)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Magnetometer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smtClean="0"/>
              <a:t>It measures the strength of (Earth’s) magnetic field</a:t>
            </a:r>
          </a:p>
          <a:p>
            <a:r>
              <a:rPr lang="sl-SI" smtClean="0"/>
              <a:t>MEMS magnetometers are often of the magnetoresistive type: they use strips of alloy (nickel-iron) whose electrical resistance varies with change in magnetic field</a:t>
            </a:r>
          </a:p>
          <a:p>
            <a:r>
              <a:rPr lang="sl-SI" smtClean="0"/>
              <a:t>Tri-axial</a:t>
            </a:r>
          </a:p>
          <a:p>
            <a:r>
              <a:rPr lang="sl-SI" smtClean="0"/>
              <a:t>Can measure azimuth (like compass) and inclination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smtClean="0">
                <a:solidFill>
                  <a:srgbClr val="FF0000"/>
                </a:solidFill>
              </a:rPr>
              <a:t>Outline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Different sensor types</a:t>
            </a:r>
          </a:p>
          <a:p>
            <a:r>
              <a:rPr lang="sl-SI" smtClean="0"/>
              <a:t>Dynamic signal segmentation</a:t>
            </a:r>
          </a:p>
          <a:p>
            <a:r>
              <a:rPr lang="sl-SI" smtClean="0"/>
              <a:t>Low- and high-pass filter</a:t>
            </a:r>
          </a:p>
          <a:p>
            <a:r>
              <a:rPr lang="sl-SI" smtClean="0"/>
              <a:t>Feature selection</a:t>
            </a:r>
          </a:p>
          <a:p>
            <a:r>
              <a:rPr lang="sl-SI" smtClean="0">
                <a:solidFill>
                  <a:srgbClr val="0000FF"/>
                </a:solidFill>
              </a:rPr>
              <a:t>Smoothing with Hidden Markov Models</a:t>
            </a:r>
            <a:endParaRPr lang="sl-SI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55576" y="2226568"/>
            <a:ext cx="1512168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smtClean="0">
                <a:solidFill>
                  <a:schemeClr val="tx1"/>
                </a:solidFill>
              </a:rPr>
              <a:t>State 1</a:t>
            </a:r>
            <a:endParaRPr lang="sl-SI" sz="240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779912" y="4365104"/>
            <a:ext cx="1512168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smtClean="0">
                <a:solidFill>
                  <a:schemeClr val="tx1"/>
                </a:solidFill>
              </a:rPr>
              <a:t>State 2</a:t>
            </a:r>
            <a:endParaRPr lang="sl-SI" sz="240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55576" y="4962872"/>
            <a:ext cx="1512168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smtClean="0">
                <a:solidFill>
                  <a:schemeClr val="tx1"/>
                </a:solidFill>
              </a:rPr>
              <a:t>State 3</a:t>
            </a:r>
            <a:endParaRPr lang="sl-SI" sz="2400">
              <a:solidFill>
                <a:schemeClr val="tx1"/>
              </a:solidFill>
            </a:endParaRPr>
          </a:p>
        </p:txBody>
      </p:sp>
      <p:cxnSp>
        <p:nvCxnSpPr>
          <p:cNvPr id="10" name="Shape 9"/>
          <p:cNvCxnSpPr>
            <a:stCxn id="4" idx="5"/>
            <a:endCxn id="5" idx="2"/>
          </p:cNvCxnSpPr>
          <p:nvPr/>
        </p:nvCxnSpPr>
        <p:spPr>
          <a:xfrm rot="16200000" flipH="1">
            <a:off x="2005479" y="3047870"/>
            <a:ext cx="1815247" cy="1733620"/>
          </a:xfrm>
          <a:prstGeom prst="curvedConnector2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hape 10"/>
          <p:cNvCxnSpPr>
            <a:stCxn id="5" idx="1"/>
            <a:endCxn id="4" idx="6"/>
          </p:cNvCxnSpPr>
          <p:nvPr/>
        </p:nvCxnSpPr>
        <p:spPr>
          <a:xfrm rot="16200000" flipV="1">
            <a:off x="2226931" y="2724582"/>
            <a:ext cx="1815247" cy="1733620"/>
          </a:xfrm>
          <a:prstGeom prst="curvedConnector2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hape 13"/>
          <p:cNvCxnSpPr>
            <a:stCxn id="5" idx="2"/>
            <a:endCxn id="6" idx="7"/>
          </p:cNvCxnSpPr>
          <p:nvPr/>
        </p:nvCxnSpPr>
        <p:spPr>
          <a:xfrm rot="10800000" flipV="1">
            <a:off x="2046292" y="4822303"/>
            <a:ext cx="1733620" cy="274479"/>
          </a:xfrm>
          <a:prstGeom prst="curvedConnector2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hape 16"/>
          <p:cNvCxnSpPr>
            <a:stCxn id="6" idx="6"/>
            <a:endCxn id="5" idx="3"/>
          </p:cNvCxnSpPr>
          <p:nvPr/>
        </p:nvCxnSpPr>
        <p:spPr>
          <a:xfrm flipV="1">
            <a:off x="2267744" y="5145593"/>
            <a:ext cx="1733620" cy="274479"/>
          </a:xfrm>
          <a:prstGeom prst="curvedConnector2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" idx="3"/>
            <a:endCxn id="6" idx="1"/>
          </p:cNvCxnSpPr>
          <p:nvPr/>
        </p:nvCxnSpPr>
        <p:spPr>
          <a:xfrm>
            <a:off x="977028" y="3007057"/>
            <a:ext cx="0" cy="2089726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6" idx="7"/>
            <a:endCxn id="4" idx="5"/>
          </p:cNvCxnSpPr>
          <p:nvPr/>
        </p:nvCxnSpPr>
        <p:spPr>
          <a:xfrm flipV="1">
            <a:off x="2046292" y="3007057"/>
            <a:ext cx="0" cy="2089726"/>
          </a:xfrm>
          <a:prstGeom prst="straightConnector1">
            <a:avLst/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hape 89"/>
          <p:cNvCxnSpPr>
            <a:stCxn id="5" idx="7"/>
            <a:endCxn id="5" idx="5"/>
          </p:cNvCxnSpPr>
          <p:nvPr/>
        </p:nvCxnSpPr>
        <p:spPr>
          <a:xfrm rot="16200000" flipH="1">
            <a:off x="4747339" y="4822304"/>
            <a:ext cx="646578" cy="12700"/>
          </a:xfrm>
          <a:prstGeom prst="curvedConnector5">
            <a:avLst>
              <a:gd name="adj1" fmla="val -35355"/>
              <a:gd name="adj2" fmla="val 11963118"/>
              <a:gd name="adj3" fmla="val 135355"/>
            </a:avLst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hape 92"/>
          <p:cNvCxnSpPr>
            <a:stCxn id="6" idx="5"/>
            <a:endCxn id="6" idx="3"/>
          </p:cNvCxnSpPr>
          <p:nvPr/>
        </p:nvCxnSpPr>
        <p:spPr>
          <a:xfrm rot="5400000">
            <a:off x="1511660" y="5208729"/>
            <a:ext cx="12700" cy="1069264"/>
          </a:xfrm>
          <a:prstGeom prst="curvedConnector3">
            <a:avLst>
              <a:gd name="adj1" fmla="val 5521088"/>
            </a:avLst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hape 92"/>
          <p:cNvCxnSpPr>
            <a:stCxn id="4" idx="1"/>
            <a:endCxn id="4" idx="7"/>
          </p:cNvCxnSpPr>
          <p:nvPr/>
        </p:nvCxnSpPr>
        <p:spPr>
          <a:xfrm rot="5400000" flipH="1" flipV="1">
            <a:off x="1511660" y="1825847"/>
            <a:ext cx="12700" cy="1069264"/>
          </a:xfrm>
          <a:prstGeom prst="curvedConnector3">
            <a:avLst>
              <a:gd name="adj1" fmla="val 5876640"/>
            </a:avLst>
          </a:prstGeom>
          <a:ln w="127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Rectangle 101"/>
          <p:cNvSpPr/>
          <p:nvPr/>
        </p:nvSpPr>
        <p:spPr>
          <a:xfrm>
            <a:off x="4860032" y="1556792"/>
            <a:ext cx="2160240" cy="5543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smtClean="0">
                <a:solidFill>
                  <a:srgbClr val="FF0000"/>
                </a:solidFill>
              </a:rPr>
              <a:t>Observation 1</a:t>
            </a:r>
            <a:endParaRPr lang="sl-SI" sz="2400">
              <a:solidFill>
                <a:srgbClr val="FF0000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4860032" y="2276872"/>
            <a:ext cx="2160240" cy="5543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smtClean="0">
                <a:solidFill>
                  <a:srgbClr val="FF0000"/>
                </a:solidFill>
              </a:rPr>
              <a:t>Observation 2</a:t>
            </a:r>
            <a:endParaRPr lang="sl-SI" sz="2400">
              <a:solidFill>
                <a:srgbClr val="FF0000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860032" y="3018656"/>
            <a:ext cx="2160240" cy="5543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400" smtClean="0">
                <a:solidFill>
                  <a:srgbClr val="FF0000"/>
                </a:solidFill>
              </a:rPr>
              <a:t>Observation 3</a:t>
            </a:r>
            <a:endParaRPr lang="sl-SI" sz="2400">
              <a:solidFill>
                <a:srgbClr val="FF0000"/>
              </a:solidFill>
            </a:endParaRPr>
          </a:p>
        </p:txBody>
      </p:sp>
      <p:cxnSp>
        <p:nvCxnSpPr>
          <p:cNvPr id="111" name="Straight Arrow Connector 110"/>
          <p:cNvCxnSpPr>
            <a:stCxn id="4" idx="6"/>
            <a:endCxn id="102" idx="1"/>
          </p:cNvCxnSpPr>
          <p:nvPr/>
        </p:nvCxnSpPr>
        <p:spPr>
          <a:xfrm flipV="1">
            <a:off x="2267744" y="1833972"/>
            <a:ext cx="2592288" cy="84979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4" idx="6"/>
            <a:endCxn id="108" idx="1"/>
          </p:cNvCxnSpPr>
          <p:nvPr/>
        </p:nvCxnSpPr>
        <p:spPr>
          <a:xfrm flipV="1">
            <a:off x="2267744" y="2554052"/>
            <a:ext cx="2592288" cy="1297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4" idx="6"/>
            <a:endCxn id="109" idx="1"/>
          </p:cNvCxnSpPr>
          <p:nvPr/>
        </p:nvCxnSpPr>
        <p:spPr>
          <a:xfrm>
            <a:off x="2267744" y="2683768"/>
            <a:ext cx="2592288" cy="6120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5" idx="1"/>
            <a:endCxn id="102" idx="1"/>
          </p:cNvCxnSpPr>
          <p:nvPr/>
        </p:nvCxnSpPr>
        <p:spPr>
          <a:xfrm flipV="1">
            <a:off x="4001364" y="1833972"/>
            <a:ext cx="858668" cy="266504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5" idx="1"/>
            <a:endCxn id="108" idx="1"/>
          </p:cNvCxnSpPr>
          <p:nvPr/>
        </p:nvCxnSpPr>
        <p:spPr>
          <a:xfrm flipV="1">
            <a:off x="4001364" y="2554052"/>
            <a:ext cx="858668" cy="194496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5" idx="1"/>
            <a:endCxn id="109" idx="1"/>
          </p:cNvCxnSpPr>
          <p:nvPr/>
        </p:nvCxnSpPr>
        <p:spPr>
          <a:xfrm flipV="1">
            <a:off x="4001364" y="3295836"/>
            <a:ext cx="858668" cy="120317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6" idx="7"/>
            <a:endCxn id="102" idx="1"/>
          </p:cNvCxnSpPr>
          <p:nvPr/>
        </p:nvCxnSpPr>
        <p:spPr>
          <a:xfrm flipV="1">
            <a:off x="2046292" y="1833972"/>
            <a:ext cx="2813740" cy="326281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stCxn id="6" idx="7"/>
            <a:endCxn id="108" idx="1"/>
          </p:cNvCxnSpPr>
          <p:nvPr/>
        </p:nvCxnSpPr>
        <p:spPr>
          <a:xfrm flipV="1">
            <a:off x="2046292" y="2554052"/>
            <a:ext cx="2813740" cy="254273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6" idx="7"/>
            <a:endCxn id="109" idx="1"/>
          </p:cNvCxnSpPr>
          <p:nvPr/>
        </p:nvCxnSpPr>
        <p:spPr>
          <a:xfrm flipV="1">
            <a:off x="2046292" y="3295836"/>
            <a:ext cx="2813740" cy="180094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611560" y="1628800"/>
            <a:ext cx="489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i="1" smtClean="0">
                <a:solidFill>
                  <a:srgbClr val="0000FF"/>
                </a:solidFill>
              </a:rPr>
              <a:t>a</a:t>
            </a:r>
            <a:r>
              <a:rPr lang="sl-SI" sz="2000" baseline="-25000" smtClean="0">
                <a:solidFill>
                  <a:srgbClr val="0000FF"/>
                </a:solidFill>
              </a:rPr>
              <a:t>11</a:t>
            </a:r>
            <a:endParaRPr lang="sl-SI" sz="2000" baseline="-25000">
              <a:solidFill>
                <a:srgbClr val="0000FF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611560" y="5949280"/>
            <a:ext cx="489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i="1" smtClean="0">
                <a:solidFill>
                  <a:srgbClr val="0000FF"/>
                </a:solidFill>
              </a:rPr>
              <a:t>a</a:t>
            </a:r>
            <a:r>
              <a:rPr lang="sl-SI" sz="2000" baseline="-25000" smtClean="0">
                <a:solidFill>
                  <a:srgbClr val="0000FF"/>
                </a:solidFill>
              </a:rPr>
              <a:t>33</a:t>
            </a:r>
            <a:endParaRPr lang="sl-SI" sz="2000" baseline="-25000">
              <a:solidFill>
                <a:srgbClr val="0000FF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508104" y="5373216"/>
            <a:ext cx="489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i="1" smtClean="0">
                <a:solidFill>
                  <a:srgbClr val="0000FF"/>
                </a:solidFill>
              </a:rPr>
              <a:t>a</a:t>
            </a:r>
            <a:r>
              <a:rPr lang="sl-SI" sz="2000" baseline="-25000" smtClean="0">
                <a:solidFill>
                  <a:srgbClr val="0000FF"/>
                </a:solidFill>
              </a:rPr>
              <a:t>22</a:t>
            </a:r>
            <a:endParaRPr lang="sl-SI" sz="2000" baseline="-25000">
              <a:solidFill>
                <a:srgbClr val="0000FF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467544" y="3789040"/>
            <a:ext cx="489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i="1" smtClean="0">
                <a:solidFill>
                  <a:srgbClr val="0000FF"/>
                </a:solidFill>
              </a:rPr>
              <a:t>a</a:t>
            </a:r>
            <a:r>
              <a:rPr lang="sl-SI" sz="2000" baseline="-25000" smtClean="0">
                <a:solidFill>
                  <a:srgbClr val="0000FF"/>
                </a:solidFill>
              </a:rPr>
              <a:t>13</a:t>
            </a:r>
            <a:endParaRPr lang="sl-SI" sz="2000" baseline="-25000">
              <a:solidFill>
                <a:srgbClr val="0000FF"/>
              </a:solidFill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547664" y="3789040"/>
            <a:ext cx="489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i="1" smtClean="0">
                <a:solidFill>
                  <a:srgbClr val="0000FF"/>
                </a:solidFill>
              </a:rPr>
              <a:t>a</a:t>
            </a:r>
            <a:r>
              <a:rPr lang="sl-SI" sz="2000" baseline="-25000" smtClean="0">
                <a:solidFill>
                  <a:srgbClr val="0000FF"/>
                </a:solidFill>
              </a:rPr>
              <a:t>31</a:t>
            </a:r>
            <a:endParaRPr lang="sl-SI" sz="2000" baseline="-25000">
              <a:solidFill>
                <a:srgbClr val="0000FF"/>
              </a:solidFill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771800" y="4869160"/>
            <a:ext cx="489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i="1" smtClean="0">
                <a:solidFill>
                  <a:srgbClr val="0000FF"/>
                </a:solidFill>
              </a:rPr>
              <a:t>a</a:t>
            </a:r>
            <a:r>
              <a:rPr lang="sl-SI" sz="2000" baseline="-25000" smtClean="0">
                <a:solidFill>
                  <a:srgbClr val="0000FF"/>
                </a:solidFill>
              </a:rPr>
              <a:t>23</a:t>
            </a:r>
            <a:endParaRPr lang="sl-SI" sz="2000" baseline="-25000">
              <a:solidFill>
                <a:srgbClr val="0000FF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2987824" y="5373216"/>
            <a:ext cx="489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i="1" smtClean="0">
                <a:solidFill>
                  <a:srgbClr val="0000FF"/>
                </a:solidFill>
              </a:rPr>
              <a:t>a</a:t>
            </a:r>
            <a:r>
              <a:rPr lang="sl-SI" sz="2000" baseline="-25000" smtClean="0">
                <a:solidFill>
                  <a:srgbClr val="0000FF"/>
                </a:solidFill>
              </a:rPr>
              <a:t>32</a:t>
            </a:r>
            <a:endParaRPr lang="sl-SI" sz="2000" baseline="-25000">
              <a:solidFill>
                <a:srgbClr val="0000FF"/>
              </a:solidFill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2339752" y="3645024"/>
            <a:ext cx="489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i="1" smtClean="0">
                <a:solidFill>
                  <a:srgbClr val="0000FF"/>
                </a:solidFill>
              </a:rPr>
              <a:t>a</a:t>
            </a:r>
            <a:r>
              <a:rPr lang="sl-SI" sz="2000" baseline="-25000" smtClean="0">
                <a:solidFill>
                  <a:srgbClr val="0000FF"/>
                </a:solidFill>
              </a:rPr>
              <a:t>12</a:t>
            </a:r>
            <a:endParaRPr lang="sl-SI" sz="2000" baseline="-25000">
              <a:solidFill>
                <a:srgbClr val="0000FF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2915816" y="3068960"/>
            <a:ext cx="489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i="1" smtClean="0">
                <a:solidFill>
                  <a:srgbClr val="0000FF"/>
                </a:solidFill>
              </a:rPr>
              <a:t>a</a:t>
            </a:r>
            <a:r>
              <a:rPr lang="sl-SI" sz="2000" baseline="-25000" smtClean="0">
                <a:solidFill>
                  <a:srgbClr val="0000FF"/>
                </a:solidFill>
              </a:rPr>
              <a:t>21</a:t>
            </a:r>
            <a:endParaRPr lang="sl-SI" sz="2000" baseline="-25000">
              <a:solidFill>
                <a:srgbClr val="0000FF"/>
              </a:solidFill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059832" y="1916832"/>
            <a:ext cx="489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i="1" smtClean="0">
                <a:solidFill>
                  <a:srgbClr val="FF0000"/>
                </a:solidFill>
              </a:rPr>
              <a:t>b</a:t>
            </a:r>
            <a:r>
              <a:rPr lang="sl-SI" sz="2000" baseline="-25000" smtClean="0">
                <a:solidFill>
                  <a:srgbClr val="FF0000"/>
                </a:solidFill>
              </a:rPr>
              <a:t>11</a:t>
            </a:r>
            <a:endParaRPr lang="sl-SI" sz="2000" baseline="-25000">
              <a:solidFill>
                <a:srgbClr val="FF0000"/>
              </a:solidFill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419872" y="2204864"/>
            <a:ext cx="489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i="1" smtClean="0">
                <a:solidFill>
                  <a:srgbClr val="FF0000"/>
                </a:solidFill>
              </a:rPr>
              <a:t>b</a:t>
            </a:r>
            <a:r>
              <a:rPr lang="sl-SI" sz="2000" baseline="-25000" smtClean="0">
                <a:solidFill>
                  <a:srgbClr val="FF0000"/>
                </a:solidFill>
              </a:rPr>
              <a:t>12</a:t>
            </a:r>
            <a:endParaRPr lang="sl-SI" sz="2000" baseline="-25000">
              <a:solidFill>
                <a:srgbClr val="FF0000"/>
              </a:solidFill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3263693" y="2596444"/>
            <a:ext cx="489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i="1" smtClean="0">
                <a:solidFill>
                  <a:srgbClr val="FF0000"/>
                </a:solidFill>
              </a:rPr>
              <a:t>b</a:t>
            </a:r>
            <a:r>
              <a:rPr lang="sl-SI" sz="2000" baseline="-25000" smtClean="0">
                <a:solidFill>
                  <a:srgbClr val="FF0000"/>
                </a:solidFill>
              </a:rPr>
              <a:t>13</a:t>
            </a:r>
            <a:endParaRPr lang="sl-SI" sz="2000" baseline="-25000">
              <a:solidFill>
                <a:srgbClr val="FF0000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2730919" y="3444563"/>
            <a:ext cx="489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i="1" smtClean="0">
                <a:solidFill>
                  <a:srgbClr val="FF0000"/>
                </a:solidFill>
              </a:rPr>
              <a:t>b</a:t>
            </a:r>
            <a:r>
              <a:rPr lang="sl-SI" sz="2000" baseline="-25000" smtClean="0">
                <a:solidFill>
                  <a:srgbClr val="FF0000"/>
                </a:solidFill>
              </a:rPr>
              <a:t>31</a:t>
            </a:r>
            <a:endParaRPr lang="sl-SI" sz="2000" baseline="-25000">
              <a:solidFill>
                <a:srgbClr val="FF0000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3347864" y="4149080"/>
            <a:ext cx="489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i="1" smtClean="0">
                <a:solidFill>
                  <a:srgbClr val="FF0000"/>
                </a:solidFill>
              </a:rPr>
              <a:t>b</a:t>
            </a:r>
            <a:r>
              <a:rPr lang="sl-SI" sz="2000" baseline="-25000" smtClean="0">
                <a:solidFill>
                  <a:srgbClr val="FF0000"/>
                </a:solidFill>
              </a:rPr>
              <a:t>33</a:t>
            </a:r>
            <a:endParaRPr lang="sl-SI" sz="2000" baseline="-25000">
              <a:solidFill>
                <a:srgbClr val="FF0000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3407379" y="3661792"/>
            <a:ext cx="489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i="1" smtClean="0">
                <a:solidFill>
                  <a:srgbClr val="FF0000"/>
                </a:solidFill>
              </a:rPr>
              <a:t>b</a:t>
            </a:r>
            <a:r>
              <a:rPr lang="sl-SI" sz="2000" baseline="-25000" smtClean="0">
                <a:solidFill>
                  <a:srgbClr val="FF0000"/>
                </a:solidFill>
              </a:rPr>
              <a:t>32</a:t>
            </a:r>
            <a:endParaRPr lang="sl-SI" sz="2000" baseline="-25000">
              <a:solidFill>
                <a:srgbClr val="FF00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3953685" y="3157984"/>
            <a:ext cx="489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i="1" smtClean="0">
                <a:solidFill>
                  <a:srgbClr val="FF0000"/>
                </a:solidFill>
              </a:rPr>
              <a:t>b</a:t>
            </a:r>
            <a:r>
              <a:rPr lang="sl-SI" sz="2000" baseline="-25000" smtClean="0">
                <a:solidFill>
                  <a:srgbClr val="FF0000"/>
                </a:solidFill>
              </a:rPr>
              <a:t>21</a:t>
            </a:r>
            <a:endParaRPr lang="sl-SI" sz="2000" baseline="-25000">
              <a:solidFill>
                <a:srgbClr val="FF000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4396690" y="2834962"/>
            <a:ext cx="489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i="1" smtClean="0">
                <a:solidFill>
                  <a:srgbClr val="FF0000"/>
                </a:solidFill>
              </a:rPr>
              <a:t>b</a:t>
            </a:r>
            <a:r>
              <a:rPr lang="sl-SI" sz="2000" baseline="-25000" smtClean="0">
                <a:solidFill>
                  <a:srgbClr val="FF0000"/>
                </a:solidFill>
              </a:rPr>
              <a:t>22</a:t>
            </a:r>
            <a:endParaRPr lang="sl-SI" sz="2000" baseline="-25000">
              <a:solidFill>
                <a:srgbClr val="FF0000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4450396" y="3681547"/>
            <a:ext cx="4892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i="1" smtClean="0">
                <a:solidFill>
                  <a:srgbClr val="FF0000"/>
                </a:solidFill>
              </a:rPr>
              <a:t>b</a:t>
            </a:r>
            <a:r>
              <a:rPr lang="sl-SI" sz="2000" baseline="-25000" smtClean="0">
                <a:solidFill>
                  <a:srgbClr val="FF0000"/>
                </a:solidFill>
              </a:rPr>
              <a:t>23</a:t>
            </a:r>
            <a:endParaRPr lang="sl-SI" sz="2000" baseline="-25000">
              <a:solidFill>
                <a:srgbClr val="FF0000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6948264" y="4149080"/>
            <a:ext cx="190674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400" smtClean="0"/>
              <a:t>States</a:t>
            </a:r>
          </a:p>
          <a:p>
            <a:r>
              <a:rPr lang="sl-SI" sz="2400" smtClean="0">
                <a:solidFill>
                  <a:srgbClr val="0000FF"/>
                </a:solidFill>
              </a:rPr>
              <a:t>Transitions</a:t>
            </a:r>
          </a:p>
          <a:p>
            <a:r>
              <a:rPr lang="sl-SI" sz="2400" smtClean="0">
                <a:solidFill>
                  <a:srgbClr val="FF0000"/>
                </a:solidFill>
              </a:rPr>
              <a:t>Emissions/</a:t>
            </a:r>
          </a:p>
          <a:p>
            <a:r>
              <a:rPr lang="sl-SI" sz="2400" smtClean="0">
                <a:solidFill>
                  <a:srgbClr val="FF0000"/>
                </a:solidFill>
              </a:rPr>
              <a:t>observations/</a:t>
            </a:r>
          </a:p>
          <a:p>
            <a:r>
              <a:rPr lang="sl-SI" sz="2400" smtClean="0">
                <a:solidFill>
                  <a:srgbClr val="FF0000"/>
                </a:solidFill>
              </a:rPr>
              <a:t>outputs</a:t>
            </a:r>
            <a:endParaRPr lang="sl-SI" sz="2400">
              <a:solidFill>
                <a:srgbClr val="FF0000"/>
              </a:solidFill>
            </a:endParaRPr>
          </a:p>
        </p:txBody>
      </p:sp>
      <p:sp>
        <p:nvSpPr>
          <p:cNvPr id="17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Hidden Markov Model</a:t>
            </a:r>
            <a:endParaRPr lang="sl-SI" sz="400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Hidden Markov Model (HMM)</a:t>
            </a:r>
            <a:endParaRPr lang="sl-SI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States are hidden and are typically the item of interest (= true activities)</a:t>
            </a:r>
          </a:p>
          <a:p>
            <a:r>
              <a:rPr lang="sl-SI" smtClean="0"/>
              <a:t>The next state depends on the previous one (Markov property)</a:t>
            </a:r>
          </a:p>
          <a:p>
            <a:r>
              <a:rPr lang="sl-SI" smtClean="0"/>
              <a:t>Observations are visible (= recognized activities)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Learning the model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Baum-Welch algorithm</a:t>
            </a:r>
          </a:p>
          <a:p>
            <a:endParaRPr lang="sl-SI" smtClean="0"/>
          </a:p>
          <a:p>
            <a:r>
              <a:rPr lang="sl-SI" smtClean="0"/>
              <a:t>Possible states and observations known</a:t>
            </a:r>
          </a:p>
          <a:p>
            <a:r>
              <a:rPr lang="sl-SI" smtClean="0"/>
              <a:t>Input:</a:t>
            </a:r>
            <a:br>
              <a:rPr lang="sl-SI" smtClean="0"/>
            </a:br>
            <a:r>
              <a:rPr lang="sl-SI" smtClean="0"/>
              <a:t>sequence of observations </a:t>
            </a:r>
            <a:r>
              <a:rPr lang="sl-SI" i="1" smtClean="0"/>
              <a:t>Y</a:t>
            </a:r>
            <a:r>
              <a:rPr lang="sl-SI" smtClean="0"/>
              <a:t> = {</a:t>
            </a:r>
            <a:r>
              <a:rPr lang="sl-SI" i="1" smtClean="0"/>
              <a:t>y</a:t>
            </a:r>
            <a:r>
              <a:rPr lang="sl-SI" baseline="-25000" smtClean="0"/>
              <a:t>1</a:t>
            </a:r>
            <a:r>
              <a:rPr lang="sl-SI" smtClean="0"/>
              <a:t>, </a:t>
            </a:r>
            <a:r>
              <a:rPr lang="sl-SI" i="1" smtClean="0"/>
              <a:t>y</a:t>
            </a:r>
            <a:r>
              <a:rPr lang="sl-SI" baseline="-25000" smtClean="0"/>
              <a:t>2</a:t>
            </a:r>
            <a:r>
              <a:rPr lang="sl-SI" smtClean="0"/>
              <a:t>, ..., </a:t>
            </a:r>
            <a:r>
              <a:rPr lang="sl-SI" i="1" smtClean="0"/>
              <a:t>y</a:t>
            </a:r>
            <a:r>
              <a:rPr lang="sl-SI" i="1" baseline="-25000" smtClean="0"/>
              <a:t>T</a:t>
            </a:r>
            <a:r>
              <a:rPr lang="sl-SI" smtClean="0"/>
              <a:t>}</a:t>
            </a:r>
          </a:p>
          <a:p>
            <a:r>
              <a:rPr lang="sl-SI" smtClean="0"/>
              <a:t>Output: </a:t>
            </a:r>
            <a:br>
              <a:rPr lang="sl-SI" smtClean="0"/>
            </a:br>
            <a:r>
              <a:rPr lang="sl-SI" smtClean="0"/>
              <a:t>transition matrix </a:t>
            </a:r>
            <a:r>
              <a:rPr lang="sl-SI" i="1" smtClean="0"/>
              <a:t>A</a:t>
            </a:r>
            <a:r>
              <a:rPr lang="sl-SI" smtClean="0"/>
              <a:t/>
            </a:r>
            <a:br>
              <a:rPr lang="sl-SI" smtClean="0"/>
            </a:br>
            <a:r>
              <a:rPr lang="sl-SI" smtClean="0"/>
              <a:t>emission matrix </a:t>
            </a:r>
            <a:r>
              <a:rPr lang="sl-SI" i="1" smtClean="0"/>
              <a:t>B</a:t>
            </a:r>
          </a:p>
          <a:p>
            <a:endParaRPr lang="sl-SI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Learning the model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Initialize </a:t>
            </a:r>
            <a:r>
              <a:rPr lang="sl-SI" i="1" smtClean="0"/>
              <a:t>A</a:t>
            </a:r>
            <a:r>
              <a:rPr lang="sl-SI" smtClean="0"/>
              <a:t> and </a:t>
            </a:r>
            <a:r>
              <a:rPr lang="sl-SI" i="1" smtClean="0"/>
              <a:t>B</a:t>
            </a:r>
            <a:r>
              <a:rPr lang="sl-SI" smtClean="0"/>
              <a:t> to something (e.g., uniform distribution)</a:t>
            </a:r>
          </a:p>
          <a:p>
            <a:r>
              <a:rPr lang="sl-SI" i="1" smtClean="0"/>
              <a:t>α</a:t>
            </a:r>
            <a:r>
              <a:rPr lang="sl-SI" i="1" baseline="-25000" smtClean="0"/>
              <a:t>j</a:t>
            </a:r>
            <a:r>
              <a:rPr lang="sl-SI" smtClean="0"/>
              <a:t> (</a:t>
            </a:r>
            <a:r>
              <a:rPr lang="sl-SI" i="1" smtClean="0"/>
              <a:t>t</a:t>
            </a:r>
            <a:r>
              <a:rPr lang="sl-SI" smtClean="0"/>
              <a:t>) ... probability that the model is in state </a:t>
            </a:r>
            <a:r>
              <a:rPr lang="sl-SI" i="1" smtClean="0"/>
              <a:t>x</a:t>
            </a:r>
            <a:r>
              <a:rPr lang="sl-SI" i="1" baseline="-25000" smtClean="0"/>
              <a:t>j</a:t>
            </a:r>
            <a:r>
              <a:rPr lang="sl-SI" smtClean="0"/>
              <a:t> at time </a:t>
            </a:r>
            <a:r>
              <a:rPr lang="sl-SI" i="1" smtClean="0"/>
              <a:t>t</a:t>
            </a:r>
            <a:r>
              <a:rPr lang="sl-SI" smtClean="0"/>
              <a:t>, having generated </a:t>
            </a:r>
            <a:r>
              <a:rPr lang="sl-SI" i="1" smtClean="0"/>
              <a:t>Y</a:t>
            </a:r>
            <a:r>
              <a:rPr lang="sl-SI" smtClean="0"/>
              <a:t> until </a:t>
            </a:r>
            <a:r>
              <a:rPr lang="sl-SI" i="1" smtClean="0"/>
              <a:t>t</a:t>
            </a:r>
          </a:p>
          <a:p>
            <a:pPr lvl="1"/>
            <a:r>
              <a:rPr lang="sl-SI" i="1" smtClean="0"/>
              <a:t>α</a:t>
            </a:r>
            <a:r>
              <a:rPr lang="sl-SI" i="1" baseline="-25000" smtClean="0"/>
              <a:t>j</a:t>
            </a:r>
            <a:r>
              <a:rPr lang="sl-SI" smtClean="0"/>
              <a:t> (0) initialized to something for all </a:t>
            </a:r>
            <a:r>
              <a:rPr lang="sl-SI" i="1" smtClean="0"/>
              <a:t>j</a:t>
            </a:r>
            <a:r>
              <a:rPr lang="sl-SI" smtClean="0"/>
              <a:t> (sometimes starting state is known)</a:t>
            </a:r>
          </a:p>
          <a:p>
            <a:pPr lvl="1"/>
            <a:r>
              <a:rPr lang="sl-SI" i="1" smtClean="0"/>
              <a:t>α</a:t>
            </a:r>
            <a:r>
              <a:rPr lang="sl-SI" i="1" baseline="-25000" smtClean="0"/>
              <a:t>j</a:t>
            </a:r>
            <a:r>
              <a:rPr lang="sl-SI" smtClean="0"/>
              <a:t> (</a:t>
            </a:r>
            <a:r>
              <a:rPr lang="sl-SI" i="1" smtClean="0"/>
              <a:t>t</a:t>
            </a:r>
            <a:r>
              <a:rPr lang="sl-SI" smtClean="0"/>
              <a:t>) = </a:t>
            </a:r>
            <a:r>
              <a:rPr lang="sl-SI" smtClean="0">
                <a:sym typeface="Symbol"/>
              </a:rPr>
              <a:t></a:t>
            </a:r>
            <a:r>
              <a:rPr lang="sl-SI" i="1" baseline="-25000" smtClean="0">
                <a:sym typeface="Symbol"/>
              </a:rPr>
              <a:t>i</a:t>
            </a:r>
            <a:r>
              <a:rPr lang="sl-SI" smtClean="0">
                <a:sym typeface="Symbol"/>
              </a:rPr>
              <a:t> </a:t>
            </a:r>
            <a:r>
              <a:rPr lang="sl-SI" i="1" smtClean="0"/>
              <a:t>α</a:t>
            </a:r>
            <a:r>
              <a:rPr lang="sl-SI" i="1" baseline="-25000" smtClean="0"/>
              <a:t>i</a:t>
            </a:r>
            <a:r>
              <a:rPr lang="sl-SI" smtClean="0"/>
              <a:t> (</a:t>
            </a:r>
            <a:r>
              <a:rPr lang="sl-SI" i="1" smtClean="0"/>
              <a:t>t</a:t>
            </a:r>
            <a:r>
              <a:rPr lang="sl-SI" smtClean="0"/>
              <a:t> – 1) </a:t>
            </a:r>
            <a:r>
              <a:rPr lang="sl-SI" i="1" smtClean="0"/>
              <a:t>a</a:t>
            </a:r>
            <a:r>
              <a:rPr lang="sl-SI" i="1" baseline="-25000" smtClean="0"/>
              <a:t>ij</a:t>
            </a:r>
            <a:r>
              <a:rPr lang="sl-SI" smtClean="0"/>
              <a:t> </a:t>
            </a:r>
            <a:r>
              <a:rPr lang="sl-SI" i="1" smtClean="0"/>
              <a:t>b</a:t>
            </a:r>
            <a:r>
              <a:rPr lang="sl-SI" i="1" baseline="-25000" smtClean="0"/>
              <a:t>jy</a:t>
            </a:r>
            <a:r>
              <a:rPr lang="sl-SI" baseline="-25000" smtClean="0"/>
              <a:t>(</a:t>
            </a:r>
            <a:r>
              <a:rPr lang="sl-SI" i="1" baseline="-25000" smtClean="0"/>
              <a:t>t</a:t>
            </a:r>
            <a:r>
              <a:rPr lang="sl-SI" baseline="-25000" smtClean="0"/>
              <a:t>)</a:t>
            </a:r>
          </a:p>
          <a:p>
            <a:pPr lvl="1"/>
            <a:r>
              <a:rPr lang="sl-SI" smtClean="0"/>
              <a:t>Can compute </a:t>
            </a:r>
            <a:r>
              <a:rPr lang="sl-SI" i="1" smtClean="0"/>
              <a:t>α</a:t>
            </a:r>
            <a:r>
              <a:rPr lang="sl-SI" i="1" baseline="-25000" smtClean="0"/>
              <a:t>j</a:t>
            </a:r>
            <a:r>
              <a:rPr lang="sl-SI" smtClean="0"/>
              <a:t> (</a:t>
            </a:r>
            <a:r>
              <a:rPr lang="sl-SI" i="1" smtClean="0"/>
              <a:t>t</a:t>
            </a:r>
            <a:r>
              <a:rPr lang="sl-SI" smtClean="0"/>
              <a:t>)</a:t>
            </a:r>
            <a:r>
              <a:rPr lang="sl-SI" i="1" smtClean="0"/>
              <a:t> </a:t>
            </a:r>
            <a:r>
              <a:rPr lang="sl-SI" smtClean="0"/>
              <a:t>recursively for for all </a:t>
            </a:r>
            <a:r>
              <a:rPr lang="sl-SI" i="1" smtClean="0"/>
              <a:t>j</a:t>
            </a:r>
            <a:r>
              <a:rPr lang="sl-SI" smtClean="0"/>
              <a:t>, </a:t>
            </a:r>
            <a:r>
              <a:rPr lang="sl-SI" i="1" smtClean="0"/>
              <a:t>t</a:t>
            </a:r>
            <a:endParaRPr lang="sl-SI" i="1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Learning the model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mtClean="0"/>
              <a:t>Initialize </a:t>
            </a:r>
            <a:r>
              <a:rPr lang="sl-SI" i="1" smtClean="0"/>
              <a:t>A</a:t>
            </a:r>
            <a:r>
              <a:rPr lang="sl-SI" smtClean="0"/>
              <a:t> and </a:t>
            </a:r>
            <a:r>
              <a:rPr lang="sl-SI" i="1" smtClean="0"/>
              <a:t>B</a:t>
            </a:r>
            <a:r>
              <a:rPr lang="sl-SI" smtClean="0"/>
              <a:t> to something (e.g., uniform distribution)</a:t>
            </a:r>
          </a:p>
          <a:p>
            <a:r>
              <a:rPr lang="el-GR" smtClean="0"/>
              <a:t>β</a:t>
            </a:r>
            <a:r>
              <a:rPr lang="sl-SI" i="1" baseline="-25000" smtClean="0"/>
              <a:t>i</a:t>
            </a:r>
            <a:r>
              <a:rPr lang="sl-SI" smtClean="0"/>
              <a:t> (</a:t>
            </a:r>
            <a:r>
              <a:rPr lang="sl-SI" i="1" smtClean="0"/>
              <a:t>t</a:t>
            </a:r>
            <a:r>
              <a:rPr lang="sl-SI" smtClean="0"/>
              <a:t>) ... probability that the model is in state </a:t>
            </a:r>
            <a:r>
              <a:rPr lang="sl-SI" i="1" smtClean="0"/>
              <a:t>x</a:t>
            </a:r>
            <a:r>
              <a:rPr lang="sl-SI" i="1" baseline="-25000" smtClean="0"/>
              <a:t>j</a:t>
            </a:r>
            <a:r>
              <a:rPr lang="sl-SI" smtClean="0"/>
              <a:t> at time </a:t>
            </a:r>
            <a:r>
              <a:rPr lang="sl-SI" i="1" smtClean="0"/>
              <a:t>t</a:t>
            </a:r>
            <a:r>
              <a:rPr lang="sl-SI" smtClean="0"/>
              <a:t>, and will generate </a:t>
            </a:r>
            <a:r>
              <a:rPr lang="sl-SI" i="1" smtClean="0"/>
              <a:t>Y</a:t>
            </a:r>
            <a:r>
              <a:rPr lang="sl-SI" smtClean="0"/>
              <a:t> from </a:t>
            </a:r>
            <a:r>
              <a:rPr lang="sl-SI" i="1" smtClean="0"/>
              <a:t>t</a:t>
            </a:r>
            <a:r>
              <a:rPr lang="sl-SI" smtClean="0"/>
              <a:t> on</a:t>
            </a:r>
            <a:endParaRPr lang="sl-SI" i="1" smtClean="0"/>
          </a:p>
          <a:p>
            <a:pPr lvl="1"/>
            <a:r>
              <a:rPr lang="el-GR" smtClean="0"/>
              <a:t>β</a:t>
            </a:r>
            <a:r>
              <a:rPr lang="sl-SI" i="1" baseline="-25000" smtClean="0"/>
              <a:t>i</a:t>
            </a:r>
            <a:r>
              <a:rPr lang="sl-SI" smtClean="0"/>
              <a:t> (T) initialized to something for all </a:t>
            </a:r>
            <a:r>
              <a:rPr lang="sl-SI" i="1" smtClean="0"/>
              <a:t>j</a:t>
            </a:r>
            <a:r>
              <a:rPr lang="sl-SI" smtClean="0"/>
              <a:t> (sometimes end state is known)</a:t>
            </a:r>
          </a:p>
          <a:p>
            <a:pPr lvl="1"/>
            <a:r>
              <a:rPr lang="el-GR" smtClean="0"/>
              <a:t>β</a:t>
            </a:r>
            <a:r>
              <a:rPr lang="sl-SI" i="1" baseline="-25000" smtClean="0"/>
              <a:t>i</a:t>
            </a:r>
            <a:r>
              <a:rPr lang="sl-SI" smtClean="0"/>
              <a:t> (</a:t>
            </a:r>
            <a:r>
              <a:rPr lang="sl-SI" i="1" smtClean="0"/>
              <a:t>t</a:t>
            </a:r>
            <a:r>
              <a:rPr lang="sl-SI" smtClean="0"/>
              <a:t>) = </a:t>
            </a:r>
            <a:r>
              <a:rPr lang="sl-SI" smtClean="0">
                <a:sym typeface="Symbol"/>
              </a:rPr>
              <a:t></a:t>
            </a:r>
            <a:r>
              <a:rPr lang="sl-SI" i="1" baseline="-25000" smtClean="0">
                <a:sym typeface="Symbol"/>
              </a:rPr>
              <a:t>j</a:t>
            </a:r>
            <a:r>
              <a:rPr lang="sl-SI" smtClean="0">
                <a:sym typeface="Symbol"/>
              </a:rPr>
              <a:t> </a:t>
            </a:r>
            <a:r>
              <a:rPr lang="sl-SI" i="1" smtClean="0"/>
              <a:t>a</a:t>
            </a:r>
            <a:r>
              <a:rPr lang="sl-SI" i="1" baseline="-25000" smtClean="0"/>
              <a:t>ij</a:t>
            </a:r>
            <a:r>
              <a:rPr lang="sl-SI" i="1" smtClean="0"/>
              <a:t> b</a:t>
            </a:r>
            <a:r>
              <a:rPr lang="sl-SI" i="1" baseline="-25000" smtClean="0"/>
              <a:t>jy</a:t>
            </a:r>
            <a:r>
              <a:rPr lang="sl-SI" baseline="-25000" smtClean="0"/>
              <a:t>(</a:t>
            </a:r>
            <a:r>
              <a:rPr lang="sl-SI" i="1" baseline="-25000" smtClean="0"/>
              <a:t>t+1</a:t>
            </a:r>
            <a:r>
              <a:rPr lang="sl-SI" baseline="-25000" smtClean="0"/>
              <a:t>)</a:t>
            </a:r>
            <a:r>
              <a:rPr lang="sl-SI" smtClean="0"/>
              <a:t> </a:t>
            </a:r>
            <a:r>
              <a:rPr lang="el-GR" smtClean="0"/>
              <a:t>β</a:t>
            </a:r>
            <a:r>
              <a:rPr lang="sl-SI" i="1" baseline="-25000" smtClean="0"/>
              <a:t>j</a:t>
            </a:r>
            <a:r>
              <a:rPr lang="sl-SI" smtClean="0"/>
              <a:t> (</a:t>
            </a:r>
            <a:r>
              <a:rPr lang="sl-SI" i="1" smtClean="0"/>
              <a:t>t</a:t>
            </a:r>
            <a:r>
              <a:rPr lang="sl-SI" smtClean="0"/>
              <a:t> + 1)</a:t>
            </a:r>
            <a:endParaRPr lang="sl-SI" baseline="-25000" smtClean="0"/>
          </a:p>
          <a:p>
            <a:pPr lvl="1"/>
            <a:r>
              <a:rPr lang="sl-SI" smtClean="0"/>
              <a:t>Can compute </a:t>
            </a:r>
            <a:r>
              <a:rPr lang="el-GR" smtClean="0"/>
              <a:t>β</a:t>
            </a:r>
            <a:r>
              <a:rPr lang="sl-SI" i="1" baseline="-25000" smtClean="0"/>
              <a:t>i</a:t>
            </a:r>
            <a:r>
              <a:rPr lang="sl-SI" smtClean="0"/>
              <a:t> (</a:t>
            </a:r>
            <a:r>
              <a:rPr lang="sl-SI" i="1" smtClean="0"/>
              <a:t>t</a:t>
            </a:r>
            <a:r>
              <a:rPr lang="sl-SI" smtClean="0"/>
              <a:t>)</a:t>
            </a:r>
            <a:r>
              <a:rPr lang="sl-SI" i="1" smtClean="0"/>
              <a:t> </a:t>
            </a:r>
            <a:r>
              <a:rPr lang="sl-SI" smtClean="0"/>
              <a:t>recursively for for all </a:t>
            </a:r>
            <a:r>
              <a:rPr lang="sl-SI" i="1" smtClean="0"/>
              <a:t>i</a:t>
            </a:r>
            <a:r>
              <a:rPr lang="sl-SI" smtClean="0"/>
              <a:t>, </a:t>
            </a:r>
            <a:r>
              <a:rPr lang="sl-SI" i="1" smtClean="0"/>
              <a:t>t</a:t>
            </a:r>
            <a:endParaRPr lang="sl-SI" i="1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Learning the model</a:t>
            </a:r>
            <a:endParaRPr lang="sl-SI" sz="400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ph idx="1"/>
          </p:nvPr>
        </p:nvGraphicFramePr>
        <p:xfrm>
          <a:off x="899593" y="2708921"/>
          <a:ext cx="3816424" cy="989564"/>
        </p:xfrm>
        <a:graphic>
          <a:graphicData uri="http://schemas.openxmlformats.org/presentationml/2006/ole">
            <p:oleObj spid="_x0000_s29698" name="Equation" r:id="rId3" imgW="1714320" imgH="444240" progId="Equation.3">
              <p:embed/>
            </p:oleObj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l-SI" sz="2800" noProof="0" smtClean="0"/>
              <a:t>Probability of transition from </a:t>
            </a:r>
            <a:r>
              <a:rPr lang="sl-SI" sz="2800" i="1" noProof="0" smtClean="0"/>
              <a:t>x</a:t>
            </a:r>
            <a:r>
              <a:rPr lang="sl-SI" sz="2800" i="1" baseline="-25000" noProof="0" smtClean="0"/>
              <a:t>i</a:t>
            </a:r>
            <a:r>
              <a:rPr lang="sl-SI" sz="2800" noProof="0" smtClean="0"/>
              <a:t> </a:t>
            </a:r>
            <a:r>
              <a:rPr lang="sl-SI" sz="2800" noProof="0" smtClean="0"/>
              <a:t>(</a:t>
            </a:r>
            <a:r>
              <a:rPr lang="sl-SI" sz="2800" i="1" noProof="0" smtClean="0"/>
              <a:t>t</a:t>
            </a:r>
            <a:r>
              <a:rPr lang="sl-SI" sz="2800" noProof="0" smtClean="0"/>
              <a:t> – 1) to </a:t>
            </a:r>
            <a:r>
              <a:rPr lang="sl-SI" sz="2800" i="1" noProof="0" smtClean="0"/>
              <a:t>x</a:t>
            </a:r>
            <a:r>
              <a:rPr lang="sl-SI" sz="2800" i="1" baseline="-25000" noProof="0" smtClean="0"/>
              <a:t>j</a:t>
            </a:r>
            <a:r>
              <a:rPr lang="sl-SI" sz="2800" noProof="0" smtClean="0"/>
              <a:t> </a:t>
            </a:r>
            <a:r>
              <a:rPr lang="sl-SI" sz="2800" noProof="0" smtClean="0"/>
              <a:t>(</a:t>
            </a:r>
            <a:r>
              <a:rPr lang="sl-SI" sz="2800" i="1" noProof="0" smtClean="0"/>
              <a:t>t</a:t>
            </a:r>
            <a:r>
              <a:rPr lang="sl-SI" sz="2800" noProof="0" smtClean="0"/>
              <a:t>), given that the current model generated </a:t>
            </a:r>
            <a:r>
              <a:rPr lang="sl-SI" sz="2800" i="1" noProof="0" smtClean="0"/>
              <a:t>Y</a:t>
            </a:r>
            <a:r>
              <a:rPr lang="sl-SI" sz="2800" noProof="0" smtClean="0"/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l-SI" sz="2800" b="0" strike="noStrike" kern="1200" cap="none" spc="0" normalizeH="0" baseline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sl-SI" sz="2800" noProof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sl-SI" sz="2800" noProof="0" smtClean="0"/>
              <a:t>Iteratively estimate for all </a:t>
            </a:r>
            <a:r>
              <a:rPr lang="sl-SI" sz="2800" i="1" noProof="0" smtClean="0"/>
              <a:t>i</a:t>
            </a:r>
            <a:r>
              <a:rPr lang="sl-SI" sz="2800" noProof="0" smtClean="0"/>
              <a:t>, </a:t>
            </a:r>
            <a:r>
              <a:rPr lang="sl-SI" sz="2800" i="1" noProof="0" smtClean="0"/>
              <a:t>j</a:t>
            </a:r>
            <a:r>
              <a:rPr lang="sl-SI" sz="2800" noProof="0" smtClean="0"/>
              <a:t>, </a:t>
            </a:r>
            <a:r>
              <a:rPr lang="sl-SI" sz="2800" i="1" noProof="0" smtClean="0"/>
              <a:t>k</a:t>
            </a:r>
            <a:r>
              <a:rPr lang="sl-SI" sz="2800" noProof="0" smtClean="0"/>
              <a:t>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74713" y="4149725"/>
          <a:ext cx="3076575" cy="2232025"/>
        </p:xfrm>
        <a:graphic>
          <a:graphicData uri="http://schemas.openxmlformats.org/presentationml/2006/ole">
            <p:oleObj spid="_x0000_s29699" name="Equation" r:id="rId4" imgW="1574640" imgH="1143000" progId="Equation.3">
              <p:embed/>
            </p:oleObj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Using the model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Viterbi algorithm</a:t>
            </a:r>
          </a:p>
          <a:p>
            <a:endParaRPr lang="sl-SI" smtClean="0"/>
          </a:p>
          <a:p>
            <a:r>
              <a:rPr lang="sl-SI" smtClean="0"/>
              <a:t>Complete model known</a:t>
            </a:r>
          </a:p>
          <a:p>
            <a:r>
              <a:rPr lang="sl-SI" smtClean="0"/>
              <a:t>Input:</a:t>
            </a:r>
            <a:br>
              <a:rPr lang="sl-SI" smtClean="0"/>
            </a:br>
            <a:r>
              <a:rPr lang="sl-SI" smtClean="0"/>
              <a:t>sequence of observations </a:t>
            </a:r>
            <a:r>
              <a:rPr lang="sl-SI" i="1" smtClean="0"/>
              <a:t>Y</a:t>
            </a:r>
            <a:r>
              <a:rPr lang="sl-SI" smtClean="0"/>
              <a:t> = {</a:t>
            </a:r>
            <a:r>
              <a:rPr lang="sl-SI" i="1" smtClean="0"/>
              <a:t>y</a:t>
            </a:r>
            <a:r>
              <a:rPr lang="sl-SI" baseline="-25000" smtClean="0"/>
              <a:t>1</a:t>
            </a:r>
            <a:r>
              <a:rPr lang="sl-SI" smtClean="0"/>
              <a:t>, </a:t>
            </a:r>
            <a:r>
              <a:rPr lang="sl-SI" i="1" smtClean="0"/>
              <a:t>y</a:t>
            </a:r>
            <a:r>
              <a:rPr lang="sl-SI" baseline="-25000" smtClean="0"/>
              <a:t>2</a:t>
            </a:r>
            <a:r>
              <a:rPr lang="sl-SI" smtClean="0"/>
              <a:t>, ..., </a:t>
            </a:r>
            <a:r>
              <a:rPr lang="sl-SI" i="1" smtClean="0"/>
              <a:t>y</a:t>
            </a:r>
            <a:r>
              <a:rPr lang="sl-SI" i="1" baseline="-25000" smtClean="0"/>
              <a:t>T</a:t>
            </a:r>
            <a:r>
              <a:rPr lang="sl-SI" smtClean="0"/>
              <a:t>}</a:t>
            </a:r>
          </a:p>
          <a:p>
            <a:r>
              <a:rPr lang="sl-SI" smtClean="0"/>
              <a:t>Output: </a:t>
            </a:r>
            <a:br>
              <a:rPr lang="sl-SI" smtClean="0"/>
            </a:br>
            <a:r>
              <a:rPr lang="sl-SI" smtClean="0"/>
              <a:t>sequence of states </a:t>
            </a:r>
            <a:r>
              <a:rPr lang="sl-SI" i="1" smtClean="0"/>
              <a:t>X</a:t>
            </a:r>
            <a:r>
              <a:rPr lang="sl-SI" smtClean="0"/>
              <a:t> = {</a:t>
            </a:r>
            <a:r>
              <a:rPr lang="sl-SI" i="1" smtClean="0"/>
              <a:t>x</a:t>
            </a:r>
            <a:r>
              <a:rPr lang="sl-SI" baseline="-25000" smtClean="0"/>
              <a:t>1</a:t>
            </a:r>
            <a:r>
              <a:rPr lang="sl-SI" smtClean="0"/>
              <a:t>, </a:t>
            </a:r>
            <a:r>
              <a:rPr lang="sl-SI" i="1" smtClean="0"/>
              <a:t>x</a:t>
            </a:r>
            <a:r>
              <a:rPr lang="sl-SI" baseline="-25000" smtClean="0"/>
              <a:t>2</a:t>
            </a:r>
            <a:r>
              <a:rPr lang="sl-SI" smtClean="0"/>
              <a:t>, ..., </a:t>
            </a:r>
            <a:r>
              <a:rPr lang="sl-SI" i="1" smtClean="0"/>
              <a:t>x</a:t>
            </a:r>
            <a:r>
              <a:rPr lang="sl-SI" i="1" baseline="-25000" smtClean="0"/>
              <a:t>T</a:t>
            </a:r>
            <a:r>
              <a:rPr lang="sl-SI" smtClean="0"/>
              <a:t>}</a:t>
            </a:r>
          </a:p>
          <a:p>
            <a:endParaRPr lang="sl-SI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Using the model</a:t>
            </a:r>
            <a:endParaRPr lang="sl-SI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i="1" smtClean="0"/>
              <a:t>X</a:t>
            </a:r>
            <a:r>
              <a:rPr lang="sl-SI" smtClean="0"/>
              <a:t> = {}</a:t>
            </a:r>
          </a:p>
          <a:p>
            <a:r>
              <a:rPr lang="sl-SI" smtClean="0"/>
              <a:t>For </a:t>
            </a:r>
            <a:r>
              <a:rPr lang="sl-SI" i="1" smtClean="0"/>
              <a:t>t</a:t>
            </a:r>
            <a:r>
              <a:rPr lang="sl-SI" smtClean="0"/>
              <a:t> = 1 to </a:t>
            </a:r>
            <a:r>
              <a:rPr lang="sl-SI" i="1" smtClean="0"/>
              <a:t>T</a:t>
            </a:r>
          </a:p>
          <a:p>
            <a:pPr>
              <a:tabLst>
                <a:tab pos="3770313" algn="l"/>
              </a:tabLst>
            </a:pPr>
            <a:r>
              <a:rPr lang="sl-SI" smtClean="0"/>
              <a:t>For all </a:t>
            </a:r>
            <a:r>
              <a:rPr lang="sl-SI" i="1" smtClean="0"/>
              <a:t>j</a:t>
            </a:r>
            <a:r>
              <a:rPr lang="sl-SI" smtClean="0"/>
              <a:t> compute </a:t>
            </a:r>
            <a:r>
              <a:rPr lang="sl-SI" i="1" smtClean="0"/>
              <a:t>α</a:t>
            </a:r>
            <a:r>
              <a:rPr lang="sl-SI" i="1" baseline="-25000" smtClean="0"/>
              <a:t>j</a:t>
            </a:r>
            <a:r>
              <a:rPr lang="sl-SI" smtClean="0"/>
              <a:t> (</a:t>
            </a:r>
            <a:r>
              <a:rPr lang="sl-SI" i="1" smtClean="0"/>
              <a:t>t</a:t>
            </a:r>
            <a:r>
              <a:rPr lang="sl-SI" smtClean="0"/>
              <a:t>) //In state </a:t>
            </a:r>
            <a:r>
              <a:rPr lang="sl-SI" i="1" smtClean="0"/>
              <a:t>y</a:t>
            </a:r>
            <a:r>
              <a:rPr lang="sl-SI" i="1" baseline="-25000" smtClean="0"/>
              <a:t>j</a:t>
            </a:r>
            <a:r>
              <a:rPr lang="sl-SI" smtClean="0"/>
              <a:t> at time </a:t>
            </a:r>
            <a:r>
              <a:rPr lang="sl-SI" i="1" smtClean="0"/>
              <a:t>t</a:t>
            </a:r>
            <a:r>
              <a:rPr lang="sl-SI" smtClean="0"/>
              <a:t>, 	having generated </a:t>
            </a:r>
            <a:r>
              <a:rPr lang="sl-SI" i="1" smtClean="0"/>
              <a:t>Y</a:t>
            </a:r>
            <a:r>
              <a:rPr lang="sl-SI" smtClean="0"/>
              <a:t> until </a:t>
            </a:r>
            <a:r>
              <a:rPr lang="sl-SI" i="1" smtClean="0"/>
              <a:t>t</a:t>
            </a:r>
            <a:endParaRPr lang="sl-SI" smtClean="0"/>
          </a:p>
          <a:p>
            <a:r>
              <a:rPr lang="sl-SI" i="1" smtClean="0"/>
              <a:t>j</a:t>
            </a:r>
            <a:r>
              <a:rPr lang="sl-SI" baseline="-25000" smtClean="0"/>
              <a:t>max</a:t>
            </a:r>
            <a:r>
              <a:rPr lang="sl-SI" smtClean="0"/>
              <a:t> = argmax </a:t>
            </a:r>
            <a:r>
              <a:rPr lang="sl-SI" i="1" smtClean="0"/>
              <a:t>α</a:t>
            </a:r>
            <a:r>
              <a:rPr lang="sl-SI" i="1" baseline="-25000" smtClean="0"/>
              <a:t>j</a:t>
            </a:r>
            <a:r>
              <a:rPr lang="sl-SI" smtClean="0"/>
              <a:t> (</a:t>
            </a:r>
            <a:r>
              <a:rPr lang="sl-SI" i="1" smtClean="0"/>
              <a:t>t</a:t>
            </a:r>
            <a:r>
              <a:rPr lang="sl-SI" smtClean="0"/>
              <a:t>)</a:t>
            </a:r>
          </a:p>
          <a:p>
            <a:r>
              <a:rPr lang="sl-SI" smtClean="0"/>
              <a:t>Append x</a:t>
            </a:r>
            <a:r>
              <a:rPr lang="sl-SI" i="1" baseline="-25000" smtClean="0"/>
              <a:t>j</a:t>
            </a:r>
            <a:r>
              <a:rPr lang="sl-SI" baseline="-40000" smtClean="0"/>
              <a:t>max</a:t>
            </a:r>
            <a:r>
              <a:rPr lang="sl-SI" smtClean="0"/>
              <a:t> to </a:t>
            </a:r>
            <a:r>
              <a:rPr lang="sl-SI" i="1" smtClean="0"/>
              <a:t>X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HMM in activity recognition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Take into account probabilities of transitioning from one activity to another (</a:t>
            </a:r>
            <a:r>
              <a:rPr lang="sl-SI" i="1" smtClean="0"/>
              <a:t>A</a:t>
            </a:r>
            <a:r>
              <a:rPr lang="sl-SI" smtClean="0"/>
              <a:t>)</a:t>
            </a:r>
          </a:p>
          <a:p>
            <a:r>
              <a:rPr lang="sl-SI" smtClean="0"/>
              <a:t>Take into account the probabilities of different errors of activity recognition (</a:t>
            </a:r>
            <a:r>
              <a:rPr lang="sl-SI" i="1" smtClean="0"/>
              <a:t>B</a:t>
            </a:r>
            <a:r>
              <a:rPr lang="sl-SI" smtClean="0"/>
              <a:t>)</a:t>
            </a:r>
          </a:p>
          <a:p>
            <a:r>
              <a:rPr lang="sl-SI" smtClean="0"/>
              <a:t>Reduce the number of spurious transitions</a:t>
            </a:r>
            <a:endParaRPr lang="sl-SI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4000" smtClean="0">
                <a:solidFill>
                  <a:srgbClr val="FF0000"/>
                </a:solidFill>
              </a:rPr>
              <a:t>Gyroscope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It measures angular velocity</a:t>
            </a:r>
          </a:p>
          <a:p>
            <a:endParaRPr lang="sl-SI" smtClean="0"/>
          </a:p>
          <a:p>
            <a:endParaRPr lang="sl-SI" smtClean="0"/>
          </a:p>
          <a:p>
            <a:endParaRPr lang="sl-SI" smtClean="0"/>
          </a:p>
          <a:p>
            <a:endParaRPr lang="sl-SI" smtClean="0"/>
          </a:p>
          <a:p>
            <a:r>
              <a:rPr lang="sl-SI" smtClean="0"/>
              <a:t>MEMS gyroscopes use vibrating objects, which also tend to preserve the direction of vibration</a:t>
            </a:r>
          </a:p>
          <a:p>
            <a:endParaRPr lang="sl-SI" smtClean="0"/>
          </a:p>
          <a:p>
            <a:endParaRPr lang="sl-SI" smtClean="0"/>
          </a:p>
          <a:p>
            <a:endParaRPr lang="sl-SI" smtClean="0"/>
          </a:p>
          <a:p>
            <a:endParaRPr lang="sl-SI" smtClean="0"/>
          </a:p>
          <a:p>
            <a:endParaRPr lang="sl-SI" smtClean="0"/>
          </a:p>
          <a:p>
            <a:endParaRPr lang="sl-SI" smtClean="0"/>
          </a:p>
          <a:p>
            <a:endParaRPr lang="sl-SI"/>
          </a:p>
        </p:txBody>
      </p:sp>
      <p:pic>
        <p:nvPicPr>
          <p:cNvPr id="107522" name="Picture 2" descr="http://upload.wikimedia.org/wikipedia/commons/thumb/e/e2/3D_Gyroscope.png/250px-3D_Gyroscop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492896"/>
            <a:ext cx="2381250" cy="1790701"/>
          </a:xfrm>
          <a:prstGeom prst="rect">
            <a:avLst/>
          </a:prstGeom>
          <a:noFill/>
        </p:spPr>
      </p:pic>
      <p:pic>
        <p:nvPicPr>
          <p:cNvPr id="107524" name="Picture 4" descr="http://cdn.thomasnet.com/ccp/30395828/2933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2708920"/>
            <a:ext cx="2232248" cy="142320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164288" y="2924944"/>
            <a:ext cx="176208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sz="2000" smtClean="0"/>
              <a:t>Gyroscope</a:t>
            </a:r>
          </a:p>
          <a:p>
            <a:r>
              <a:rPr lang="sl-SI" sz="2000" smtClean="0"/>
              <a:t>Magnetometer</a:t>
            </a:r>
          </a:p>
          <a:p>
            <a:r>
              <a:rPr lang="sl-SI" sz="2000" smtClean="0"/>
              <a:t>Accelerometer</a:t>
            </a:r>
            <a:endParaRPr lang="sl-SI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Experimental results</a:t>
            </a:r>
            <a:endParaRPr lang="sl-SI" sz="4000">
              <a:solidFill>
                <a:srgbClr val="FF0000"/>
              </a:solidFill>
            </a:endParaRPr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292163"/>
            <a:ext cx="7416824" cy="5377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Other applications of HMM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Recognition of complex activities from simple ones</a:t>
            </a:r>
          </a:p>
          <a:p>
            <a:r>
              <a:rPr lang="sl-SI" smtClean="0"/>
              <a:t>Speech recognition</a:t>
            </a:r>
          </a:p>
          <a:p>
            <a:r>
              <a:rPr lang="sl-SI" smtClean="0"/>
              <a:t>Part-of-speech tagging, named entity recognition</a:t>
            </a:r>
          </a:p>
          <a:p>
            <a:r>
              <a:rPr lang="sl-SI" smtClean="0"/>
              <a:t>Sequence analysis in bioinformatics</a:t>
            </a:r>
          </a:p>
          <a:p>
            <a:r>
              <a:rPr lang="sl-SI" smtClean="0"/>
              <a:t>...</a:t>
            </a:r>
          </a:p>
          <a:p>
            <a:endParaRPr 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The whole inertial package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4690864" cy="4525963"/>
          </a:xfrm>
        </p:spPr>
        <p:txBody>
          <a:bodyPr>
            <a:normAutofit lnSpcReduction="10000"/>
          </a:bodyPr>
          <a:lstStyle/>
          <a:p>
            <a:r>
              <a:rPr lang="sl-SI" smtClean="0"/>
              <a:t>Accelerometer: x, y</a:t>
            </a:r>
          </a:p>
          <a:p>
            <a:r>
              <a:rPr lang="sl-SI" smtClean="0"/>
              <a:t>Magnetometer: x, z</a:t>
            </a:r>
          </a:p>
          <a:p>
            <a:r>
              <a:rPr lang="sl-SI" smtClean="0"/>
              <a:t>Orientation accurate long-term, subject to disturbances short-term</a:t>
            </a:r>
          </a:p>
          <a:p>
            <a:endParaRPr lang="sl-SI" smtClean="0"/>
          </a:p>
          <a:p>
            <a:r>
              <a:rPr lang="sl-SI" smtClean="0"/>
              <a:t>Gyroscope: orientation accurate short-term, drifts long-term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340768"/>
            <a:ext cx="3272769" cy="3255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198301" y="4609594"/>
            <a:ext cx="3635896" cy="15121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sl-SI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Accelerometer: location by double integration, drifts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Kalman filter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smtClean="0"/>
              <a:t>Statistically optimally estimates the state of a system</a:t>
            </a:r>
          </a:p>
          <a:p>
            <a:r>
              <a:rPr lang="sl-SI" smtClean="0"/>
              <a:t>Combines the measurement of the current state with the extrapolation from the previous state</a:t>
            </a:r>
          </a:p>
          <a:p>
            <a:r>
              <a:rPr lang="sl-SI" smtClean="0"/>
              <a:t>Combines various sensors / quantities</a:t>
            </a:r>
          </a:p>
          <a:p>
            <a:r>
              <a:rPr lang="sl-SI" smtClean="0"/>
              <a:t>Takes into account noise</a:t>
            </a:r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Basic Kalman equations</a:t>
            </a:r>
            <a:endParaRPr lang="sl-SI" sz="400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sl-SI" i="1" smtClean="0"/>
              <a:t>x</a:t>
            </a:r>
            <a:r>
              <a:rPr lang="sl-SI" i="1" baseline="-25000" smtClean="0"/>
              <a:t>k</a:t>
            </a:r>
            <a:r>
              <a:rPr lang="sl-SI" smtClean="0"/>
              <a:t> = </a:t>
            </a:r>
            <a:r>
              <a:rPr lang="sl-SI" i="1" smtClean="0"/>
              <a:t>A x</a:t>
            </a:r>
            <a:r>
              <a:rPr lang="sl-SI" i="1" baseline="-25000" smtClean="0"/>
              <a:t>k</a:t>
            </a:r>
            <a:r>
              <a:rPr lang="sl-SI" baseline="-25000" smtClean="0"/>
              <a:t>–1</a:t>
            </a:r>
            <a:r>
              <a:rPr lang="sl-SI" smtClean="0"/>
              <a:t> + </a:t>
            </a:r>
            <a:r>
              <a:rPr lang="sl-SI" i="1" smtClean="0"/>
              <a:t>B u</a:t>
            </a:r>
            <a:r>
              <a:rPr lang="sl-SI" i="1" baseline="-25000" smtClean="0"/>
              <a:t>k</a:t>
            </a:r>
            <a:r>
              <a:rPr lang="sl-SI" baseline="-25000" smtClean="0"/>
              <a:t>–1</a:t>
            </a:r>
            <a:r>
              <a:rPr lang="sl-SI" smtClean="0"/>
              <a:t> + </a:t>
            </a:r>
            <a:r>
              <a:rPr lang="sl-SI" i="1" smtClean="0"/>
              <a:t>w</a:t>
            </a:r>
            <a:r>
              <a:rPr lang="sl-SI" i="1" baseline="-25000" smtClean="0"/>
              <a:t>k</a:t>
            </a:r>
            <a:r>
              <a:rPr lang="sl-SI" baseline="-25000" smtClean="0"/>
              <a:t>–1</a:t>
            </a:r>
          </a:p>
          <a:p>
            <a:pPr>
              <a:buNone/>
            </a:pPr>
            <a:r>
              <a:rPr lang="sl-SI" i="1" smtClean="0"/>
              <a:t>z</a:t>
            </a:r>
            <a:r>
              <a:rPr lang="sl-SI" i="1" baseline="-25000" smtClean="0"/>
              <a:t>k</a:t>
            </a:r>
            <a:r>
              <a:rPr lang="sl-SI" smtClean="0"/>
              <a:t> = </a:t>
            </a:r>
            <a:r>
              <a:rPr lang="sl-SI" i="1" smtClean="0"/>
              <a:t>H x</a:t>
            </a:r>
            <a:r>
              <a:rPr lang="sl-SI" i="1" baseline="-25000" smtClean="0"/>
              <a:t>k</a:t>
            </a:r>
            <a:r>
              <a:rPr lang="sl-SI" smtClean="0"/>
              <a:t> + </a:t>
            </a:r>
            <a:r>
              <a:rPr lang="sl-SI" i="1" smtClean="0"/>
              <a:t>v</a:t>
            </a:r>
            <a:r>
              <a:rPr lang="sl-SI" i="1" baseline="-25000" smtClean="0"/>
              <a:t>k</a:t>
            </a:r>
            <a:endParaRPr lang="sl-SI" i="1" smtClean="0"/>
          </a:p>
          <a:p>
            <a:endParaRPr lang="sl-SI" i="1" smtClean="0"/>
          </a:p>
          <a:p>
            <a:r>
              <a:rPr lang="sl-SI" i="1" smtClean="0"/>
              <a:t>x</a:t>
            </a:r>
            <a:r>
              <a:rPr lang="sl-SI" i="1" baseline="-25000" smtClean="0"/>
              <a:t>k</a:t>
            </a:r>
            <a:r>
              <a:rPr lang="sl-SI" smtClean="0"/>
              <a:t>, </a:t>
            </a:r>
            <a:r>
              <a:rPr lang="sl-SI" i="1" smtClean="0"/>
              <a:t>x</a:t>
            </a:r>
            <a:r>
              <a:rPr lang="sl-SI" i="1" baseline="-25000" smtClean="0"/>
              <a:t>k</a:t>
            </a:r>
            <a:r>
              <a:rPr lang="sl-SI" baseline="-25000" smtClean="0"/>
              <a:t>–1</a:t>
            </a:r>
            <a:r>
              <a:rPr lang="sl-SI" smtClean="0"/>
              <a:t> ... current, previous state</a:t>
            </a:r>
          </a:p>
          <a:p>
            <a:r>
              <a:rPr lang="sl-SI" i="1" smtClean="0"/>
              <a:t>u</a:t>
            </a:r>
            <a:r>
              <a:rPr lang="sl-SI" i="1" baseline="-25000" smtClean="0"/>
              <a:t>k</a:t>
            </a:r>
            <a:r>
              <a:rPr lang="sl-SI" baseline="-25000" smtClean="0"/>
              <a:t>–1</a:t>
            </a:r>
            <a:r>
              <a:rPr lang="sl-SI" smtClean="0"/>
              <a:t> ... input in the previous state</a:t>
            </a:r>
          </a:p>
          <a:p>
            <a:r>
              <a:rPr lang="sl-SI" i="1" smtClean="0"/>
              <a:t>w</a:t>
            </a:r>
            <a:r>
              <a:rPr lang="sl-SI" i="1" baseline="-25000" smtClean="0"/>
              <a:t>k</a:t>
            </a:r>
            <a:r>
              <a:rPr lang="sl-SI" baseline="-25000" smtClean="0"/>
              <a:t>–1</a:t>
            </a:r>
            <a:r>
              <a:rPr lang="sl-SI" smtClean="0"/>
              <a:t> ... process noise (in the previous state )</a:t>
            </a:r>
          </a:p>
          <a:p>
            <a:r>
              <a:rPr lang="sl-SI" i="1" smtClean="0"/>
              <a:t>A</a:t>
            </a:r>
            <a:r>
              <a:rPr lang="sl-SI" smtClean="0"/>
              <a:t> ... relation previous state – current state</a:t>
            </a:r>
          </a:p>
          <a:p>
            <a:r>
              <a:rPr lang="sl-SI" i="1" smtClean="0"/>
              <a:t>B</a:t>
            </a:r>
            <a:r>
              <a:rPr lang="sl-SI" smtClean="0"/>
              <a:t> ... relation previous input – current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smtClean="0">
                <a:solidFill>
                  <a:srgbClr val="FF0000"/>
                </a:solidFill>
              </a:rPr>
              <a:t>Basic Kalman equations</a:t>
            </a:r>
            <a:endParaRPr lang="sl-SI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l-SI" i="1" smtClean="0"/>
              <a:t>x</a:t>
            </a:r>
            <a:r>
              <a:rPr lang="sl-SI" i="1" baseline="-25000" smtClean="0"/>
              <a:t>k</a:t>
            </a:r>
            <a:r>
              <a:rPr lang="sl-SI" smtClean="0"/>
              <a:t> = </a:t>
            </a:r>
            <a:r>
              <a:rPr lang="sl-SI" i="1" smtClean="0"/>
              <a:t>A x</a:t>
            </a:r>
            <a:r>
              <a:rPr lang="sl-SI" i="1" baseline="-25000" smtClean="0"/>
              <a:t>k</a:t>
            </a:r>
            <a:r>
              <a:rPr lang="sl-SI" baseline="-25000" smtClean="0"/>
              <a:t>–1</a:t>
            </a:r>
            <a:r>
              <a:rPr lang="sl-SI" smtClean="0"/>
              <a:t> + </a:t>
            </a:r>
            <a:r>
              <a:rPr lang="sl-SI" i="1" smtClean="0"/>
              <a:t>B u</a:t>
            </a:r>
            <a:r>
              <a:rPr lang="sl-SI" i="1" baseline="-25000" smtClean="0"/>
              <a:t>k</a:t>
            </a:r>
            <a:r>
              <a:rPr lang="sl-SI" baseline="-25000" smtClean="0"/>
              <a:t>–1</a:t>
            </a:r>
            <a:r>
              <a:rPr lang="sl-SI" smtClean="0"/>
              <a:t> + </a:t>
            </a:r>
            <a:r>
              <a:rPr lang="sl-SI" i="1" smtClean="0"/>
              <a:t>w</a:t>
            </a:r>
            <a:r>
              <a:rPr lang="sl-SI" i="1" baseline="-25000" smtClean="0"/>
              <a:t>k</a:t>
            </a:r>
            <a:r>
              <a:rPr lang="sl-SI" baseline="-25000" smtClean="0"/>
              <a:t>–1</a:t>
            </a:r>
          </a:p>
          <a:p>
            <a:pPr>
              <a:buNone/>
            </a:pPr>
            <a:r>
              <a:rPr lang="sl-SI" i="1" smtClean="0"/>
              <a:t>z</a:t>
            </a:r>
            <a:r>
              <a:rPr lang="sl-SI" i="1" baseline="-25000" smtClean="0"/>
              <a:t>k</a:t>
            </a:r>
            <a:r>
              <a:rPr lang="sl-SI" smtClean="0"/>
              <a:t> = </a:t>
            </a:r>
            <a:r>
              <a:rPr lang="sl-SI" i="1" smtClean="0"/>
              <a:t>H x</a:t>
            </a:r>
            <a:r>
              <a:rPr lang="sl-SI" i="1" baseline="-25000" smtClean="0"/>
              <a:t>k</a:t>
            </a:r>
            <a:r>
              <a:rPr lang="sl-SI" smtClean="0"/>
              <a:t> + </a:t>
            </a:r>
            <a:r>
              <a:rPr lang="sl-SI" i="1" smtClean="0"/>
              <a:t>v</a:t>
            </a:r>
            <a:r>
              <a:rPr lang="sl-SI" i="1" baseline="-25000" smtClean="0"/>
              <a:t>k</a:t>
            </a:r>
            <a:endParaRPr lang="sl-SI" i="1" smtClean="0"/>
          </a:p>
          <a:p>
            <a:endParaRPr lang="sl-SI" i="1" smtClean="0"/>
          </a:p>
          <a:p>
            <a:r>
              <a:rPr lang="sl-SI" i="1" smtClean="0"/>
              <a:t>z</a:t>
            </a:r>
            <a:r>
              <a:rPr lang="sl-SI" i="1" baseline="-25000" smtClean="0"/>
              <a:t>k</a:t>
            </a:r>
            <a:r>
              <a:rPr lang="sl-SI" smtClean="0"/>
              <a:t> ... current measurement</a:t>
            </a:r>
          </a:p>
          <a:p>
            <a:r>
              <a:rPr lang="sl-SI" i="1" smtClean="0"/>
              <a:t>v</a:t>
            </a:r>
            <a:r>
              <a:rPr lang="sl-SI" i="1" baseline="-25000" smtClean="0"/>
              <a:t>k</a:t>
            </a:r>
            <a:r>
              <a:rPr lang="sl-SI" smtClean="0"/>
              <a:t> ... measurement noise</a:t>
            </a:r>
          </a:p>
          <a:p>
            <a:r>
              <a:rPr lang="sl-SI" i="1" smtClean="0"/>
              <a:t>H</a:t>
            </a:r>
            <a:r>
              <a:rPr lang="sl-SI" smtClean="0"/>
              <a:t> ... relation state – measurement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2124</TotalTime>
  <Words>1883</Words>
  <Application>Microsoft Office PowerPoint</Application>
  <PresentationFormat>On-screen Show (4:3)</PresentationFormat>
  <Paragraphs>376</Paragraphs>
  <Slides>51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3" baseType="lpstr">
      <vt:lpstr>Office Theme</vt:lpstr>
      <vt:lpstr>Equation</vt:lpstr>
      <vt:lpstr>Variants, improvements etc.  of activity recognition with  wearable accelerometers</vt:lpstr>
      <vt:lpstr>Outline</vt:lpstr>
      <vt:lpstr>Outline</vt:lpstr>
      <vt:lpstr>Magnetometer</vt:lpstr>
      <vt:lpstr>Gyroscope</vt:lpstr>
      <vt:lpstr>The whole inertial package</vt:lpstr>
      <vt:lpstr>Kalman filter</vt:lpstr>
      <vt:lpstr>Basic Kalman equations</vt:lpstr>
      <vt:lpstr>Basic Kalman equations</vt:lpstr>
      <vt:lpstr>Combining accelerometer and gyroscope</vt:lpstr>
      <vt:lpstr>Combining accelerometer and gyroscope</vt:lpstr>
      <vt:lpstr>Noise</vt:lpstr>
      <vt:lpstr>Kalman computations</vt:lpstr>
      <vt:lpstr>UWB location sensors</vt:lpstr>
      <vt:lpstr>Applications to activity recogntion etc.</vt:lpstr>
      <vt:lpstr>Outline</vt:lpstr>
      <vt:lpstr>The problem</vt:lpstr>
      <vt:lpstr>The solution</vt:lpstr>
      <vt:lpstr>The algorithm</vt:lpstr>
      <vt:lpstr>Threshold</vt:lpstr>
      <vt:lpstr>Experimental results</vt:lpstr>
      <vt:lpstr>Outline</vt:lpstr>
      <vt:lpstr>Accelerometer signal elements</vt:lpstr>
      <vt:lpstr>Features depend on different elements</vt:lpstr>
      <vt:lpstr>Remove unnecessary elements</vt:lpstr>
      <vt:lpstr>Low-pass filter</vt:lpstr>
      <vt:lpstr>Band-pass filter</vt:lpstr>
      <vt:lpstr>Outline</vt:lpstr>
      <vt:lpstr>Feature selection</vt:lpstr>
      <vt:lpstr>Selection by information gain</vt:lpstr>
      <vt:lpstr>Selection by Random Forest</vt:lpstr>
      <vt:lpstr>ReliefF</vt:lpstr>
      <vt:lpstr>Slide 33</vt:lpstr>
      <vt:lpstr>Slide 34</vt:lpstr>
      <vt:lpstr>Slide 35</vt:lpstr>
      <vt:lpstr>Slide 36</vt:lpstr>
      <vt:lpstr>What should n be</vt:lpstr>
      <vt:lpstr>Experimental results</vt:lpstr>
      <vt:lpstr>Do not touch test data until testing</vt:lpstr>
      <vt:lpstr>Outline</vt:lpstr>
      <vt:lpstr>Hidden Markov Model</vt:lpstr>
      <vt:lpstr>Hidden Markov Model (HMM)</vt:lpstr>
      <vt:lpstr>Learning the model</vt:lpstr>
      <vt:lpstr>Learning the model</vt:lpstr>
      <vt:lpstr>Learning the model</vt:lpstr>
      <vt:lpstr>Learning the model</vt:lpstr>
      <vt:lpstr>Using the model</vt:lpstr>
      <vt:lpstr>Using the model</vt:lpstr>
      <vt:lpstr>HMM in activity recognition</vt:lpstr>
      <vt:lpstr>Experimental results</vt:lpstr>
      <vt:lpstr>Other applications of HMM</vt:lpstr>
    </vt:vector>
  </TitlesOfParts>
  <Company>IJS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recognition with  wearable accelerometers</dc:title>
  <dc:creator>Mitja Luštrek</dc:creator>
  <cp:lastModifiedBy>Mitja Luštrek</cp:lastModifiedBy>
  <cp:revision>29</cp:revision>
  <dcterms:created xsi:type="dcterms:W3CDTF">2012-11-07T17:19:35Z</dcterms:created>
  <dcterms:modified xsi:type="dcterms:W3CDTF">2012-11-13T14:56:47Z</dcterms:modified>
</cp:coreProperties>
</file>