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0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96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7" r:id="rId37"/>
    <p:sldId id="298" r:id="rId38"/>
    <p:sldId id="299" r:id="rId39"/>
    <p:sldId id="301" r:id="rId40"/>
    <p:sldId id="300" r:id="rId41"/>
    <p:sldId id="307" r:id="rId42"/>
    <p:sldId id="302" r:id="rId43"/>
    <p:sldId id="303" r:id="rId44"/>
    <p:sldId id="304" r:id="rId45"/>
    <p:sldId id="305" r:id="rId46"/>
    <p:sldId id="306" r:id="rId4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66"/>
    <a:srgbClr val="FFFFFF"/>
    <a:srgbClr val="00FF00"/>
    <a:srgbClr val="96FF96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1132A-A259-447D-8AFA-E967316272A0}" type="datetimeFigureOut">
              <a:rPr lang="sl-SI" smtClean="0"/>
              <a:pPr/>
              <a:t>12.11.2012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83D76-484E-4CE8-864D-20747D2FF689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83D76-484E-4CE8-864D-20747D2FF689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12.11.2012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12.11.2012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12.11.2012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12.11.2012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12.11.2012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12.11.2012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12.11.2012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12.11.2012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12.11.2012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12.11.2012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12.11.2012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28654-B7E0-4CA8-8369-8B191018ED06}" type="datetimeFigureOut">
              <a:rPr lang="sl-SI" smtClean="0"/>
              <a:pPr/>
              <a:t>12.11.2012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en.wikipedia.org/wiki/File:Weka_(software)_logo.png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en.wikipedia.org/wiki/File:Orange-software-logo.png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jayconsystems.com/mma7361l-3-axis-accelerometer-1-5-6g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Activity recognition with </a:t>
            </a:r>
            <a:br>
              <a:rPr lang="sl-SI" sz="4000" smtClean="0">
                <a:solidFill>
                  <a:srgbClr val="FF0000"/>
                </a:solidFill>
              </a:rPr>
            </a:br>
            <a:r>
              <a:rPr lang="sl-SI" sz="4000" smtClean="0">
                <a:solidFill>
                  <a:srgbClr val="FF0000"/>
                </a:solidFill>
              </a:rPr>
              <a:t>wearable accelerometers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78088"/>
            <a:ext cx="6400800" cy="622920"/>
          </a:xfrm>
        </p:spPr>
        <p:txBody>
          <a:bodyPr>
            <a:normAutofit/>
          </a:bodyPr>
          <a:lstStyle/>
          <a:p>
            <a:r>
              <a:rPr lang="sl-SI" sz="3000" smtClean="0">
                <a:solidFill>
                  <a:srgbClr val="0000FF"/>
                </a:solidFill>
              </a:rPr>
              <a:t>Mitja Luštrek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077072"/>
            <a:ext cx="640080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Jožef Stefan Institute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l-SI" sz="2500" smtClean="0"/>
              <a:t>Department of Intelligent Systems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Slovenia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6165304"/>
            <a:ext cx="6400800" cy="406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Tutorial at the University of Bremen, 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6124575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962400"/>
            <a:ext cx="3667125" cy="2809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2743200" y="5867400"/>
            <a:ext cx="2286000" cy="228600"/>
          </a:xfrm>
          <a:prstGeom prst="rightArrow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905000"/>
            <a:ext cx="2752725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 rot="20535442">
            <a:off x="2790804" y="2763136"/>
            <a:ext cx="2667000" cy="228600"/>
          </a:xfrm>
          <a:prstGeom prst="rightArrow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Bluetooth Low Energy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mtClean="0"/>
              <a:t>Important limitation of wearable sensors:</a:t>
            </a:r>
          </a:p>
          <a:p>
            <a:pPr lvl="1"/>
            <a:r>
              <a:rPr lang="sl-SI" smtClean="0"/>
              <a:t>Bluetooth consumes too much power (Shimmer drains battery in &lt;8 hours of continuous transmission)</a:t>
            </a:r>
          </a:p>
          <a:p>
            <a:pPr lvl="1"/>
            <a:r>
              <a:rPr lang="sl-SI" smtClean="0"/>
              <a:t>802.15.4 (ZigBee) a bit better, but incompatible with smartphones</a:t>
            </a:r>
          </a:p>
          <a:p>
            <a:r>
              <a:rPr lang="sl-SI" smtClean="0"/>
              <a:t>Bluetooth Low Energy coming to the market:</a:t>
            </a:r>
          </a:p>
          <a:p>
            <a:pPr lvl="1"/>
            <a:r>
              <a:rPr lang="sl-SI" smtClean="0"/>
              <a:t>50 hours of continuous transmission from a coin battery</a:t>
            </a:r>
          </a:p>
          <a:p>
            <a:pPr lvl="1"/>
            <a:r>
              <a:rPr lang="sl-SI" smtClean="0"/>
              <a:t>Works on Motorola RAZR smartphone (more phones coming)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Accelerometers</a:t>
            </a:r>
          </a:p>
          <a:p>
            <a:endParaRPr lang="sl-SI"/>
          </a:p>
          <a:p>
            <a:r>
              <a:rPr lang="sl-SI" smtClean="0">
                <a:solidFill>
                  <a:srgbClr val="0000FF"/>
                </a:solidFill>
              </a:rPr>
              <a:t>Activity recognition with machine learning</a:t>
            </a:r>
          </a:p>
          <a:p>
            <a:endParaRPr lang="sl-SI"/>
          </a:p>
          <a:p>
            <a:r>
              <a:rPr lang="sl-SI"/>
              <a:t>Random </a:t>
            </a:r>
            <a:r>
              <a:rPr lang="sl-SI" smtClean="0"/>
              <a:t>Forest </a:t>
            </a:r>
            <a:r>
              <a:rPr lang="sl-SI"/>
              <a:t>machine-learning </a:t>
            </a:r>
            <a:r>
              <a:rPr lang="sl-SI" smtClean="0"/>
              <a:t>algorithm</a:t>
            </a:r>
          </a:p>
          <a:p>
            <a:endParaRPr lang="sl-SI" smtClean="0"/>
          </a:p>
          <a:p>
            <a:r>
              <a:rPr lang="sl-SI" smtClean="0"/>
              <a:t>Machine learning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Sensor signal → features</a:t>
            </a:r>
            <a:endParaRPr lang="sl-SI" sz="400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71600" y="1412776"/>
            <a:ext cx="0" cy="15841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71600" y="2996952"/>
            <a:ext cx="7560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99592" y="2132856"/>
            <a:ext cx="1440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544" y="19168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mtClean="0"/>
              <a:t>1 g</a:t>
            </a:r>
            <a:endParaRPr lang="sl-SI"/>
          </a:p>
        </p:txBody>
      </p:sp>
      <p:sp>
        <p:nvSpPr>
          <p:cNvPr id="18" name="Freeform 17"/>
          <p:cNvSpPr/>
          <p:nvPr/>
        </p:nvSpPr>
        <p:spPr>
          <a:xfrm>
            <a:off x="1005458" y="1854324"/>
            <a:ext cx="6230838" cy="1143000"/>
          </a:xfrm>
          <a:custGeom>
            <a:avLst/>
            <a:gdLst>
              <a:gd name="connsiteX0" fmla="*/ 0 w 7410450"/>
              <a:gd name="connsiteY0" fmla="*/ 295275 h 1143000"/>
              <a:gd name="connsiteX1" fmla="*/ 333375 w 7410450"/>
              <a:gd name="connsiteY1" fmla="*/ 295275 h 1143000"/>
              <a:gd name="connsiteX2" fmla="*/ 361950 w 7410450"/>
              <a:gd name="connsiteY2" fmla="*/ 285750 h 1143000"/>
              <a:gd name="connsiteX3" fmla="*/ 590550 w 7410450"/>
              <a:gd name="connsiteY3" fmla="*/ 295275 h 1143000"/>
              <a:gd name="connsiteX4" fmla="*/ 619125 w 7410450"/>
              <a:gd name="connsiteY4" fmla="*/ 304800 h 1143000"/>
              <a:gd name="connsiteX5" fmla="*/ 876300 w 7410450"/>
              <a:gd name="connsiteY5" fmla="*/ 295275 h 1143000"/>
              <a:gd name="connsiteX6" fmla="*/ 1000125 w 7410450"/>
              <a:gd name="connsiteY6" fmla="*/ 285750 h 1143000"/>
              <a:gd name="connsiteX7" fmla="*/ 1123950 w 7410450"/>
              <a:gd name="connsiteY7" fmla="*/ 304800 h 1143000"/>
              <a:gd name="connsiteX8" fmla="*/ 1152525 w 7410450"/>
              <a:gd name="connsiteY8" fmla="*/ 314325 h 1143000"/>
              <a:gd name="connsiteX9" fmla="*/ 1457325 w 7410450"/>
              <a:gd name="connsiteY9" fmla="*/ 304800 h 1143000"/>
              <a:gd name="connsiteX10" fmla="*/ 1600200 w 7410450"/>
              <a:gd name="connsiteY10" fmla="*/ 295275 h 1143000"/>
              <a:gd name="connsiteX11" fmla="*/ 1638300 w 7410450"/>
              <a:gd name="connsiteY11" fmla="*/ 285750 h 1143000"/>
              <a:gd name="connsiteX12" fmla="*/ 1704975 w 7410450"/>
              <a:gd name="connsiteY12" fmla="*/ 257175 h 1143000"/>
              <a:gd name="connsiteX13" fmla="*/ 1733550 w 7410450"/>
              <a:gd name="connsiteY13" fmla="*/ 238125 h 1143000"/>
              <a:gd name="connsiteX14" fmla="*/ 1762125 w 7410450"/>
              <a:gd name="connsiteY14" fmla="*/ 247650 h 1143000"/>
              <a:gd name="connsiteX15" fmla="*/ 1800225 w 7410450"/>
              <a:gd name="connsiteY15" fmla="*/ 257175 h 1143000"/>
              <a:gd name="connsiteX16" fmla="*/ 1809750 w 7410450"/>
              <a:gd name="connsiteY16" fmla="*/ 304800 h 1143000"/>
              <a:gd name="connsiteX17" fmla="*/ 1819275 w 7410450"/>
              <a:gd name="connsiteY17" fmla="*/ 333375 h 1143000"/>
              <a:gd name="connsiteX18" fmla="*/ 1847850 w 7410450"/>
              <a:gd name="connsiteY18" fmla="*/ 352425 h 1143000"/>
              <a:gd name="connsiteX19" fmla="*/ 1943100 w 7410450"/>
              <a:gd name="connsiteY19" fmla="*/ 333375 h 1143000"/>
              <a:gd name="connsiteX20" fmla="*/ 1971675 w 7410450"/>
              <a:gd name="connsiteY20" fmla="*/ 323850 h 1143000"/>
              <a:gd name="connsiteX21" fmla="*/ 2095500 w 7410450"/>
              <a:gd name="connsiteY21" fmla="*/ 314325 h 1143000"/>
              <a:gd name="connsiteX22" fmla="*/ 2124075 w 7410450"/>
              <a:gd name="connsiteY22" fmla="*/ 304800 h 1143000"/>
              <a:gd name="connsiteX23" fmla="*/ 2571750 w 7410450"/>
              <a:gd name="connsiteY23" fmla="*/ 304800 h 1143000"/>
              <a:gd name="connsiteX24" fmla="*/ 2790825 w 7410450"/>
              <a:gd name="connsiteY24" fmla="*/ 295275 h 1143000"/>
              <a:gd name="connsiteX25" fmla="*/ 2819400 w 7410450"/>
              <a:gd name="connsiteY25" fmla="*/ 285750 h 1143000"/>
              <a:gd name="connsiteX26" fmla="*/ 2886075 w 7410450"/>
              <a:gd name="connsiteY26" fmla="*/ 228600 h 1143000"/>
              <a:gd name="connsiteX27" fmla="*/ 2914650 w 7410450"/>
              <a:gd name="connsiteY27" fmla="*/ 209550 h 1143000"/>
              <a:gd name="connsiteX28" fmla="*/ 2952750 w 7410450"/>
              <a:gd name="connsiteY28" fmla="*/ 161925 h 1143000"/>
              <a:gd name="connsiteX29" fmla="*/ 3048000 w 7410450"/>
              <a:gd name="connsiteY29" fmla="*/ 28575 h 1143000"/>
              <a:gd name="connsiteX30" fmla="*/ 3076575 w 7410450"/>
              <a:gd name="connsiteY30" fmla="*/ 9525 h 1143000"/>
              <a:gd name="connsiteX31" fmla="*/ 3105150 w 7410450"/>
              <a:gd name="connsiteY31" fmla="*/ 0 h 1143000"/>
              <a:gd name="connsiteX32" fmla="*/ 3143250 w 7410450"/>
              <a:gd name="connsiteY32" fmla="*/ 9525 h 1143000"/>
              <a:gd name="connsiteX33" fmla="*/ 3152775 w 7410450"/>
              <a:gd name="connsiteY33" fmla="*/ 38100 h 1143000"/>
              <a:gd name="connsiteX34" fmla="*/ 3190875 w 7410450"/>
              <a:gd name="connsiteY34" fmla="*/ 95250 h 1143000"/>
              <a:gd name="connsiteX35" fmla="*/ 3190875 w 7410450"/>
              <a:gd name="connsiteY35" fmla="*/ 95250 h 1143000"/>
              <a:gd name="connsiteX36" fmla="*/ 3257550 w 7410450"/>
              <a:gd name="connsiteY36" fmla="*/ 152400 h 1143000"/>
              <a:gd name="connsiteX37" fmla="*/ 3305175 w 7410450"/>
              <a:gd name="connsiteY37" fmla="*/ 219075 h 1143000"/>
              <a:gd name="connsiteX38" fmla="*/ 3333750 w 7410450"/>
              <a:gd name="connsiteY38" fmla="*/ 228600 h 1143000"/>
              <a:gd name="connsiteX39" fmla="*/ 3362325 w 7410450"/>
              <a:gd name="connsiteY39" fmla="*/ 257175 h 1143000"/>
              <a:gd name="connsiteX40" fmla="*/ 3448050 w 7410450"/>
              <a:gd name="connsiteY40" fmla="*/ 276225 h 1143000"/>
              <a:gd name="connsiteX41" fmla="*/ 3505200 w 7410450"/>
              <a:gd name="connsiteY41" fmla="*/ 314325 h 1143000"/>
              <a:gd name="connsiteX42" fmla="*/ 3533775 w 7410450"/>
              <a:gd name="connsiteY42" fmla="*/ 333375 h 1143000"/>
              <a:gd name="connsiteX43" fmla="*/ 3819525 w 7410450"/>
              <a:gd name="connsiteY43" fmla="*/ 323850 h 1143000"/>
              <a:gd name="connsiteX44" fmla="*/ 3876675 w 7410450"/>
              <a:gd name="connsiteY44" fmla="*/ 304800 h 1143000"/>
              <a:gd name="connsiteX45" fmla="*/ 4210050 w 7410450"/>
              <a:gd name="connsiteY45" fmla="*/ 285750 h 1143000"/>
              <a:gd name="connsiteX46" fmla="*/ 4343400 w 7410450"/>
              <a:gd name="connsiteY46" fmla="*/ 295275 h 1143000"/>
              <a:gd name="connsiteX47" fmla="*/ 4371975 w 7410450"/>
              <a:gd name="connsiteY47" fmla="*/ 304800 h 1143000"/>
              <a:gd name="connsiteX48" fmla="*/ 4543425 w 7410450"/>
              <a:gd name="connsiteY48" fmla="*/ 333375 h 1143000"/>
              <a:gd name="connsiteX49" fmla="*/ 4572000 w 7410450"/>
              <a:gd name="connsiteY49" fmla="*/ 342900 h 1143000"/>
              <a:gd name="connsiteX50" fmla="*/ 4629150 w 7410450"/>
              <a:gd name="connsiteY50" fmla="*/ 352425 h 1143000"/>
              <a:gd name="connsiteX51" fmla="*/ 4638675 w 7410450"/>
              <a:gd name="connsiteY51" fmla="*/ 390525 h 1143000"/>
              <a:gd name="connsiteX52" fmla="*/ 4657725 w 7410450"/>
              <a:gd name="connsiteY52" fmla="*/ 495300 h 1143000"/>
              <a:gd name="connsiteX53" fmla="*/ 4676775 w 7410450"/>
              <a:gd name="connsiteY53" fmla="*/ 571500 h 1143000"/>
              <a:gd name="connsiteX54" fmla="*/ 4724400 w 7410450"/>
              <a:gd name="connsiteY54" fmla="*/ 676275 h 1143000"/>
              <a:gd name="connsiteX55" fmla="*/ 4762500 w 7410450"/>
              <a:gd name="connsiteY55" fmla="*/ 733425 h 1143000"/>
              <a:gd name="connsiteX56" fmla="*/ 4791075 w 7410450"/>
              <a:gd name="connsiteY56" fmla="*/ 790575 h 1143000"/>
              <a:gd name="connsiteX57" fmla="*/ 4800600 w 7410450"/>
              <a:gd name="connsiteY57" fmla="*/ 819150 h 1143000"/>
              <a:gd name="connsiteX58" fmla="*/ 4819650 w 7410450"/>
              <a:gd name="connsiteY58" fmla="*/ 847725 h 1143000"/>
              <a:gd name="connsiteX59" fmla="*/ 4886325 w 7410450"/>
              <a:gd name="connsiteY59" fmla="*/ 923925 h 1143000"/>
              <a:gd name="connsiteX60" fmla="*/ 4914900 w 7410450"/>
              <a:gd name="connsiteY60" fmla="*/ 933450 h 1143000"/>
              <a:gd name="connsiteX61" fmla="*/ 5038725 w 7410450"/>
              <a:gd name="connsiteY61" fmla="*/ 1000125 h 1143000"/>
              <a:gd name="connsiteX62" fmla="*/ 5153025 w 7410450"/>
              <a:gd name="connsiteY62" fmla="*/ 1028700 h 1143000"/>
              <a:gd name="connsiteX63" fmla="*/ 5181600 w 7410450"/>
              <a:gd name="connsiteY63" fmla="*/ 1047750 h 1143000"/>
              <a:gd name="connsiteX64" fmla="*/ 5238750 w 7410450"/>
              <a:gd name="connsiteY64" fmla="*/ 1095375 h 1143000"/>
              <a:gd name="connsiteX65" fmla="*/ 5562600 w 7410450"/>
              <a:gd name="connsiteY65" fmla="*/ 1123950 h 1143000"/>
              <a:gd name="connsiteX66" fmla="*/ 5800725 w 7410450"/>
              <a:gd name="connsiteY66" fmla="*/ 1133475 h 1143000"/>
              <a:gd name="connsiteX67" fmla="*/ 5972175 w 7410450"/>
              <a:gd name="connsiteY67" fmla="*/ 1123950 h 1143000"/>
              <a:gd name="connsiteX68" fmla="*/ 6048375 w 7410450"/>
              <a:gd name="connsiteY68" fmla="*/ 1114425 h 1143000"/>
              <a:gd name="connsiteX69" fmla="*/ 6105525 w 7410450"/>
              <a:gd name="connsiteY69" fmla="*/ 1095375 h 1143000"/>
              <a:gd name="connsiteX70" fmla="*/ 6181725 w 7410450"/>
              <a:gd name="connsiteY70" fmla="*/ 1104900 h 1143000"/>
              <a:gd name="connsiteX71" fmla="*/ 6219825 w 7410450"/>
              <a:gd name="connsiteY71" fmla="*/ 1114425 h 1143000"/>
              <a:gd name="connsiteX72" fmla="*/ 6276975 w 7410450"/>
              <a:gd name="connsiteY72" fmla="*/ 1123950 h 1143000"/>
              <a:gd name="connsiteX73" fmla="*/ 6677025 w 7410450"/>
              <a:gd name="connsiteY73" fmla="*/ 1123950 h 1143000"/>
              <a:gd name="connsiteX74" fmla="*/ 7229475 w 7410450"/>
              <a:gd name="connsiteY74" fmla="*/ 1114425 h 1143000"/>
              <a:gd name="connsiteX75" fmla="*/ 7353300 w 7410450"/>
              <a:gd name="connsiteY75" fmla="*/ 1114425 h 1143000"/>
              <a:gd name="connsiteX76" fmla="*/ 7381875 w 7410450"/>
              <a:gd name="connsiteY76" fmla="*/ 1133475 h 1143000"/>
              <a:gd name="connsiteX77" fmla="*/ 7410450 w 7410450"/>
              <a:gd name="connsiteY77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7410450" h="1143000">
                <a:moveTo>
                  <a:pt x="0" y="295275"/>
                </a:moveTo>
                <a:cubicBezTo>
                  <a:pt x="144603" y="315933"/>
                  <a:pt x="84396" y="311338"/>
                  <a:pt x="333375" y="295275"/>
                </a:cubicBezTo>
                <a:cubicBezTo>
                  <a:pt x="343394" y="294629"/>
                  <a:pt x="352425" y="288925"/>
                  <a:pt x="361950" y="285750"/>
                </a:cubicBezTo>
                <a:cubicBezTo>
                  <a:pt x="438150" y="288925"/>
                  <a:pt x="514492" y="289641"/>
                  <a:pt x="590550" y="295275"/>
                </a:cubicBezTo>
                <a:cubicBezTo>
                  <a:pt x="600563" y="296017"/>
                  <a:pt x="609085" y="304800"/>
                  <a:pt x="619125" y="304800"/>
                </a:cubicBezTo>
                <a:cubicBezTo>
                  <a:pt x="704909" y="304800"/>
                  <a:pt x="790575" y="298450"/>
                  <a:pt x="876300" y="295275"/>
                </a:cubicBezTo>
                <a:cubicBezTo>
                  <a:pt x="917575" y="292100"/>
                  <a:pt x="958728" y="285750"/>
                  <a:pt x="1000125" y="285750"/>
                </a:cubicBezTo>
                <a:cubicBezTo>
                  <a:pt x="1042347" y="285750"/>
                  <a:pt x="1083690" y="293297"/>
                  <a:pt x="1123950" y="304800"/>
                </a:cubicBezTo>
                <a:cubicBezTo>
                  <a:pt x="1133604" y="307558"/>
                  <a:pt x="1143000" y="311150"/>
                  <a:pt x="1152525" y="314325"/>
                </a:cubicBezTo>
                <a:lnTo>
                  <a:pt x="1457325" y="304800"/>
                </a:lnTo>
                <a:cubicBezTo>
                  <a:pt x="1505013" y="302771"/>
                  <a:pt x="1552732" y="300272"/>
                  <a:pt x="1600200" y="295275"/>
                </a:cubicBezTo>
                <a:cubicBezTo>
                  <a:pt x="1613219" y="293905"/>
                  <a:pt x="1625713" y="289346"/>
                  <a:pt x="1638300" y="285750"/>
                </a:cubicBezTo>
                <a:cubicBezTo>
                  <a:pt x="1665015" y="278117"/>
                  <a:pt x="1679575" y="271689"/>
                  <a:pt x="1704975" y="257175"/>
                </a:cubicBezTo>
                <a:cubicBezTo>
                  <a:pt x="1714914" y="251495"/>
                  <a:pt x="1724025" y="244475"/>
                  <a:pt x="1733550" y="238125"/>
                </a:cubicBezTo>
                <a:cubicBezTo>
                  <a:pt x="1743075" y="241300"/>
                  <a:pt x="1752471" y="244892"/>
                  <a:pt x="1762125" y="247650"/>
                </a:cubicBezTo>
                <a:cubicBezTo>
                  <a:pt x="1774712" y="251246"/>
                  <a:pt x="1791844" y="247118"/>
                  <a:pt x="1800225" y="257175"/>
                </a:cubicBezTo>
                <a:cubicBezTo>
                  <a:pt x="1810589" y="269612"/>
                  <a:pt x="1805823" y="289094"/>
                  <a:pt x="1809750" y="304800"/>
                </a:cubicBezTo>
                <a:cubicBezTo>
                  <a:pt x="1812185" y="314540"/>
                  <a:pt x="1813003" y="325535"/>
                  <a:pt x="1819275" y="333375"/>
                </a:cubicBezTo>
                <a:cubicBezTo>
                  <a:pt x="1826426" y="342314"/>
                  <a:pt x="1838325" y="346075"/>
                  <a:pt x="1847850" y="352425"/>
                </a:cubicBezTo>
                <a:cubicBezTo>
                  <a:pt x="1892758" y="344940"/>
                  <a:pt x="1903315" y="344742"/>
                  <a:pt x="1943100" y="333375"/>
                </a:cubicBezTo>
                <a:cubicBezTo>
                  <a:pt x="1952754" y="330617"/>
                  <a:pt x="1961712" y="325095"/>
                  <a:pt x="1971675" y="323850"/>
                </a:cubicBezTo>
                <a:cubicBezTo>
                  <a:pt x="2012752" y="318715"/>
                  <a:pt x="2054225" y="317500"/>
                  <a:pt x="2095500" y="314325"/>
                </a:cubicBezTo>
                <a:cubicBezTo>
                  <a:pt x="2105025" y="311150"/>
                  <a:pt x="2114197" y="306596"/>
                  <a:pt x="2124075" y="304800"/>
                </a:cubicBezTo>
                <a:cubicBezTo>
                  <a:pt x="2268653" y="278513"/>
                  <a:pt x="2438560" y="301385"/>
                  <a:pt x="2571750" y="304800"/>
                </a:cubicBezTo>
                <a:cubicBezTo>
                  <a:pt x="2644775" y="301625"/>
                  <a:pt x="2717946" y="300881"/>
                  <a:pt x="2790825" y="295275"/>
                </a:cubicBezTo>
                <a:cubicBezTo>
                  <a:pt x="2800836" y="294505"/>
                  <a:pt x="2810683" y="290731"/>
                  <a:pt x="2819400" y="285750"/>
                </a:cubicBezTo>
                <a:cubicBezTo>
                  <a:pt x="2864800" y="259807"/>
                  <a:pt x="2849224" y="259309"/>
                  <a:pt x="2886075" y="228600"/>
                </a:cubicBezTo>
                <a:cubicBezTo>
                  <a:pt x="2894869" y="221271"/>
                  <a:pt x="2905125" y="215900"/>
                  <a:pt x="2914650" y="209550"/>
                </a:cubicBezTo>
                <a:cubicBezTo>
                  <a:pt x="2940751" y="131248"/>
                  <a:pt x="2901049" y="230859"/>
                  <a:pt x="2952750" y="161925"/>
                </a:cubicBezTo>
                <a:cubicBezTo>
                  <a:pt x="3025858" y="64448"/>
                  <a:pt x="2980460" y="86467"/>
                  <a:pt x="3048000" y="28575"/>
                </a:cubicBezTo>
                <a:cubicBezTo>
                  <a:pt x="3056692" y="21125"/>
                  <a:pt x="3066336" y="14645"/>
                  <a:pt x="3076575" y="9525"/>
                </a:cubicBezTo>
                <a:cubicBezTo>
                  <a:pt x="3085555" y="5035"/>
                  <a:pt x="3095625" y="3175"/>
                  <a:pt x="3105150" y="0"/>
                </a:cubicBezTo>
                <a:cubicBezTo>
                  <a:pt x="3117850" y="3175"/>
                  <a:pt x="3133028" y="1347"/>
                  <a:pt x="3143250" y="9525"/>
                </a:cubicBezTo>
                <a:cubicBezTo>
                  <a:pt x="3151090" y="15797"/>
                  <a:pt x="3147899" y="29323"/>
                  <a:pt x="3152775" y="38100"/>
                </a:cubicBezTo>
                <a:cubicBezTo>
                  <a:pt x="3163894" y="58114"/>
                  <a:pt x="3178175" y="76200"/>
                  <a:pt x="3190875" y="95250"/>
                </a:cubicBezTo>
                <a:lnTo>
                  <a:pt x="3190875" y="95250"/>
                </a:lnTo>
                <a:cubicBezTo>
                  <a:pt x="3224580" y="117720"/>
                  <a:pt x="3226754" y="116471"/>
                  <a:pt x="3257550" y="152400"/>
                </a:cubicBezTo>
                <a:cubicBezTo>
                  <a:pt x="3274924" y="172669"/>
                  <a:pt x="3284268" y="201652"/>
                  <a:pt x="3305175" y="219075"/>
                </a:cubicBezTo>
                <a:cubicBezTo>
                  <a:pt x="3312888" y="225503"/>
                  <a:pt x="3324225" y="225425"/>
                  <a:pt x="3333750" y="228600"/>
                </a:cubicBezTo>
                <a:cubicBezTo>
                  <a:pt x="3343275" y="238125"/>
                  <a:pt x="3351117" y="249703"/>
                  <a:pt x="3362325" y="257175"/>
                </a:cubicBezTo>
                <a:cubicBezTo>
                  <a:pt x="3377957" y="267596"/>
                  <a:pt x="3441135" y="275072"/>
                  <a:pt x="3448050" y="276225"/>
                </a:cubicBezTo>
                <a:lnTo>
                  <a:pt x="3505200" y="314325"/>
                </a:lnTo>
                <a:lnTo>
                  <a:pt x="3533775" y="333375"/>
                </a:lnTo>
                <a:cubicBezTo>
                  <a:pt x="3629025" y="330200"/>
                  <a:pt x="3724551" y="331764"/>
                  <a:pt x="3819525" y="323850"/>
                </a:cubicBezTo>
                <a:cubicBezTo>
                  <a:pt x="3839536" y="322182"/>
                  <a:pt x="3856620" y="305803"/>
                  <a:pt x="3876675" y="304800"/>
                </a:cubicBezTo>
                <a:cubicBezTo>
                  <a:pt x="4114846" y="292891"/>
                  <a:pt x="4003736" y="299504"/>
                  <a:pt x="4210050" y="285750"/>
                </a:cubicBezTo>
                <a:cubicBezTo>
                  <a:pt x="4254500" y="288925"/>
                  <a:pt x="4299142" y="290068"/>
                  <a:pt x="4343400" y="295275"/>
                </a:cubicBezTo>
                <a:cubicBezTo>
                  <a:pt x="4353371" y="296448"/>
                  <a:pt x="4362192" y="302542"/>
                  <a:pt x="4371975" y="304800"/>
                </a:cubicBezTo>
                <a:cubicBezTo>
                  <a:pt x="4457315" y="324494"/>
                  <a:pt x="4462775" y="323294"/>
                  <a:pt x="4543425" y="333375"/>
                </a:cubicBezTo>
                <a:cubicBezTo>
                  <a:pt x="4552950" y="336550"/>
                  <a:pt x="4562199" y="340722"/>
                  <a:pt x="4572000" y="342900"/>
                </a:cubicBezTo>
                <a:cubicBezTo>
                  <a:pt x="4590853" y="347090"/>
                  <a:pt x="4613435" y="341200"/>
                  <a:pt x="4629150" y="352425"/>
                </a:cubicBezTo>
                <a:cubicBezTo>
                  <a:pt x="4639802" y="360034"/>
                  <a:pt x="4636108" y="377688"/>
                  <a:pt x="4638675" y="390525"/>
                </a:cubicBezTo>
                <a:cubicBezTo>
                  <a:pt x="4653260" y="463452"/>
                  <a:pt x="4642402" y="428898"/>
                  <a:pt x="4657725" y="495300"/>
                </a:cubicBezTo>
                <a:cubicBezTo>
                  <a:pt x="4663612" y="520811"/>
                  <a:pt x="4662252" y="549715"/>
                  <a:pt x="4676775" y="571500"/>
                </a:cubicBezTo>
                <a:cubicBezTo>
                  <a:pt x="4729212" y="650156"/>
                  <a:pt x="4648346" y="524167"/>
                  <a:pt x="4724400" y="676275"/>
                </a:cubicBezTo>
                <a:cubicBezTo>
                  <a:pt x="4734639" y="696753"/>
                  <a:pt x="4755260" y="711705"/>
                  <a:pt x="4762500" y="733425"/>
                </a:cubicBezTo>
                <a:cubicBezTo>
                  <a:pt x="4786441" y="805249"/>
                  <a:pt x="4754146" y="716717"/>
                  <a:pt x="4791075" y="790575"/>
                </a:cubicBezTo>
                <a:cubicBezTo>
                  <a:pt x="4795565" y="799555"/>
                  <a:pt x="4796110" y="810170"/>
                  <a:pt x="4800600" y="819150"/>
                </a:cubicBezTo>
                <a:cubicBezTo>
                  <a:pt x="4805720" y="829389"/>
                  <a:pt x="4812996" y="838410"/>
                  <a:pt x="4819650" y="847725"/>
                </a:cubicBezTo>
                <a:cubicBezTo>
                  <a:pt x="4837010" y="872029"/>
                  <a:pt x="4861880" y="906465"/>
                  <a:pt x="4886325" y="923925"/>
                </a:cubicBezTo>
                <a:cubicBezTo>
                  <a:pt x="4894495" y="929761"/>
                  <a:pt x="4905375" y="930275"/>
                  <a:pt x="4914900" y="933450"/>
                </a:cubicBezTo>
                <a:cubicBezTo>
                  <a:pt x="4987925" y="1006475"/>
                  <a:pt x="4945380" y="986790"/>
                  <a:pt x="5038725" y="1000125"/>
                </a:cubicBezTo>
                <a:cubicBezTo>
                  <a:pt x="5114197" y="1025282"/>
                  <a:pt x="5076068" y="1015874"/>
                  <a:pt x="5153025" y="1028700"/>
                </a:cubicBezTo>
                <a:cubicBezTo>
                  <a:pt x="5162550" y="1035050"/>
                  <a:pt x="5172806" y="1040421"/>
                  <a:pt x="5181600" y="1047750"/>
                </a:cubicBezTo>
                <a:cubicBezTo>
                  <a:pt x="5207235" y="1069113"/>
                  <a:pt x="5208344" y="1081861"/>
                  <a:pt x="5238750" y="1095375"/>
                </a:cubicBezTo>
                <a:cubicBezTo>
                  <a:pt x="5341945" y="1141239"/>
                  <a:pt x="5445709" y="1119539"/>
                  <a:pt x="5562600" y="1123950"/>
                </a:cubicBezTo>
                <a:lnTo>
                  <a:pt x="5800725" y="1133475"/>
                </a:lnTo>
                <a:cubicBezTo>
                  <a:pt x="5857875" y="1130300"/>
                  <a:pt x="5915105" y="1128340"/>
                  <a:pt x="5972175" y="1123950"/>
                </a:cubicBezTo>
                <a:cubicBezTo>
                  <a:pt x="5997697" y="1121987"/>
                  <a:pt x="6023346" y="1119788"/>
                  <a:pt x="6048375" y="1114425"/>
                </a:cubicBezTo>
                <a:cubicBezTo>
                  <a:pt x="6068010" y="1110218"/>
                  <a:pt x="6105525" y="1095375"/>
                  <a:pt x="6105525" y="1095375"/>
                </a:cubicBezTo>
                <a:cubicBezTo>
                  <a:pt x="6130925" y="1098550"/>
                  <a:pt x="6156476" y="1100692"/>
                  <a:pt x="6181725" y="1104900"/>
                </a:cubicBezTo>
                <a:cubicBezTo>
                  <a:pt x="6194638" y="1107052"/>
                  <a:pt x="6206988" y="1111858"/>
                  <a:pt x="6219825" y="1114425"/>
                </a:cubicBezTo>
                <a:cubicBezTo>
                  <a:pt x="6238763" y="1118213"/>
                  <a:pt x="6257925" y="1120775"/>
                  <a:pt x="6276975" y="1123950"/>
                </a:cubicBezTo>
                <a:cubicBezTo>
                  <a:pt x="7090325" y="1091416"/>
                  <a:pt x="6081054" y="1123950"/>
                  <a:pt x="6677025" y="1123950"/>
                </a:cubicBezTo>
                <a:cubicBezTo>
                  <a:pt x="6861202" y="1123950"/>
                  <a:pt x="7045325" y="1117600"/>
                  <a:pt x="7229475" y="1114425"/>
                </a:cubicBezTo>
                <a:cubicBezTo>
                  <a:pt x="7283965" y="1103527"/>
                  <a:pt x="7289868" y="1097125"/>
                  <a:pt x="7353300" y="1114425"/>
                </a:cubicBezTo>
                <a:cubicBezTo>
                  <a:pt x="7364344" y="1117437"/>
                  <a:pt x="7371636" y="1128355"/>
                  <a:pt x="7381875" y="1133475"/>
                </a:cubicBezTo>
                <a:cubicBezTo>
                  <a:pt x="7390855" y="1137965"/>
                  <a:pt x="7410450" y="1143000"/>
                  <a:pt x="7410450" y="114300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Freeform 18"/>
          <p:cNvSpPr/>
          <p:nvPr/>
        </p:nvSpPr>
        <p:spPr>
          <a:xfrm>
            <a:off x="1005458" y="2089547"/>
            <a:ext cx="6230838" cy="918185"/>
          </a:xfrm>
          <a:custGeom>
            <a:avLst/>
            <a:gdLst>
              <a:gd name="connsiteX0" fmla="*/ 0 w 7429500"/>
              <a:gd name="connsiteY0" fmla="*/ 898252 h 918185"/>
              <a:gd name="connsiteX1" fmla="*/ 161925 w 7429500"/>
              <a:gd name="connsiteY1" fmla="*/ 879202 h 918185"/>
              <a:gd name="connsiteX2" fmla="*/ 190500 w 7429500"/>
              <a:gd name="connsiteY2" fmla="*/ 869677 h 918185"/>
              <a:gd name="connsiteX3" fmla="*/ 1066800 w 7429500"/>
              <a:gd name="connsiteY3" fmla="*/ 869677 h 918185"/>
              <a:gd name="connsiteX4" fmla="*/ 1228725 w 7429500"/>
              <a:gd name="connsiteY4" fmla="*/ 879202 h 918185"/>
              <a:gd name="connsiteX5" fmla="*/ 1390650 w 7429500"/>
              <a:gd name="connsiteY5" fmla="*/ 869677 h 918185"/>
              <a:gd name="connsiteX6" fmla="*/ 1647825 w 7429500"/>
              <a:gd name="connsiteY6" fmla="*/ 850627 h 918185"/>
              <a:gd name="connsiteX7" fmla="*/ 1809750 w 7429500"/>
              <a:gd name="connsiteY7" fmla="*/ 869677 h 918185"/>
              <a:gd name="connsiteX8" fmla="*/ 1857375 w 7429500"/>
              <a:gd name="connsiteY8" fmla="*/ 879202 h 918185"/>
              <a:gd name="connsiteX9" fmla="*/ 2705100 w 7429500"/>
              <a:gd name="connsiteY9" fmla="*/ 869677 h 918185"/>
              <a:gd name="connsiteX10" fmla="*/ 2762250 w 7429500"/>
              <a:gd name="connsiteY10" fmla="*/ 831577 h 918185"/>
              <a:gd name="connsiteX11" fmla="*/ 2809875 w 7429500"/>
              <a:gd name="connsiteY11" fmla="*/ 822052 h 918185"/>
              <a:gd name="connsiteX12" fmla="*/ 2876550 w 7429500"/>
              <a:gd name="connsiteY12" fmla="*/ 736327 h 918185"/>
              <a:gd name="connsiteX13" fmla="*/ 2981325 w 7429500"/>
              <a:gd name="connsiteY13" fmla="*/ 574402 h 918185"/>
              <a:gd name="connsiteX14" fmla="*/ 3009900 w 7429500"/>
              <a:gd name="connsiteY14" fmla="*/ 545827 h 918185"/>
              <a:gd name="connsiteX15" fmla="*/ 3038475 w 7429500"/>
              <a:gd name="connsiteY15" fmla="*/ 536302 h 918185"/>
              <a:gd name="connsiteX16" fmla="*/ 3067050 w 7429500"/>
              <a:gd name="connsiteY16" fmla="*/ 545827 h 918185"/>
              <a:gd name="connsiteX17" fmla="*/ 3086100 w 7429500"/>
              <a:gd name="connsiteY17" fmla="*/ 574402 h 918185"/>
              <a:gd name="connsiteX18" fmla="*/ 3114675 w 7429500"/>
              <a:gd name="connsiteY18" fmla="*/ 593452 h 918185"/>
              <a:gd name="connsiteX19" fmla="*/ 3152775 w 7429500"/>
              <a:gd name="connsiteY19" fmla="*/ 583927 h 918185"/>
              <a:gd name="connsiteX20" fmla="*/ 3181350 w 7429500"/>
              <a:gd name="connsiteY20" fmla="*/ 526777 h 918185"/>
              <a:gd name="connsiteX21" fmla="*/ 3248025 w 7429500"/>
              <a:gd name="connsiteY21" fmla="*/ 498202 h 918185"/>
              <a:gd name="connsiteX22" fmla="*/ 3314700 w 7429500"/>
              <a:gd name="connsiteY22" fmla="*/ 441052 h 918185"/>
              <a:gd name="connsiteX23" fmla="*/ 3343275 w 7429500"/>
              <a:gd name="connsiteY23" fmla="*/ 422002 h 918185"/>
              <a:gd name="connsiteX24" fmla="*/ 3467100 w 7429500"/>
              <a:gd name="connsiteY24" fmla="*/ 393427 h 918185"/>
              <a:gd name="connsiteX25" fmla="*/ 3495675 w 7429500"/>
              <a:gd name="connsiteY25" fmla="*/ 374377 h 918185"/>
              <a:gd name="connsiteX26" fmla="*/ 3505200 w 7429500"/>
              <a:gd name="connsiteY26" fmla="*/ 402952 h 918185"/>
              <a:gd name="connsiteX27" fmla="*/ 3514725 w 7429500"/>
              <a:gd name="connsiteY27" fmla="*/ 593452 h 918185"/>
              <a:gd name="connsiteX28" fmla="*/ 3552825 w 7429500"/>
              <a:gd name="connsiteY28" fmla="*/ 660127 h 918185"/>
              <a:gd name="connsiteX29" fmla="*/ 3581400 w 7429500"/>
              <a:gd name="connsiteY29" fmla="*/ 669652 h 918185"/>
              <a:gd name="connsiteX30" fmla="*/ 3609975 w 7429500"/>
              <a:gd name="connsiteY30" fmla="*/ 688702 h 918185"/>
              <a:gd name="connsiteX31" fmla="*/ 3667125 w 7429500"/>
              <a:gd name="connsiteY31" fmla="*/ 707752 h 918185"/>
              <a:gd name="connsiteX32" fmla="*/ 3695700 w 7429500"/>
              <a:gd name="connsiteY32" fmla="*/ 726802 h 918185"/>
              <a:gd name="connsiteX33" fmla="*/ 3752850 w 7429500"/>
              <a:gd name="connsiteY33" fmla="*/ 755377 h 918185"/>
              <a:gd name="connsiteX34" fmla="*/ 3800475 w 7429500"/>
              <a:gd name="connsiteY34" fmla="*/ 822052 h 918185"/>
              <a:gd name="connsiteX35" fmla="*/ 3838575 w 7429500"/>
              <a:gd name="connsiteY35" fmla="*/ 831577 h 918185"/>
              <a:gd name="connsiteX36" fmla="*/ 3981450 w 7429500"/>
              <a:gd name="connsiteY36" fmla="*/ 841102 h 918185"/>
              <a:gd name="connsiteX37" fmla="*/ 4010025 w 7429500"/>
              <a:gd name="connsiteY37" fmla="*/ 860152 h 918185"/>
              <a:gd name="connsiteX38" fmla="*/ 4171950 w 7429500"/>
              <a:gd name="connsiteY38" fmla="*/ 879202 h 918185"/>
              <a:gd name="connsiteX39" fmla="*/ 4695825 w 7429500"/>
              <a:gd name="connsiteY39" fmla="*/ 879202 h 918185"/>
              <a:gd name="connsiteX40" fmla="*/ 4791075 w 7429500"/>
              <a:gd name="connsiteY40" fmla="*/ 850627 h 918185"/>
              <a:gd name="connsiteX41" fmla="*/ 4819650 w 7429500"/>
              <a:gd name="connsiteY41" fmla="*/ 841102 h 918185"/>
              <a:gd name="connsiteX42" fmla="*/ 4829175 w 7429500"/>
              <a:gd name="connsiteY42" fmla="*/ 803002 h 918185"/>
              <a:gd name="connsiteX43" fmla="*/ 4857750 w 7429500"/>
              <a:gd name="connsiteY43" fmla="*/ 774427 h 918185"/>
              <a:gd name="connsiteX44" fmla="*/ 4876800 w 7429500"/>
              <a:gd name="connsiteY44" fmla="*/ 745852 h 918185"/>
              <a:gd name="connsiteX45" fmla="*/ 4886325 w 7429500"/>
              <a:gd name="connsiteY45" fmla="*/ 717277 h 918185"/>
              <a:gd name="connsiteX46" fmla="*/ 4905375 w 7429500"/>
              <a:gd name="connsiteY46" fmla="*/ 688702 h 918185"/>
              <a:gd name="connsiteX47" fmla="*/ 4924425 w 7429500"/>
              <a:gd name="connsiteY47" fmla="*/ 650602 h 918185"/>
              <a:gd name="connsiteX48" fmla="*/ 4953000 w 7429500"/>
              <a:gd name="connsiteY48" fmla="*/ 641077 h 918185"/>
              <a:gd name="connsiteX49" fmla="*/ 4991100 w 7429500"/>
              <a:gd name="connsiteY49" fmla="*/ 622027 h 918185"/>
              <a:gd name="connsiteX50" fmla="*/ 5048250 w 7429500"/>
              <a:gd name="connsiteY50" fmla="*/ 583927 h 918185"/>
              <a:gd name="connsiteX51" fmla="*/ 5105400 w 7429500"/>
              <a:gd name="connsiteY51" fmla="*/ 536302 h 918185"/>
              <a:gd name="connsiteX52" fmla="*/ 5143500 w 7429500"/>
              <a:gd name="connsiteY52" fmla="*/ 526777 h 918185"/>
              <a:gd name="connsiteX53" fmla="*/ 5229225 w 7429500"/>
              <a:gd name="connsiteY53" fmla="*/ 507727 h 918185"/>
              <a:gd name="connsiteX54" fmla="*/ 5286375 w 7429500"/>
              <a:gd name="connsiteY54" fmla="*/ 479152 h 918185"/>
              <a:gd name="connsiteX55" fmla="*/ 5314950 w 7429500"/>
              <a:gd name="connsiteY55" fmla="*/ 460102 h 918185"/>
              <a:gd name="connsiteX56" fmla="*/ 5372100 w 7429500"/>
              <a:gd name="connsiteY56" fmla="*/ 431527 h 918185"/>
              <a:gd name="connsiteX57" fmla="*/ 5419725 w 7429500"/>
              <a:gd name="connsiteY57" fmla="*/ 374377 h 918185"/>
              <a:gd name="connsiteX58" fmla="*/ 5457825 w 7429500"/>
              <a:gd name="connsiteY58" fmla="*/ 317227 h 918185"/>
              <a:gd name="connsiteX59" fmla="*/ 5476875 w 7429500"/>
              <a:gd name="connsiteY59" fmla="*/ 288652 h 918185"/>
              <a:gd name="connsiteX60" fmla="*/ 5534025 w 7429500"/>
              <a:gd name="connsiteY60" fmla="*/ 250552 h 918185"/>
              <a:gd name="connsiteX61" fmla="*/ 5572125 w 7429500"/>
              <a:gd name="connsiteY61" fmla="*/ 193402 h 918185"/>
              <a:gd name="connsiteX62" fmla="*/ 5591175 w 7429500"/>
              <a:gd name="connsiteY62" fmla="*/ 164827 h 918185"/>
              <a:gd name="connsiteX63" fmla="*/ 5619750 w 7429500"/>
              <a:gd name="connsiteY63" fmla="*/ 107677 h 918185"/>
              <a:gd name="connsiteX64" fmla="*/ 5676900 w 7429500"/>
              <a:gd name="connsiteY64" fmla="*/ 69577 h 918185"/>
              <a:gd name="connsiteX65" fmla="*/ 6019800 w 7429500"/>
              <a:gd name="connsiteY65" fmla="*/ 60052 h 918185"/>
              <a:gd name="connsiteX66" fmla="*/ 6076950 w 7429500"/>
              <a:gd name="connsiteY66" fmla="*/ 50527 h 918185"/>
              <a:gd name="connsiteX67" fmla="*/ 6105525 w 7429500"/>
              <a:gd name="connsiteY67" fmla="*/ 41002 h 918185"/>
              <a:gd name="connsiteX68" fmla="*/ 6172200 w 7429500"/>
              <a:gd name="connsiteY68" fmla="*/ 31477 h 918185"/>
              <a:gd name="connsiteX69" fmla="*/ 6410325 w 7429500"/>
              <a:gd name="connsiteY69" fmla="*/ 31477 h 918185"/>
              <a:gd name="connsiteX70" fmla="*/ 6572250 w 7429500"/>
              <a:gd name="connsiteY70" fmla="*/ 41002 h 918185"/>
              <a:gd name="connsiteX71" fmla="*/ 6943725 w 7429500"/>
              <a:gd name="connsiteY71" fmla="*/ 31477 h 918185"/>
              <a:gd name="connsiteX72" fmla="*/ 7058025 w 7429500"/>
              <a:gd name="connsiteY72" fmla="*/ 12427 h 918185"/>
              <a:gd name="connsiteX73" fmla="*/ 7429500 w 7429500"/>
              <a:gd name="connsiteY73" fmla="*/ 21952 h 91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7429500" h="918185">
                <a:moveTo>
                  <a:pt x="0" y="898252"/>
                </a:moveTo>
                <a:cubicBezTo>
                  <a:pt x="37785" y="894474"/>
                  <a:pt x="119812" y="887625"/>
                  <a:pt x="161925" y="879202"/>
                </a:cubicBezTo>
                <a:cubicBezTo>
                  <a:pt x="171770" y="877233"/>
                  <a:pt x="180975" y="872852"/>
                  <a:pt x="190500" y="869677"/>
                </a:cubicBezTo>
                <a:cubicBezTo>
                  <a:pt x="530056" y="918185"/>
                  <a:pt x="166202" y="869677"/>
                  <a:pt x="1066800" y="869677"/>
                </a:cubicBezTo>
                <a:cubicBezTo>
                  <a:pt x="1120868" y="869677"/>
                  <a:pt x="1174750" y="876027"/>
                  <a:pt x="1228725" y="879202"/>
                </a:cubicBezTo>
                <a:lnTo>
                  <a:pt x="1390650" y="869677"/>
                </a:lnTo>
                <a:cubicBezTo>
                  <a:pt x="1625218" y="857648"/>
                  <a:pt x="1529588" y="874274"/>
                  <a:pt x="1647825" y="850627"/>
                </a:cubicBezTo>
                <a:lnTo>
                  <a:pt x="1809750" y="869677"/>
                </a:lnTo>
                <a:cubicBezTo>
                  <a:pt x="1825751" y="872139"/>
                  <a:pt x="1841500" y="876027"/>
                  <a:pt x="1857375" y="879202"/>
                </a:cubicBezTo>
                <a:lnTo>
                  <a:pt x="2705100" y="869677"/>
                </a:lnTo>
                <a:cubicBezTo>
                  <a:pt x="2727964" y="868474"/>
                  <a:pt x="2739799" y="836067"/>
                  <a:pt x="2762250" y="831577"/>
                </a:cubicBezTo>
                <a:lnTo>
                  <a:pt x="2809875" y="822052"/>
                </a:lnTo>
                <a:cubicBezTo>
                  <a:pt x="2841233" y="790694"/>
                  <a:pt x="2853764" y="781899"/>
                  <a:pt x="2876550" y="736327"/>
                </a:cubicBezTo>
                <a:cubicBezTo>
                  <a:pt x="2911988" y="665452"/>
                  <a:pt x="2921247" y="634480"/>
                  <a:pt x="2981325" y="574402"/>
                </a:cubicBezTo>
                <a:cubicBezTo>
                  <a:pt x="2990850" y="564877"/>
                  <a:pt x="2998692" y="553299"/>
                  <a:pt x="3009900" y="545827"/>
                </a:cubicBezTo>
                <a:cubicBezTo>
                  <a:pt x="3018254" y="540258"/>
                  <a:pt x="3028950" y="539477"/>
                  <a:pt x="3038475" y="536302"/>
                </a:cubicBezTo>
                <a:cubicBezTo>
                  <a:pt x="3048000" y="539477"/>
                  <a:pt x="3059210" y="539555"/>
                  <a:pt x="3067050" y="545827"/>
                </a:cubicBezTo>
                <a:cubicBezTo>
                  <a:pt x="3075989" y="552978"/>
                  <a:pt x="3078005" y="566307"/>
                  <a:pt x="3086100" y="574402"/>
                </a:cubicBezTo>
                <a:cubicBezTo>
                  <a:pt x="3094195" y="582497"/>
                  <a:pt x="3105150" y="587102"/>
                  <a:pt x="3114675" y="593452"/>
                </a:cubicBezTo>
                <a:cubicBezTo>
                  <a:pt x="3127375" y="590277"/>
                  <a:pt x="3141883" y="591189"/>
                  <a:pt x="3152775" y="583927"/>
                </a:cubicBezTo>
                <a:cubicBezTo>
                  <a:pt x="3187187" y="560986"/>
                  <a:pt x="3159616" y="553944"/>
                  <a:pt x="3181350" y="526777"/>
                </a:cubicBezTo>
                <a:cubicBezTo>
                  <a:pt x="3197795" y="506221"/>
                  <a:pt x="3225146" y="503922"/>
                  <a:pt x="3248025" y="498202"/>
                </a:cubicBezTo>
                <a:cubicBezTo>
                  <a:pt x="3282641" y="463586"/>
                  <a:pt x="3271933" y="471600"/>
                  <a:pt x="3314700" y="441052"/>
                </a:cubicBezTo>
                <a:cubicBezTo>
                  <a:pt x="3324015" y="434398"/>
                  <a:pt x="3332517" y="425914"/>
                  <a:pt x="3343275" y="422002"/>
                </a:cubicBezTo>
                <a:cubicBezTo>
                  <a:pt x="3371357" y="411790"/>
                  <a:pt x="3433267" y="400194"/>
                  <a:pt x="3467100" y="393427"/>
                </a:cubicBezTo>
                <a:cubicBezTo>
                  <a:pt x="3476625" y="387077"/>
                  <a:pt x="3484569" y="371601"/>
                  <a:pt x="3495675" y="374377"/>
                </a:cubicBezTo>
                <a:cubicBezTo>
                  <a:pt x="3505415" y="376812"/>
                  <a:pt x="3504330" y="392950"/>
                  <a:pt x="3505200" y="402952"/>
                </a:cubicBezTo>
                <a:cubicBezTo>
                  <a:pt x="3510708" y="466292"/>
                  <a:pt x="3506839" y="530364"/>
                  <a:pt x="3514725" y="593452"/>
                </a:cubicBezTo>
                <a:cubicBezTo>
                  <a:pt x="3515506" y="599702"/>
                  <a:pt x="3544755" y="653671"/>
                  <a:pt x="3552825" y="660127"/>
                </a:cubicBezTo>
                <a:cubicBezTo>
                  <a:pt x="3560665" y="666399"/>
                  <a:pt x="3572420" y="665162"/>
                  <a:pt x="3581400" y="669652"/>
                </a:cubicBezTo>
                <a:cubicBezTo>
                  <a:pt x="3591639" y="674772"/>
                  <a:pt x="3599514" y="684053"/>
                  <a:pt x="3609975" y="688702"/>
                </a:cubicBezTo>
                <a:cubicBezTo>
                  <a:pt x="3628325" y="696857"/>
                  <a:pt x="3650417" y="696613"/>
                  <a:pt x="3667125" y="707752"/>
                </a:cubicBezTo>
                <a:cubicBezTo>
                  <a:pt x="3676650" y="714102"/>
                  <a:pt x="3685461" y="721682"/>
                  <a:pt x="3695700" y="726802"/>
                </a:cubicBezTo>
                <a:cubicBezTo>
                  <a:pt x="3774570" y="766237"/>
                  <a:pt x="3670958" y="700782"/>
                  <a:pt x="3752850" y="755377"/>
                </a:cubicBezTo>
                <a:cubicBezTo>
                  <a:pt x="3760569" y="766955"/>
                  <a:pt x="3792957" y="816682"/>
                  <a:pt x="3800475" y="822052"/>
                </a:cubicBezTo>
                <a:cubicBezTo>
                  <a:pt x="3811127" y="829661"/>
                  <a:pt x="3825556" y="830207"/>
                  <a:pt x="3838575" y="831577"/>
                </a:cubicBezTo>
                <a:cubicBezTo>
                  <a:pt x="3886043" y="836574"/>
                  <a:pt x="3933825" y="837927"/>
                  <a:pt x="3981450" y="841102"/>
                </a:cubicBezTo>
                <a:cubicBezTo>
                  <a:pt x="3990975" y="847452"/>
                  <a:pt x="3999786" y="855032"/>
                  <a:pt x="4010025" y="860152"/>
                </a:cubicBezTo>
                <a:cubicBezTo>
                  <a:pt x="4053323" y="881801"/>
                  <a:pt x="4150880" y="877697"/>
                  <a:pt x="4171950" y="879202"/>
                </a:cubicBezTo>
                <a:cubicBezTo>
                  <a:pt x="4377476" y="913456"/>
                  <a:pt x="4250993" y="895988"/>
                  <a:pt x="4695825" y="879202"/>
                </a:cubicBezTo>
                <a:cubicBezTo>
                  <a:pt x="4712058" y="878589"/>
                  <a:pt x="4784931" y="852675"/>
                  <a:pt x="4791075" y="850627"/>
                </a:cubicBezTo>
                <a:lnTo>
                  <a:pt x="4819650" y="841102"/>
                </a:lnTo>
                <a:cubicBezTo>
                  <a:pt x="4822825" y="828402"/>
                  <a:pt x="4822680" y="814368"/>
                  <a:pt x="4829175" y="803002"/>
                </a:cubicBezTo>
                <a:cubicBezTo>
                  <a:pt x="4835858" y="791306"/>
                  <a:pt x="4849126" y="784775"/>
                  <a:pt x="4857750" y="774427"/>
                </a:cubicBezTo>
                <a:cubicBezTo>
                  <a:pt x="4865079" y="765633"/>
                  <a:pt x="4871680" y="756091"/>
                  <a:pt x="4876800" y="745852"/>
                </a:cubicBezTo>
                <a:cubicBezTo>
                  <a:pt x="4881290" y="736872"/>
                  <a:pt x="4881835" y="726257"/>
                  <a:pt x="4886325" y="717277"/>
                </a:cubicBezTo>
                <a:cubicBezTo>
                  <a:pt x="4891445" y="707038"/>
                  <a:pt x="4899695" y="698641"/>
                  <a:pt x="4905375" y="688702"/>
                </a:cubicBezTo>
                <a:cubicBezTo>
                  <a:pt x="4912420" y="676374"/>
                  <a:pt x="4914385" y="660642"/>
                  <a:pt x="4924425" y="650602"/>
                </a:cubicBezTo>
                <a:cubicBezTo>
                  <a:pt x="4931525" y="643502"/>
                  <a:pt x="4943772" y="645032"/>
                  <a:pt x="4953000" y="641077"/>
                </a:cubicBezTo>
                <a:cubicBezTo>
                  <a:pt x="4966051" y="635484"/>
                  <a:pt x="4978924" y="629332"/>
                  <a:pt x="4991100" y="622027"/>
                </a:cubicBezTo>
                <a:cubicBezTo>
                  <a:pt x="5010733" y="610247"/>
                  <a:pt x="5032061" y="600116"/>
                  <a:pt x="5048250" y="583927"/>
                </a:cubicBezTo>
                <a:cubicBezTo>
                  <a:pt x="5065414" y="566763"/>
                  <a:pt x="5082193" y="546248"/>
                  <a:pt x="5105400" y="536302"/>
                </a:cubicBezTo>
                <a:cubicBezTo>
                  <a:pt x="5117432" y="531145"/>
                  <a:pt x="5130721" y="529617"/>
                  <a:pt x="5143500" y="526777"/>
                </a:cubicBezTo>
                <a:cubicBezTo>
                  <a:pt x="5252331" y="502592"/>
                  <a:pt x="5136307" y="530956"/>
                  <a:pt x="5229225" y="507727"/>
                </a:cubicBezTo>
                <a:cubicBezTo>
                  <a:pt x="5311117" y="453132"/>
                  <a:pt x="5207505" y="518587"/>
                  <a:pt x="5286375" y="479152"/>
                </a:cubicBezTo>
                <a:cubicBezTo>
                  <a:pt x="5296614" y="474032"/>
                  <a:pt x="5304711" y="465222"/>
                  <a:pt x="5314950" y="460102"/>
                </a:cubicBezTo>
                <a:cubicBezTo>
                  <a:pt x="5393820" y="420667"/>
                  <a:pt x="5290208" y="486122"/>
                  <a:pt x="5372100" y="431527"/>
                </a:cubicBezTo>
                <a:cubicBezTo>
                  <a:pt x="5440173" y="329417"/>
                  <a:pt x="5334162" y="484386"/>
                  <a:pt x="5419725" y="374377"/>
                </a:cubicBezTo>
                <a:cubicBezTo>
                  <a:pt x="5433781" y="356305"/>
                  <a:pt x="5445125" y="336277"/>
                  <a:pt x="5457825" y="317227"/>
                </a:cubicBezTo>
                <a:cubicBezTo>
                  <a:pt x="5464175" y="307702"/>
                  <a:pt x="5467350" y="295002"/>
                  <a:pt x="5476875" y="288652"/>
                </a:cubicBezTo>
                <a:lnTo>
                  <a:pt x="5534025" y="250552"/>
                </a:lnTo>
                <a:lnTo>
                  <a:pt x="5572125" y="193402"/>
                </a:lnTo>
                <a:cubicBezTo>
                  <a:pt x="5578475" y="183877"/>
                  <a:pt x="5587555" y="175687"/>
                  <a:pt x="5591175" y="164827"/>
                </a:cubicBezTo>
                <a:cubicBezTo>
                  <a:pt x="5597969" y="144444"/>
                  <a:pt x="5602372" y="122883"/>
                  <a:pt x="5619750" y="107677"/>
                </a:cubicBezTo>
                <a:cubicBezTo>
                  <a:pt x="5636980" y="92600"/>
                  <a:pt x="5654014" y="70213"/>
                  <a:pt x="5676900" y="69577"/>
                </a:cubicBezTo>
                <a:lnTo>
                  <a:pt x="6019800" y="60052"/>
                </a:lnTo>
                <a:cubicBezTo>
                  <a:pt x="6038850" y="56877"/>
                  <a:pt x="6058097" y="54717"/>
                  <a:pt x="6076950" y="50527"/>
                </a:cubicBezTo>
                <a:cubicBezTo>
                  <a:pt x="6086751" y="48349"/>
                  <a:pt x="6095680" y="42971"/>
                  <a:pt x="6105525" y="41002"/>
                </a:cubicBezTo>
                <a:cubicBezTo>
                  <a:pt x="6127540" y="36599"/>
                  <a:pt x="6149975" y="34652"/>
                  <a:pt x="6172200" y="31477"/>
                </a:cubicBezTo>
                <a:cubicBezTo>
                  <a:pt x="6266631" y="0"/>
                  <a:pt x="6194072" y="20387"/>
                  <a:pt x="6410325" y="31477"/>
                </a:cubicBezTo>
                <a:lnTo>
                  <a:pt x="6572250" y="41002"/>
                </a:lnTo>
                <a:lnTo>
                  <a:pt x="6943725" y="31477"/>
                </a:lnTo>
                <a:cubicBezTo>
                  <a:pt x="7016642" y="28439"/>
                  <a:pt x="7010132" y="28391"/>
                  <a:pt x="7058025" y="12427"/>
                </a:cubicBezTo>
                <a:cubicBezTo>
                  <a:pt x="7302412" y="25289"/>
                  <a:pt x="7178592" y="21952"/>
                  <a:pt x="7429500" y="21952"/>
                </a:cubicBez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Freeform 19"/>
          <p:cNvSpPr/>
          <p:nvPr/>
        </p:nvSpPr>
        <p:spPr>
          <a:xfrm>
            <a:off x="995933" y="2149599"/>
            <a:ext cx="6240363" cy="859541"/>
          </a:xfrm>
          <a:custGeom>
            <a:avLst/>
            <a:gdLst>
              <a:gd name="connsiteX0" fmla="*/ 0 w 7439025"/>
              <a:gd name="connsiteY0" fmla="*/ 809625 h 859541"/>
              <a:gd name="connsiteX1" fmla="*/ 180975 w 7439025"/>
              <a:gd name="connsiteY1" fmla="*/ 800100 h 859541"/>
              <a:gd name="connsiteX2" fmla="*/ 209550 w 7439025"/>
              <a:gd name="connsiteY2" fmla="*/ 790575 h 859541"/>
              <a:gd name="connsiteX3" fmla="*/ 276225 w 7439025"/>
              <a:gd name="connsiteY3" fmla="*/ 781050 h 859541"/>
              <a:gd name="connsiteX4" fmla="*/ 352425 w 7439025"/>
              <a:gd name="connsiteY4" fmla="*/ 762000 h 859541"/>
              <a:gd name="connsiteX5" fmla="*/ 419100 w 7439025"/>
              <a:gd name="connsiteY5" fmla="*/ 771525 h 859541"/>
              <a:gd name="connsiteX6" fmla="*/ 457200 w 7439025"/>
              <a:gd name="connsiteY6" fmla="*/ 781050 h 859541"/>
              <a:gd name="connsiteX7" fmla="*/ 523875 w 7439025"/>
              <a:gd name="connsiteY7" fmla="*/ 790575 h 859541"/>
              <a:gd name="connsiteX8" fmla="*/ 638175 w 7439025"/>
              <a:gd name="connsiteY8" fmla="*/ 809625 h 859541"/>
              <a:gd name="connsiteX9" fmla="*/ 1028700 w 7439025"/>
              <a:gd name="connsiteY9" fmla="*/ 800100 h 859541"/>
              <a:gd name="connsiteX10" fmla="*/ 1219200 w 7439025"/>
              <a:gd name="connsiteY10" fmla="*/ 800100 h 859541"/>
              <a:gd name="connsiteX11" fmla="*/ 1466850 w 7439025"/>
              <a:gd name="connsiteY11" fmla="*/ 790575 h 859541"/>
              <a:gd name="connsiteX12" fmla="*/ 1590675 w 7439025"/>
              <a:gd name="connsiteY12" fmla="*/ 762000 h 859541"/>
              <a:gd name="connsiteX13" fmla="*/ 1666875 w 7439025"/>
              <a:gd name="connsiteY13" fmla="*/ 771525 h 859541"/>
              <a:gd name="connsiteX14" fmla="*/ 1724025 w 7439025"/>
              <a:gd name="connsiteY14" fmla="*/ 781050 h 859541"/>
              <a:gd name="connsiteX15" fmla="*/ 1952625 w 7439025"/>
              <a:gd name="connsiteY15" fmla="*/ 790575 h 859541"/>
              <a:gd name="connsiteX16" fmla="*/ 2009775 w 7439025"/>
              <a:gd name="connsiteY16" fmla="*/ 828675 h 859541"/>
              <a:gd name="connsiteX17" fmla="*/ 2038350 w 7439025"/>
              <a:gd name="connsiteY17" fmla="*/ 838200 h 859541"/>
              <a:gd name="connsiteX18" fmla="*/ 2124075 w 7439025"/>
              <a:gd name="connsiteY18" fmla="*/ 828675 h 859541"/>
              <a:gd name="connsiteX19" fmla="*/ 2266950 w 7439025"/>
              <a:gd name="connsiteY19" fmla="*/ 809625 h 859541"/>
              <a:gd name="connsiteX20" fmla="*/ 2809875 w 7439025"/>
              <a:gd name="connsiteY20" fmla="*/ 800100 h 859541"/>
              <a:gd name="connsiteX21" fmla="*/ 2857500 w 7439025"/>
              <a:gd name="connsiteY21" fmla="*/ 790575 h 859541"/>
              <a:gd name="connsiteX22" fmla="*/ 2924175 w 7439025"/>
              <a:gd name="connsiteY22" fmla="*/ 781050 h 859541"/>
              <a:gd name="connsiteX23" fmla="*/ 2933700 w 7439025"/>
              <a:gd name="connsiteY23" fmla="*/ 752475 h 859541"/>
              <a:gd name="connsiteX24" fmla="*/ 2943225 w 7439025"/>
              <a:gd name="connsiteY24" fmla="*/ 657225 h 859541"/>
              <a:gd name="connsiteX25" fmla="*/ 2962275 w 7439025"/>
              <a:gd name="connsiteY25" fmla="*/ 571500 h 859541"/>
              <a:gd name="connsiteX26" fmla="*/ 2971800 w 7439025"/>
              <a:gd name="connsiteY26" fmla="*/ 523875 h 859541"/>
              <a:gd name="connsiteX27" fmla="*/ 2981325 w 7439025"/>
              <a:gd name="connsiteY27" fmla="*/ 485775 h 859541"/>
              <a:gd name="connsiteX28" fmla="*/ 2990850 w 7439025"/>
              <a:gd name="connsiteY28" fmla="*/ 428625 h 859541"/>
              <a:gd name="connsiteX29" fmla="*/ 3038475 w 7439025"/>
              <a:gd name="connsiteY29" fmla="*/ 352425 h 859541"/>
              <a:gd name="connsiteX30" fmla="*/ 3124200 w 7439025"/>
              <a:gd name="connsiteY30" fmla="*/ 304800 h 859541"/>
              <a:gd name="connsiteX31" fmla="*/ 3171825 w 7439025"/>
              <a:gd name="connsiteY31" fmla="*/ 295275 h 859541"/>
              <a:gd name="connsiteX32" fmla="*/ 3181350 w 7439025"/>
              <a:gd name="connsiteY32" fmla="*/ 266700 h 859541"/>
              <a:gd name="connsiteX33" fmla="*/ 3200400 w 7439025"/>
              <a:gd name="connsiteY33" fmla="*/ 238125 h 859541"/>
              <a:gd name="connsiteX34" fmla="*/ 3238500 w 7439025"/>
              <a:gd name="connsiteY34" fmla="*/ 180975 h 859541"/>
              <a:gd name="connsiteX35" fmla="*/ 3276600 w 7439025"/>
              <a:gd name="connsiteY35" fmla="*/ 95250 h 859541"/>
              <a:gd name="connsiteX36" fmla="*/ 3286125 w 7439025"/>
              <a:gd name="connsiteY36" fmla="*/ 66675 h 859541"/>
              <a:gd name="connsiteX37" fmla="*/ 3314700 w 7439025"/>
              <a:gd name="connsiteY37" fmla="*/ 38100 h 859541"/>
              <a:gd name="connsiteX38" fmla="*/ 3333750 w 7439025"/>
              <a:gd name="connsiteY38" fmla="*/ 9525 h 859541"/>
              <a:gd name="connsiteX39" fmla="*/ 3381375 w 7439025"/>
              <a:gd name="connsiteY39" fmla="*/ 0 h 859541"/>
              <a:gd name="connsiteX40" fmla="*/ 3400425 w 7439025"/>
              <a:gd name="connsiteY40" fmla="*/ 66675 h 859541"/>
              <a:gd name="connsiteX41" fmla="*/ 3409950 w 7439025"/>
              <a:gd name="connsiteY41" fmla="*/ 352425 h 859541"/>
              <a:gd name="connsiteX42" fmla="*/ 3429000 w 7439025"/>
              <a:gd name="connsiteY42" fmla="*/ 409575 h 859541"/>
              <a:gd name="connsiteX43" fmla="*/ 3486150 w 7439025"/>
              <a:gd name="connsiteY43" fmla="*/ 466725 h 859541"/>
              <a:gd name="connsiteX44" fmla="*/ 3533775 w 7439025"/>
              <a:gd name="connsiteY44" fmla="*/ 552450 h 859541"/>
              <a:gd name="connsiteX45" fmla="*/ 3562350 w 7439025"/>
              <a:gd name="connsiteY45" fmla="*/ 571500 h 859541"/>
              <a:gd name="connsiteX46" fmla="*/ 3571875 w 7439025"/>
              <a:gd name="connsiteY46" fmla="*/ 714375 h 859541"/>
              <a:gd name="connsiteX47" fmla="*/ 3590925 w 7439025"/>
              <a:gd name="connsiteY47" fmla="*/ 771525 h 859541"/>
              <a:gd name="connsiteX48" fmla="*/ 3600450 w 7439025"/>
              <a:gd name="connsiteY48" fmla="*/ 800100 h 859541"/>
              <a:gd name="connsiteX49" fmla="*/ 3781425 w 7439025"/>
              <a:gd name="connsiteY49" fmla="*/ 790575 h 859541"/>
              <a:gd name="connsiteX50" fmla="*/ 3876675 w 7439025"/>
              <a:gd name="connsiteY50" fmla="*/ 809625 h 859541"/>
              <a:gd name="connsiteX51" fmla="*/ 4067175 w 7439025"/>
              <a:gd name="connsiteY51" fmla="*/ 800100 h 859541"/>
              <a:gd name="connsiteX52" fmla="*/ 4714875 w 7439025"/>
              <a:gd name="connsiteY52" fmla="*/ 800100 h 859541"/>
              <a:gd name="connsiteX53" fmla="*/ 4772025 w 7439025"/>
              <a:gd name="connsiteY53" fmla="*/ 771525 h 859541"/>
              <a:gd name="connsiteX54" fmla="*/ 4800600 w 7439025"/>
              <a:gd name="connsiteY54" fmla="*/ 752475 h 859541"/>
              <a:gd name="connsiteX55" fmla="*/ 4848225 w 7439025"/>
              <a:gd name="connsiteY55" fmla="*/ 742950 h 859541"/>
              <a:gd name="connsiteX56" fmla="*/ 5038725 w 7439025"/>
              <a:gd name="connsiteY56" fmla="*/ 752475 h 859541"/>
              <a:gd name="connsiteX57" fmla="*/ 5067300 w 7439025"/>
              <a:gd name="connsiteY57" fmla="*/ 762000 h 859541"/>
              <a:gd name="connsiteX58" fmla="*/ 5114925 w 7439025"/>
              <a:gd name="connsiteY58" fmla="*/ 828675 h 859541"/>
              <a:gd name="connsiteX59" fmla="*/ 5819775 w 7439025"/>
              <a:gd name="connsiteY59" fmla="*/ 809625 h 859541"/>
              <a:gd name="connsiteX60" fmla="*/ 5905500 w 7439025"/>
              <a:gd name="connsiteY60" fmla="*/ 800100 h 859541"/>
              <a:gd name="connsiteX61" fmla="*/ 6400800 w 7439025"/>
              <a:gd name="connsiteY61" fmla="*/ 790575 h 859541"/>
              <a:gd name="connsiteX62" fmla="*/ 6477000 w 7439025"/>
              <a:gd name="connsiteY62" fmla="*/ 771525 h 859541"/>
              <a:gd name="connsiteX63" fmla="*/ 6543675 w 7439025"/>
              <a:gd name="connsiteY63" fmla="*/ 781050 h 859541"/>
              <a:gd name="connsiteX64" fmla="*/ 6572250 w 7439025"/>
              <a:gd name="connsiteY64" fmla="*/ 790575 h 859541"/>
              <a:gd name="connsiteX65" fmla="*/ 6648450 w 7439025"/>
              <a:gd name="connsiteY65" fmla="*/ 809625 h 859541"/>
              <a:gd name="connsiteX66" fmla="*/ 6877050 w 7439025"/>
              <a:gd name="connsiteY66" fmla="*/ 800100 h 859541"/>
              <a:gd name="connsiteX67" fmla="*/ 6972300 w 7439025"/>
              <a:gd name="connsiteY67" fmla="*/ 781050 h 859541"/>
              <a:gd name="connsiteX68" fmla="*/ 7105650 w 7439025"/>
              <a:gd name="connsiteY68" fmla="*/ 790575 h 859541"/>
              <a:gd name="connsiteX69" fmla="*/ 7305675 w 7439025"/>
              <a:gd name="connsiteY69" fmla="*/ 809625 h 859541"/>
              <a:gd name="connsiteX70" fmla="*/ 7362825 w 7439025"/>
              <a:gd name="connsiteY70" fmla="*/ 790575 h 859541"/>
              <a:gd name="connsiteX71" fmla="*/ 7439025 w 7439025"/>
              <a:gd name="connsiteY71" fmla="*/ 800100 h 85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7439025" h="859541">
                <a:moveTo>
                  <a:pt x="0" y="809625"/>
                </a:moveTo>
                <a:cubicBezTo>
                  <a:pt x="60325" y="806450"/>
                  <a:pt x="120815" y="805569"/>
                  <a:pt x="180975" y="800100"/>
                </a:cubicBezTo>
                <a:cubicBezTo>
                  <a:pt x="190974" y="799191"/>
                  <a:pt x="199705" y="792544"/>
                  <a:pt x="209550" y="790575"/>
                </a:cubicBezTo>
                <a:cubicBezTo>
                  <a:pt x="231565" y="786172"/>
                  <a:pt x="254080" y="784741"/>
                  <a:pt x="276225" y="781050"/>
                </a:cubicBezTo>
                <a:cubicBezTo>
                  <a:pt x="322201" y="773387"/>
                  <a:pt x="315620" y="774268"/>
                  <a:pt x="352425" y="762000"/>
                </a:cubicBezTo>
                <a:cubicBezTo>
                  <a:pt x="374650" y="765175"/>
                  <a:pt x="397011" y="767509"/>
                  <a:pt x="419100" y="771525"/>
                </a:cubicBezTo>
                <a:cubicBezTo>
                  <a:pt x="431980" y="773867"/>
                  <a:pt x="444320" y="778708"/>
                  <a:pt x="457200" y="781050"/>
                </a:cubicBezTo>
                <a:cubicBezTo>
                  <a:pt x="479289" y="785066"/>
                  <a:pt x="501699" y="787074"/>
                  <a:pt x="523875" y="790575"/>
                </a:cubicBezTo>
                <a:lnTo>
                  <a:pt x="638175" y="809625"/>
                </a:lnTo>
                <a:lnTo>
                  <a:pt x="1028700" y="800100"/>
                </a:lnTo>
                <a:cubicBezTo>
                  <a:pt x="1220231" y="792282"/>
                  <a:pt x="963797" y="778816"/>
                  <a:pt x="1219200" y="800100"/>
                </a:cubicBezTo>
                <a:cubicBezTo>
                  <a:pt x="1301750" y="796925"/>
                  <a:pt x="1384524" y="797435"/>
                  <a:pt x="1466850" y="790575"/>
                </a:cubicBezTo>
                <a:cubicBezTo>
                  <a:pt x="1522901" y="785904"/>
                  <a:pt x="1546591" y="776695"/>
                  <a:pt x="1590675" y="762000"/>
                </a:cubicBezTo>
                <a:lnTo>
                  <a:pt x="1666875" y="771525"/>
                </a:lnTo>
                <a:cubicBezTo>
                  <a:pt x="1685994" y="774256"/>
                  <a:pt x="1704755" y="779765"/>
                  <a:pt x="1724025" y="781050"/>
                </a:cubicBezTo>
                <a:cubicBezTo>
                  <a:pt x="1800122" y="786123"/>
                  <a:pt x="1876425" y="787400"/>
                  <a:pt x="1952625" y="790575"/>
                </a:cubicBezTo>
                <a:cubicBezTo>
                  <a:pt x="2020569" y="813223"/>
                  <a:pt x="1938426" y="781109"/>
                  <a:pt x="2009775" y="828675"/>
                </a:cubicBezTo>
                <a:cubicBezTo>
                  <a:pt x="2018129" y="834244"/>
                  <a:pt x="2028825" y="835025"/>
                  <a:pt x="2038350" y="838200"/>
                </a:cubicBezTo>
                <a:cubicBezTo>
                  <a:pt x="2066925" y="835025"/>
                  <a:pt x="2095715" y="833402"/>
                  <a:pt x="2124075" y="828675"/>
                </a:cubicBezTo>
                <a:cubicBezTo>
                  <a:pt x="2254531" y="806932"/>
                  <a:pt x="1892806" y="820470"/>
                  <a:pt x="2266950" y="809625"/>
                </a:cubicBezTo>
                <a:cubicBezTo>
                  <a:pt x="2447877" y="804381"/>
                  <a:pt x="2628900" y="803275"/>
                  <a:pt x="2809875" y="800100"/>
                </a:cubicBezTo>
                <a:cubicBezTo>
                  <a:pt x="2825750" y="796925"/>
                  <a:pt x="2841531" y="793237"/>
                  <a:pt x="2857500" y="790575"/>
                </a:cubicBezTo>
                <a:cubicBezTo>
                  <a:pt x="2879645" y="786884"/>
                  <a:pt x="2904095" y="791090"/>
                  <a:pt x="2924175" y="781050"/>
                </a:cubicBezTo>
                <a:cubicBezTo>
                  <a:pt x="2933155" y="776560"/>
                  <a:pt x="2930525" y="762000"/>
                  <a:pt x="2933700" y="752475"/>
                </a:cubicBezTo>
                <a:cubicBezTo>
                  <a:pt x="2936875" y="720725"/>
                  <a:pt x="2939008" y="688853"/>
                  <a:pt x="2943225" y="657225"/>
                </a:cubicBezTo>
                <a:cubicBezTo>
                  <a:pt x="2948013" y="621315"/>
                  <a:pt x="2954730" y="605453"/>
                  <a:pt x="2962275" y="571500"/>
                </a:cubicBezTo>
                <a:cubicBezTo>
                  <a:pt x="2965787" y="555696"/>
                  <a:pt x="2968288" y="539679"/>
                  <a:pt x="2971800" y="523875"/>
                </a:cubicBezTo>
                <a:cubicBezTo>
                  <a:pt x="2974640" y="511096"/>
                  <a:pt x="2978758" y="498612"/>
                  <a:pt x="2981325" y="485775"/>
                </a:cubicBezTo>
                <a:cubicBezTo>
                  <a:pt x="2985113" y="466837"/>
                  <a:pt x="2985301" y="447123"/>
                  <a:pt x="2990850" y="428625"/>
                </a:cubicBezTo>
                <a:cubicBezTo>
                  <a:pt x="2996704" y="409113"/>
                  <a:pt x="3024072" y="365228"/>
                  <a:pt x="3038475" y="352425"/>
                </a:cubicBezTo>
                <a:cubicBezTo>
                  <a:pt x="3066235" y="327749"/>
                  <a:pt x="3090456" y="313236"/>
                  <a:pt x="3124200" y="304800"/>
                </a:cubicBezTo>
                <a:cubicBezTo>
                  <a:pt x="3139906" y="300873"/>
                  <a:pt x="3155950" y="298450"/>
                  <a:pt x="3171825" y="295275"/>
                </a:cubicBezTo>
                <a:cubicBezTo>
                  <a:pt x="3175000" y="285750"/>
                  <a:pt x="3176860" y="275680"/>
                  <a:pt x="3181350" y="266700"/>
                </a:cubicBezTo>
                <a:cubicBezTo>
                  <a:pt x="3186470" y="256461"/>
                  <a:pt x="3195891" y="248647"/>
                  <a:pt x="3200400" y="238125"/>
                </a:cubicBezTo>
                <a:cubicBezTo>
                  <a:pt x="3225003" y="180718"/>
                  <a:pt x="3188275" y="214458"/>
                  <a:pt x="3238500" y="180975"/>
                </a:cubicBezTo>
                <a:cubicBezTo>
                  <a:pt x="3268689" y="135692"/>
                  <a:pt x="3253930" y="163260"/>
                  <a:pt x="3276600" y="95250"/>
                </a:cubicBezTo>
                <a:cubicBezTo>
                  <a:pt x="3279775" y="85725"/>
                  <a:pt x="3279025" y="73775"/>
                  <a:pt x="3286125" y="66675"/>
                </a:cubicBezTo>
                <a:cubicBezTo>
                  <a:pt x="3295650" y="57150"/>
                  <a:pt x="3306076" y="48448"/>
                  <a:pt x="3314700" y="38100"/>
                </a:cubicBezTo>
                <a:cubicBezTo>
                  <a:pt x="3322029" y="29306"/>
                  <a:pt x="3323811" y="15205"/>
                  <a:pt x="3333750" y="9525"/>
                </a:cubicBezTo>
                <a:cubicBezTo>
                  <a:pt x="3347806" y="1493"/>
                  <a:pt x="3365500" y="3175"/>
                  <a:pt x="3381375" y="0"/>
                </a:cubicBezTo>
                <a:cubicBezTo>
                  <a:pt x="3386522" y="15441"/>
                  <a:pt x="3399571" y="52152"/>
                  <a:pt x="3400425" y="66675"/>
                </a:cubicBezTo>
                <a:cubicBezTo>
                  <a:pt x="3406021" y="161813"/>
                  <a:pt x="3402036" y="257451"/>
                  <a:pt x="3409950" y="352425"/>
                </a:cubicBezTo>
                <a:cubicBezTo>
                  <a:pt x="3411618" y="372436"/>
                  <a:pt x="3414801" y="395376"/>
                  <a:pt x="3429000" y="409575"/>
                </a:cubicBezTo>
                <a:lnTo>
                  <a:pt x="3486150" y="466725"/>
                </a:lnTo>
                <a:cubicBezTo>
                  <a:pt x="3496076" y="496502"/>
                  <a:pt x="3505702" y="533735"/>
                  <a:pt x="3533775" y="552450"/>
                </a:cubicBezTo>
                <a:lnTo>
                  <a:pt x="3562350" y="571500"/>
                </a:lnTo>
                <a:cubicBezTo>
                  <a:pt x="3565525" y="619125"/>
                  <a:pt x="3565125" y="667124"/>
                  <a:pt x="3571875" y="714375"/>
                </a:cubicBezTo>
                <a:cubicBezTo>
                  <a:pt x="3574715" y="734254"/>
                  <a:pt x="3584575" y="752475"/>
                  <a:pt x="3590925" y="771525"/>
                </a:cubicBezTo>
                <a:lnTo>
                  <a:pt x="3600450" y="800100"/>
                </a:lnTo>
                <a:cubicBezTo>
                  <a:pt x="3660775" y="796925"/>
                  <a:pt x="3721017" y="790575"/>
                  <a:pt x="3781425" y="790575"/>
                </a:cubicBezTo>
                <a:cubicBezTo>
                  <a:pt x="3804779" y="790575"/>
                  <a:pt x="3851499" y="803331"/>
                  <a:pt x="3876675" y="809625"/>
                </a:cubicBezTo>
                <a:cubicBezTo>
                  <a:pt x="3940175" y="806450"/>
                  <a:pt x="4003596" y="800100"/>
                  <a:pt x="4067175" y="800100"/>
                </a:cubicBezTo>
                <a:cubicBezTo>
                  <a:pt x="4728782" y="800100"/>
                  <a:pt x="4477111" y="859541"/>
                  <a:pt x="4714875" y="800100"/>
                </a:cubicBezTo>
                <a:cubicBezTo>
                  <a:pt x="4796767" y="745505"/>
                  <a:pt x="4693155" y="810960"/>
                  <a:pt x="4772025" y="771525"/>
                </a:cubicBezTo>
                <a:cubicBezTo>
                  <a:pt x="4782264" y="766405"/>
                  <a:pt x="4789881" y="756495"/>
                  <a:pt x="4800600" y="752475"/>
                </a:cubicBezTo>
                <a:cubicBezTo>
                  <a:pt x="4815759" y="746791"/>
                  <a:pt x="4832350" y="746125"/>
                  <a:pt x="4848225" y="742950"/>
                </a:cubicBezTo>
                <a:cubicBezTo>
                  <a:pt x="4911725" y="746125"/>
                  <a:pt x="4975385" y="746967"/>
                  <a:pt x="5038725" y="752475"/>
                </a:cubicBezTo>
                <a:cubicBezTo>
                  <a:pt x="5048727" y="753345"/>
                  <a:pt x="5061464" y="753830"/>
                  <a:pt x="5067300" y="762000"/>
                </a:cubicBezTo>
                <a:cubicBezTo>
                  <a:pt x="5122863" y="839788"/>
                  <a:pt x="5050631" y="807244"/>
                  <a:pt x="5114925" y="828675"/>
                </a:cubicBezTo>
                <a:cubicBezTo>
                  <a:pt x="5745550" y="800010"/>
                  <a:pt x="4649715" y="847988"/>
                  <a:pt x="5819775" y="809625"/>
                </a:cubicBezTo>
                <a:cubicBezTo>
                  <a:pt x="5848510" y="808683"/>
                  <a:pt x="5876765" y="801042"/>
                  <a:pt x="5905500" y="800100"/>
                </a:cubicBezTo>
                <a:cubicBezTo>
                  <a:pt x="6070542" y="794689"/>
                  <a:pt x="6235700" y="793750"/>
                  <a:pt x="6400800" y="790575"/>
                </a:cubicBezTo>
                <a:cubicBezTo>
                  <a:pt x="6423349" y="783059"/>
                  <a:pt x="6454012" y="771525"/>
                  <a:pt x="6477000" y="771525"/>
                </a:cubicBezTo>
                <a:cubicBezTo>
                  <a:pt x="6499451" y="771525"/>
                  <a:pt x="6521450" y="777875"/>
                  <a:pt x="6543675" y="781050"/>
                </a:cubicBezTo>
                <a:cubicBezTo>
                  <a:pt x="6553200" y="784225"/>
                  <a:pt x="6562564" y="787933"/>
                  <a:pt x="6572250" y="790575"/>
                </a:cubicBezTo>
                <a:cubicBezTo>
                  <a:pt x="6597509" y="797464"/>
                  <a:pt x="6648450" y="809625"/>
                  <a:pt x="6648450" y="809625"/>
                </a:cubicBezTo>
                <a:cubicBezTo>
                  <a:pt x="6724650" y="806450"/>
                  <a:pt x="6800953" y="805173"/>
                  <a:pt x="6877050" y="800100"/>
                </a:cubicBezTo>
                <a:cubicBezTo>
                  <a:pt x="6908897" y="797977"/>
                  <a:pt x="6941368" y="788783"/>
                  <a:pt x="6972300" y="781050"/>
                </a:cubicBezTo>
                <a:lnTo>
                  <a:pt x="7105650" y="790575"/>
                </a:lnTo>
                <a:cubicBezTo>
                  <a:pt x="7291778" y="802208"/>
                  <a:pt x="7221983" y="781728"/>
                  <a:pt x="7305675" y="809625"/>
                </a:cubicBezTo>
                <a:cubicBezTo>
                  <a:pt x="7324725" y="803275"/>
                  <a:pt x="7342900" y="788084"/>
                  <a:pt x="7362825" y="790575"/>
                </a:cubicBezTo>
                <a:lnTo>
                  <a:pt x="7439025" y="800100"/>
                </a:ln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TextBox 20"/>
          <p:cNvSpPr txBox="1"/>
          <p:nvPr/>
        </p:nvSpPr>
        <p:spPr>
          <a:xfrm>
            <a:off x="8172400" y="1876062"/>
            <a:ext cx="360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mtClean="0"/>
              <a:t>x</a:t>
            </a:r>
          </a:p>
          <a:p>
            <a:r>
              <a:rPr lang="sl-SI" smtClean="0"/>
              <a:t>y</a:t>
            </a:r>
          </a:p>
          <a:p>
            <a:r>
              <a:rPr lang="sl-SI" smtClean="0"/>
              <a:t>z</a:t>
            </a:r>
            <a:endParaRPr lang="sl-SI"/>
          </a:p>
        </p:txBody>
      </p:sp>
      <p:cxnSp>
        <p:nvCxnSpPr>
          <p:cNvPr id="23" name="Straight Connector 22"/>
          <p:cNvCxnSpPr/>
          <p:nvPr/>
        </p:nvCxnSpPr>
        <p:spPr>
          <a:xfrm>
            <a:off x="7740352" y="209208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740352" y="2361068"/>
            <a:ext cx="36004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40352" y="2636152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71600" y="3276600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71600" y="3564632"/>
            <a:ext cx="14317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11760" y="3276600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691680" y="364502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691680" y="3933056"/>
            <a:ext cx="14317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131840" y="364502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411760" y="400506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411760" y="4293096"/>
            <a:ext cx="14317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851920" y="400506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131840" y="43651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3131840" y="4653136"/>
            <a:ext cx="14317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572000" y="43651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851920" y="47971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3851920" y="5085184"/>
            <a:ext cx="14317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292080" y="47971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779912" y="5229200"/>
            <a:ext cx="3762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Compute features/attributes</a:t>
            </a:r>
            <a:br>
              <a:rPr lang="sl-SI" sz="2400" smtClean="0"/>
            </a:br>
            <a:r>
              <a:rPr lang="sl-SI" sz="2400" smtClean="0"/>
              <a:t>for each window</a:t>
            </a:r>
            <a:endParaRPr lang="sl-SI" sz="2400"/>
          </a:p>
        </p:txBody>
      </p:sp>
      <p:sp>
        <p:nvSpPr>
          <p:cNvPr id="50" name="TextBox 49"/>
          <p:cNvSpPr txBox="1"/>
          <p:nvPr/>
        </p:nvSpPr>
        <p:spPr>
          <a:xfrm>
            <a:off x="5580112" y="3501008"/>
            <a:ext cx="2578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Sliding window</a:t>
            </a:r>
          </a:p>
          <a:p>
            <a:r>
              <a:rPr lang="sl-SI" sz="2400" smtClean="0"/>
              <a:t>(overlapping or no)</a:t>
            </a:r>
            <a:endParaRPr lang="sl-SI" sz="2400"/>
          </a:p>
        </p:txBody>
      </p:sp>
      <p:sp>
        <p:nvSpPr>
          <p:cNvPr id="51" name="TextBox 50"/>
          <p:cNvSpPr txBox="1"/>
          <p:nvPr/>
        </p:nvSpPr>
        <p:spPr>
          <a:xfrm>
            <a:off x="3779912" y="1340768"/>
            <a:ext cx="3929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20–50 Hz (our choice is 50 Hz)</a:t>
            </a:r>
            <a:endParaRPr lang="sl-SI" sz="2400"/>
          </a:p>
        </p:txBody>
      </p:sp>
      <p:sp>
        <p:nvSpPr>
          <p:cNvPr id="52" name="TextBox 51"/>
          <p:cNvSpPr txBox="1"/>
          <p:nvPr/>
        </p:nvSpPr>
        <p:spPr>
          <a:xfrm>
            <a:off x="611560" y="4149080"/>
            <a:ext cx="2351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1–5 s</a:t>
            </a:r>
          </a:p>
          <a:p>
            <a:r>
              <a:rPr lang="sl-SI" sz="2400" smtClean="0"/>
              <a:t>(our choice is 2 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average acceleration along the x, y and z axes, and the average length of the acceleration vector within the window</a:t>
            </a:r>
            <a:r>
              <a:rPr lang="sl-SI" smtClean="0"/>
              <a:t>.</a:t>
            </a:r>
            <a:endParaRPr lang="sl-SI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356992"/>
            <a:ext cx="1438275" cy="904875"/>
          </a:xfrm>
          <a:prstGeom prst="rect">
            <a:avLst/>
          </a:prstGeom>
          <a:noFill/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437112"/>
            <a:ext cx="2171700" cy="666750"/>
          </a:xfrm>
          <a:prstGeom prst="rect">
            <a:avLst/>
          </a:prstGeom>
          <a:noFill/>
        </p:spPr>
      </p:pic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5229200"/>
            <a:ext cx="1447800" cy="904875"/>
          </a:xfrm>
          <a:prstGeom prst="rect">
            <a:avLst/>
          </a:prstGeom>
          <a:noFill/>
        </p:spPr>
      </p:pic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The variance of the acceleration along x, y and z axes and the variance of the length of the acceleration vector</a:t>
            </a:r>
            <a:endParaRPr lang="sl-SI" smtClean="0"/>
          </a:p>
          <a:p>
            <a:endParaRPr lang="sl-SI" smtClean="0"/>
          </a:p>
          <a:p>
            <a:endParaRPr lang="sl-SI" smtClean="0"/>
          </a:p>
          <a:p>
            <a:r>
              <a:rPr lang="en-US" smtClean="0"/>
              <a:t>The maximum and the minimum acceleration along the x, y and z axes and the maximum and the minimum length of the acceleration vector</a:t>
            </a:r>
            <a:endParaRPr lang="sl-SI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212976"/>
            <a:ext cx="2181225" cy="66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Features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orientation of the accelerometer along the x, y and z axes</a:t>
            </a:r>
            <a:endParaRPr lang="sl-SI" smtClean="0"/>
          </a:p>
          <a:p>
            <a:endParaRPr lang="sl-SI" smtClean="0"/>
          </a:p>
          <a:p>
            <a:endParaRPr lang="sl-SI" smtClean="0"/>
          </a:p>
          <a:p>
            <a:r>
              <a:rPr lang="en-US" smtClean="0"/>
              <a:t>The sum of absolute differences between the consecutive lengths of the acceleration vector</a:t>
            </a:r>
            <a:endParaRPr lang="sl-SI" smtClean="0"/>
          </a:p>
          <a:p>
            <a:endParaRPr lang="sl-SI" smtClean="0"/>
          </a:p>
          <a:p>
            <a:endParaRPr lang="sl-SI" smtClean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0806" y="5301208"/>
            <a:ext cx="2305050" cy="714375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852936"/>
            <a:ext cx="3152775" cy="78105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Features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angle of change in the acceleration between the maximum and the minimum acceleration along the x, y and z axes and the length of the acceleration vector </a:t>
            </a:r>
            <a:endParaRPr lang="sl-SI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077072"/>
            <a:ext cx="3105150" cy="66675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04048" y="3789040"/>
            <a:ext cx="2880320" cy="2732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Features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correlation between all pairs of axes of the accelerometer, computed as the Pearson product-moment correlation coefficient</a:t>
            </a:r>
            <a:endParaRPr lang="sl-SI" smtClean="0"/>
          </a:p>
          <a:p>
            <a:endParaRPr lang="sl-SI" smtClean="0"/>
          </a:p>
          <a:p>
            <a:endParaRPr lang="sl-SI" smtClean="0"/>
          </a:p>
          <a:p>
            <a:endParaRPr lang="sl-SI" smtClean="0"/>
          </a:p>
          <a:p>
            <a:r>
              <a:rPr lang="sl-SI" smtClean="0"/>
              <a:t>And others, including frequency-domain features ...</a:t>
            </a:r>
            <a:endParaRPr lang="sl-SI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8298" y="3573016"/>
            <a:ext cx="4095750" cy="104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59833" y="2378497"/>
          <a:ext cx="417646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638"/>
                <a:gridCol w="596638"/>
                <a:gridCol w="596638"/>
                <a:gridCol w="596638"/>
                <a:gridCol w="596638"/>
                <a:gridCol w="11932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400" smtClean="0"/>
                        <a:t>f</a:t>
                      </a:r>
                      <a:r>
                        <a:rPr lang="sl-SI" sz="2400" baseline="-25000" smtClean="0"/>
                        <a:t>1 </a:t>
                      </a:r>
                      <a:endParaRPr lang="sl-SI" sz="2400" baseline="-250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smtClean="0"/>
                        <a:t>f</a:t>
                      </a:r>
                      <a:r>
                        <a:rPr lang="sl-SI" sz="2400" baseline="-25000" smtClean="0"/>
                        <a:t>2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smtClean="0"/>
                        <a:t>f</a:t>
                      </a:r>
                      <a:r>
                        <a:rPr lang="sl-SI" sz="2400" baseline="-25000" smtClean="0"/>
                        <a:t>3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smtClean="0"/>
                        <a:t>...</a:t>
                      </a:r>
                      <a:endParaRPr lang="sl-SI" sz="24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4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smtClean="0"/>
                        <a:t>Activity</a:t>
                      </a:r>
                      <a:endParaRPr lang="sl-SI" sz="2400"/>
                    </a:p>
                  </a:txBody>
                  <a:tcPr>
                    <a:solidFill>
                      <a:srgbClr val="FF969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9" y="2378497"/>
            <a:ext cx="1999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Feature vector</a:t>
            </a:r>
            <a:endParaRPr lang="sl-SI" sz="2400"/>
          </a:p>
        </p:txBody>
      </p:sp>
      <p:sp>
        <p:nvSpPr>
          <p:cNvPr id="6" name="TextBox 5"/>
          <p:cNvSpPr txBox="1"/>
          <p:nvPr/>
        </p:nvSpPr>
        <p:spPr>
          <a:xfrm>
            <a:off x="3419873" y="1802433"/>
            <a:ext cx="1261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Features</a:t>
            </a:r>
            <a:endParaRPr lang="sl-SI" sz="2400"/>
          </a:p>
        </p:txBody>
      </p:sp>
      <p:sp>
        <p:nvSpPr>
          <p:cNvPr id="7" name="TextBox 6"/>
          <p:cNvSpPr txBox="1"/>
          <p:nvPr/>
        </p:nvSpPr>
        <p:spPr>
          <a:xfrm>
            <a:off x="6228185" y="1772816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Class</a:t>
            </a:r>
            <a:endParaRPr lang="sl-SI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/>
          <a:lstStyle/>
          <a:p>
            <a:r>
              <a:rPr lang="sl-SI" smtClean="0"/>
              <a:t>Training data needed, in which the class is manually labelled</a:t>
            </a:r>
          </a:p>
          <a:p>
            <a:r>
              <a:rPr lang="sl-SI" smtClean="0"/>
              <a:t>Time-consuming to prepare</a:t>
            </a:r>
          </a:p>
          <a:p>
            <a:r>
              <a:rPr lang="sl-SI" smtClean="0"/>
              <a:t>Labelling during recording can speed it up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Accelerometers</a:t>
            </a:r>
          </a:p>
          <a:p>
            <a:endParaRPr lang="sl-SI"/>
          </a:p>
          <a:p>
            <a:r>
              <a:rPr lang="sl-SI" smtClean="0"/>
              <a:t>Activity recognition with machine learning</a:t>
            </a:r>
          </a:p>
          <a:p>
            <a:endParaRPr lang="sl-SI"/>
          </a:p>
          <a:p>
            <a:r>
              <a:rPr lang="sl-SI"/>
              <a:t>Random </a:t>
            </a:r>
            <a:r>
              <a:rPr lang="sl-SI" smtClean="0"/>
              <a:t>Forest machine learning algorithm</a:t>
            </a:r>
          </a:p>
          <a:p>
            <a:endParaRPr lang="sl-SI" smtClean="0"/>
          </a:p>
          <a:p>
            <a:r>
              <a:rPr lang="sl-SI" smtClean="0"/>
              <a:t>Machine learning tools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59833" y="2378497"/>
          <a:ext cx="417646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638"/>
                <a:gridCol w="596638"/>
                <a:gridCol w="596638"/>
                <a:gridCol w="596638"/>
                <a:gridCol w="596638"/>
                <a:gridCol w="11932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400" smtClean="0"/>
                        <a:t>f</a:t>
                      </a:r>
                      <a:r>
                        <a:rPr lang="sl-SI" sz="2400" baseline="-25000" smtClean="0"/>
                        <a:t>1 </a:t>
                      </a:r>
                      <a:endParaRPr lang="sl-SI" sz="2400" baseline="-250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smtClean="0"/>
                        <a:t>f</a:t>
                      </a:r>
                      <a:r>
                        <a:rPr lang="sl-SI" sz="2400" baseline="-25000" smtClean="0"/>
                        <a:t>2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smtClean="0"/>
                        <a:t>f</a:t>
                      </a:r>
                      <a:r>
                        <a:rPr lang="sl-SI" sz="2400" baseline="-25000" smtClean="0"/>
                        <a:t>3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smtClean="0"/>
                        <a:t>...</a:t>
                      </a:r>
                      <a:endParaRPr lang="sl-SI" sz="24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4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smtClean="0"/>
                        <a:t>Activity</a:t>
                      </a:r>
                      <a:endParaRPr lang="sl-SI" sz="2400"/>
                    </a:p>
                  </a:txBody>
                  <a:tcPr>
                    <a:solidFill>
                      <a:srgbClr val="FF969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9" y="2378497"/>
            <a:ext cx="1999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Feature vector</a:t>
            </a:r>
            <a:endParaRPr lang="sl-SI" sz="2400"/>
          </a:p>
        </p:txBody>
      </p:sp>
      <p:sp>
        <p:nvSpPr>
          <p:cNvPr id="6" name="TextBox 5"/>
          <p:cNvSpPr txBox="1"/>
          <p:nvPr/>
        </p:nvSpPr>
        <p:spPr>
          <a:xfrm>
            <a:off x="3419873" y="1802433"/>
            <a:ext cx="1261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Features</a:t>
            </a:r>
            <a:endParaRPr lang="sl-SI" sz="2400"/>
          </a:p>
        </p:txBody>
      </p:sp>
      <p:sp>
        <p:nvSpPr>
          <p:cNvPr id="7" name="TextBox 6"/>
          <p:cNvSpPr txBox="1"/>
          <p:nvPr/>
        </p:nvSpPr>
        <p:spPr>
          <a:xfrm>
            <a:off x="6228185" y="1772816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Class</a:t>
            </a:r>
            <a:endParaRPr lang="sl-SI" sz="2400"/>
          </a:p>
        </p:txBody>
      </p:sp>
      <p:sp>
        <p:nvSpPr>
          <p:cNvPr id="10" name="Right Arrow 9"/>
          <p:cNvSpPr/>
          <p:nvPr/>
        </p:nvSpPr>
        <p:spPr>
          <a:xfrm rot="5400000">
            <a:off x="4168922" y="3111998"/>
            <a:ext cx="792088" cy="706012"/>
          </a:xfrm>
          <a:prstGeom prst="rightArrow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1" name="TextBox 10"/>
          <p:cNvSpPr txBox="1"/>
          <p:nvPr/>
        </p:nvSpPr>
        <p:spPr>
          <a:xfrm>
            <a:off x="3347864" y="4077072"/>
            <a:ext cx="2385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Machine-learning</a:t>
            </a:r>
            <a:br>
              <a:rPr lang="sl-SI" sz="2400" smtClean="0"/>
            </a:br>
            <a:r>
              <a:rPr lang="sl-SI" sz="2400" smtClean="0"/>
              <a:t>algorithm</a:t>
            </a:r>
            <a:endParaRPr lang="sl-SI" sz="2400"/>
          </a:p>
        </p:txBody>
      </p:sp>
      <p:sp>
        <p:nvSpPr>
          <p:cNvPr id="12" name="Right Arrow 11"/>
          <p:cNvSpPr/>
          <p:nvPr/>
        </p:nvSpPr>
        <p:spPr>
          <a:xfrm rot="5400000">
            <a:off x="4168922" y="5128222"/>
            <a:ext cx="792088" cy="706012"/>
          </a:xfrm>
          <a:prstGeom prst="rightArrow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5" name="TextBox 14"/>
          <p:cNvSpPr txBox="1"/>
          <p:nvPr/>
        </p:nvSpPr>
        <p:spPr>
          <a:xfrm>
            <a:off x="993227" y="4221088"/>
            <a:ext cx="1202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smtClean="0"/>
              <a:t>Training</a:t>
            </a:r>
            <a:endParaRPr lang="sl-SI" sz="2400" b="1"/>
          </a:p>
        </p:txBody>
      </p:sp>
      <p:sp>
        <p:nvSpPr>
          <p:cNvPr id="16" name="Rounded Rectangle 15"/>
          <p:cNvSpPr/>
          <p:nvPr/>
        </p:nvSpPr>
        <p:spPr>
          <a:xfrm>
            <a:off x="3851920" y="5949280"/>
            <a:ext cx="1440160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smtClean="0">
                <a:solidFill>
                  <a:schemeClr val="tx1"/>
                </a:solidFill>
              </a:rPr>
              <a:t>Classifier</a:t>
            </a:r>
            <a:endParaRPr lang="sl-SI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59833" y="2378497"/>
          <a:ext cx="298319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638"/>
                <a:gridCol w="596638"/>
                <a:gridCol w="596638"/>
                <a:gridCol w="596638"/>
                <a:gridCol w="5966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400" smtClean="0"/>
                        <a:t>f</a:t>
                      </a:r>
                      <a:r>
                        <a:rPr lang="sl-SI" sz="2400" baseline="-25000" smtClean="0"/>
                        <a:t>1 </a:t>
                      </a:r>
                      <a:endParaRPr lang="sl-SI" sz="2400" baseline="-250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smtClean="0"/>
                        <a:t>f</a:t>
                      </a:r>
                      <a:r>
                        <a:rPr lang="sl-SI" sz="2400" baseline="-25000" smtClean="0"/>
                        <a:t>2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smtClean="0"/>
                        <a:t>f</a:t>
                      </a:r>
                      <a:r>
                        <a:rPr lang="sl-SI" sz="2400" baseline="-25000" smtClean="0"/>
                        <a:t>3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smtClean="0"/>
                        <a:t>...</a:t>
                      </a:r>
                      <a:endParaRPr lang="sl-SI" sz="24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400"/>
                    </a:p>
                  </a:txBody>
                  <a:tcPr>
                    <a:solidFill>
                      <a:srgbClr val="B4B4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9" y="2378497"/>
            <a:ext cx="1999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Feature vector</a:t>
            </a:r>
            <a:endParaRPr lang="sl-SI" sz="2400"/>
          </a:p>
        </p:txBody>
      </p:sp>
      <p:sp>
        <p:nvSpPr>
          <p:cNvPr id="6" name="TextBox 5"/>
          <p:cNvSpPr txBox="1"/>
          <p:nvPr/>
        </p:nvSpPr>
        <p:spPr>
          <a:xfrm>
            <a:off x="3419873" y="1802433"/>
            <a:ext cx="1261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Features</a:t>
            </a:r>
            <a:endParaRPr lang="sl-SI" sz="2400"/>
          </a:p>
        </p:txBody>
      </p:sp>
      <p:sp>
        <p:nvSpPr>
          <p:cNvPr id="10" name="Right Arrow 9"/>
          <p:cNvSpPr/>
          <p:nvPr/>
        </p:nvSpPr>
        <p:spPr>
          <a:xfrm rot="5400000">
            <a:off x="3160810" y="4120110"/>
            <a:ext cx="2808312" cy="706012"/>
          </a:xfrm>
          <a:prstGeom prst="rightArrow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4" name="TextBox 13"/>
          <p:cNvSpPr txBox="1"/>
          <p:nvPr/>
        </p:nvSpPr>
        <p:spPr>
          <a:xfrm>
            <a:off x="813952" y="4221088"/>
            <a:ext cx="1669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smtClean="0"/>
              <a:t>Use/testing</a:t>
            </a:r>
            <a:endParaRPr lang="sl-SI" sz="2400" b="1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732240" y="5978897"/>
          <a:ext cx="119327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2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400" smtClean="0"/>
                        <a:t>Activity</a:t>
                      </a:r>
                      <a:endParaRPr lang="sl-SI" sz="2400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660232" y="5013176"/>
            <a:ext cx="1377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Predicted</a:t>
            </a:r>
          </a:p>
          <a:p>
            <a:pPr algn="ctr"/>
            <a:r>
              <a:rPr lang="sl-SI" sz="2400" smtClean="0"/>
              <a:t>class</a:t>
            </a:r>
            <a:endParaRPr lang="sl-SI" sz="2400"/>
          </a:p>
        </p:txBody>
      </p:sp>
      <p:sp>
        <p:nvSpPr>
          <p:cNvPr id="17" name="Right Arrow 16"/>
          <p:cNvSpPr/>
          <p:nvPr/>
        </p:nvSpPr>
        <p:spPr>
          <a:xfrm>
            <a:off x="5436096" y="5877272"/>
            <a:ext cx="1080120" cy="706012"/>
          </a:xfrm>
          <a:prstGeom prst="rightArrow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8" name="Rounded Rectangle 17"/>
          <p:cNvSpPr/>
          <p:nvPr/>
        </p:nvSpPr>
        <p:spPr>
          <a:xfrm>
            <a:off x="3851920" y="5949280"/>
            <a:ext cx="1440160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smtClean="0">
                <a:solidFill>
                  <a:schemeClr val="tx1"/>
                </a:solidFill>
              </a:rPr>
              <a:t>Classifier</a:t>
            </a:r>
            <a:endParaRPr lang="sl-SI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Accelerometers</a:t>
            </a:r>
          </a:p>
          <a:p>
            <a:endParaRPr lang="sl-SI"/>
          </a:p>
          <a:p>
            <a:r>
              <a:rPr lang="sl-SI" smtClean="0"/>
              <a:t>Activity recognition with machine learning</a:t>
            </a:r>
          </a:p>
          <a:p>
            <a:endParaRPr lang="sl-SI"/>
          </a:p>
          <a:p>
            <a:r>
              <a:rPr lang="sl-SI">
                <a:solidFill>
                  <a:srgbClr val="0000FF"/>
                </a:solidFill>
              </a:rPr>
              <a:t>Random </a:t>
            </a:r>
            <a:r>
              <a:rPr lang="sl-SI" smtClean="0">
                <a:solidFill>
                  <a:srgbClr val="0000FF"/>
                </a:solidFill>
              </a:rPr>
              <a:t>Forest machine learning algorithm</a:t>
            </a:r>
            <a:endParaRPr lang="sl-SI" smtClean="0"/>
          </a:p>
          <a:p>
            <a:endParaRPr lang="sl-SI" smtClean="0"/>
          </a:p>
          <a:p>
            <a:r>
              <a:rPr lang="sl-SI" smtClean="0"/>
              <a:t>Machine learning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Decision tree</a:t>
            </a:r>
            <a:endParaRPr lang="sl-SI" sz="4000">
              <a:solidFill>
                <a:srgbClr val="FF0000"/>
              </a:solidFill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77455"/>
            <a:ext cx="8400635" cy="293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635896" y="1599183"/>
            <a:ext cx="167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>
                <a:solidFill>
                  <a:srgbClr val="0000FF"/>
                </a:solidFill>
              </a:rPr>
              <a:t>Play tennis?</a:t>
            </a:r>
            <a:endParaRPr lang="sl-SI" sz="240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2420888"/>
            <a:ext cx="1141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Feature</a:t>
            </a:r>
            <a:endParaRPr lang="sl-SI" sz="2400"/>
          </a:p>
        </p:txBody>
      </p:sp>
      <p:sp>
        <p:nvSpPr>
          <p:cNvPr id="8" name="TextBox 7"/>
          <p:cNvSpPr txBox="1"/>
          <p:nvPr/>
        </p:nvSpPr>
        <p:spPr>
          <a:xfrm>
            <a:off x="971600" y="3068960"/>
            <a:ext cx="1879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Feature value</a:t>
            </a:r>
            <a:endParaRPr lang="sl-SI" sz="2400"/>
          </a:p>
        </p:txBody>
      </p:sp>
      <p:sp>
        <p:nvSpPr>
          <p:cNvPr id="9" name="TextBox 8"/>
          <p:cNvSpPr txBox="1"/>
          <p:nvPr/>
        </p:nvSpPr>
        <p:spPr>
          <a:xfrm>
            <a:off x="445772" y="554989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Class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ID3/C4.5 algorithm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FS = the set of all features</a:t>
            </a:r>
          </a:p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TS = whole training set</a:t>
            </a:r>
          </a:p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 = tree with a single node</a:t>
            </a:r>
          </a:p>
          <a:p>
            <a:pPr>
              <a:buNone/>
            </a:pPr>
            <a:endParaRPr lang="sl-SI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(FS, TS, T)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 = feature from FS that best classifies TS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Assign F to the node in T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For each possible value of F = f1 ... fN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TSi = subset of TS where F = fi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If all instances in TSi have the same class then 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stop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Ti = newly crated descendant of T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 without F, TSi, 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ID3/C4.5 algorithm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FS = {outlook, temperature, humidity, windy}</a:t>
            </a:r>
          </a:p>
          <a:p>
            <a:pPr>
              <a:buNone/>
            </a:pPr>
            <a:endParaRPr lang="sl-SI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TS = </a:t>
            </a:r>
          </a:p>
          <a:p>
            <a:pPr>
              <a:buNone/>
            </a:pPr>
            <a:endParaRPr lang="sl-SI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sl-SI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sl-SI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sl-SI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sl-SI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sl-SI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sl-SI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sl-SI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sl-SI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 =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348880"/>
            <a:ext cx="3203848" cy="281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1244149" y="5567806"/>
            <a:ext cx="864096" cy="33833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0"/>
            <a:ext cx="771520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(FS, TS, T)</a:t>
            </a:r>
          </a:p>
          <a:p>
            <a:pPr lvl="1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feature from FS that best classifies TS</a:t>
            </a:r>
          </a:p>
          <a:p>
            <a:pPr lvl="1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Assign F to the node in T</a:t>
            </a:r>
          </a:p>
          <a:p>
            <a:pPr lvl="1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each possible value of F = f1 ... fN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TSi = subset of TS where F = fi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If all instances in TSi have the same class then 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stop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Ti = newly crated descendant of T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 without F, TSi, Ti)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3916" y="4509120"/>
            <a:ext cx="658458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84984"/>
            <a:ext cx="3203848" cy="281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347864" y="5497286"/>
            <a:ext cx="5904656" cy="1604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Rectangle 6"/>
          <p:cNvSpPr/>
          <p:nvPr/>
        </p:nvSpPr>
        <p:spPr>
          <a:xfrm>
            <a:off x="2483768" y="6165304"/>
            <a:ext cx="108012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4932040" y="3789040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outlook</a:t>
            </a:r>
            <a:endParaRPr lang="sl-SI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0"/>
            <a:ext cx="771520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(FS, TS, T)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 = feature from FS that best classifies TS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Assign F to the node in T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For each possible value of F = f1 ... fN</a:t>
            </a:r>
          </a:p>
          <a:p>
            <a:pPr lvl="2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TSi = subset of TS where F = fi</a:t>
            </a:r>
          </a:p>
          <a:p>
            <a:pPr lvl="2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all instances in TSi have the same class then </a:t>
            </a:r>
          </a:p>
          <a:p>
            <a:pPr lvl="3">
              <a:buNone/>
            </a:pPr>
            <a:r>
              <a:rPr lang="sl-SI" sz="1800" strike="sngStrike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stop</a:t>
            </a:r>
          </a:p>
          <a:p>
            <a:pPr lvl="2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Ti = newly crated descendant of T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 without F, TSi, Ti)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3916" y="4509120"/>
            <a:ext cx="658458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84984"/>
            <a:ext cx="3203848" cy="281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347864" y="5497286"/>
            <a:ext cx="5904656" cy="1604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Rectangle 6"/>
          <p:cNvSpPr/>
          <p:nvPr/>
        </p:nvSpPr>
        <p:spPr>
          <a:xfrm>
            <a:off x="2483768" y="6165304"/>
            <a:ext cx="108012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4077072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4253746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442798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60391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4788227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1168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567943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5839542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023111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95723" y="3645024"/>
            <a:ext cx="2252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outlook</a:t>
            </a:r>
          </a:p>
          <a:p>
            <a:pPr algn="ctr"/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outlook = sunny</a:t>
            </a:r>
            <a:endParaRPr lang="sl-SI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0"/>
            <a:ext cx="771520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(FS, TS, T)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 = feature from FS that best classifies TS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Assign F to the node in T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For each possible value of F = f1 ... fN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TSi = subset of TS where F = fi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If all instances in TSi have the same class then 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stop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3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 = newly crated descendant of T</a:t>
            </a:r>
          </a:p>
          <a:p>
            <a:pPr lvl="3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BuildTree (FS without F, TSi, Ti)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3916" y="4509120"/>
            <a:ext cx="658458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84984"/>
            <a:ext cx="3203848" cy="281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436096" y="5497286"/>
            <a:ext cx="3816424" cy="1604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Rectangle 6"/>
          <p:cNvSpPr/>
          <p:nvPr/>
        </p:nvSpPr>
        <p:spPr>
          <a:xfrm>
            <a:off x="2483768" y="6165304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4077072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4253746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442798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60391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4788227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1168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567943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5839542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023111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210542" y="5889238"/>
            <a:ext cx="1577482" cy="13561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TextBox 21"/>
          <p:cNvSpPr txBox="1"/>
          <p:nvPr/>
        </p:nvSpPr>
        <p:spPr>
          <a:xfrm>
            <a:off x="4695723" y="3645024"/>
            <a:ext cx="2252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outlook</a:t>
            </a:r>
          </a:p>
          <a:p>
            <a:pPr algn="ctr"/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outlook = sunny</a:t>
            </a:r>
            <a:endParaRPr lang="sl-SI">
              <a:solidFill>
                <a:srgbClr val="0000FF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491880" y="5517232"/>
            <a:ext cx="864096" cy="33833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0"/>
            <a:ext cx="771520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(FS, TS, T)</a:t>
            </a:r>
          </a:p>
          <a:p>
            <a:pPr lvl="1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feature from FS that best classifies TS</a:t>
            </a:r>
          </a:p>
          <a:p>
            <a:pPr lvl="1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Assign F to the node in T</a:t>
            </a:r>
          </a:p>
          <a:p>
            <a:pPr lvl="1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each possible value of F = f1 ... fN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TSi = subset of TS where F = fi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If all instances in TSi have the same class then 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stop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Ti = newly crated descendant of T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 without F, TSi, Ti)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3916" y="4509120"/>
            <a:ext cx="658458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84984"/>
            <a:ext cx="3203848" cy="281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436096" y="5497286"/>
            <a:ext cx="3816424" cy="1604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Rectangle 6"/>
          <p:cNvSpPr/>
          <p:nvPr/>
        </p:nvSpPr>
        <p:spPr>
          <a:xfrm>
            <a:off x="2483768" y="6453336"/>
            <a:ext cx="316835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4893275" y="378904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humidity</a:t>
            </a:r>
            <a:endParaRPr lang="sl-SI">
              <a:solidFill>
                <a:srgbClr val="0000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4077072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4253746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442798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60391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4788227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1168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567943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5839542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023111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>
                <a:solidFill>
                  <a:srgbClr val="0000FF"/>
                </a:solidFill>
              </a:rPr>
              <a:t>Accelerometers</a:t>
            </a:r>
          </a:p>
          <a:p>
            <a:endParaRPr lang="sl-SI"/>
          </a:p>
          <a:p>
            <a:r>
              <a:rPr lang="sl-SI" smtClean="0"/>
              <a:t>Activity recognition with machine learning</a:t>
            </a:r>
          </a:p>
          <a:p>
            <a:endParaRPr lang="sl-SI"/>
          </a:p>
          <a:p>
            <a:r>
              <a:rPr lang="sl-SI"/>
              <a:t>Random </a:t>
            </a:r>
            <a:r>
              <a:rPr lang="sl-SI" smtClean="0"/>
              <a:t>Forest machine learning algorithm</a:t>
            </a:r>
          </a:p>
          <a:p>
            <a:endParaRPr lang="sl-SI" smtClean="0"/>
          </a:p>
          <a:p>
            <a:r>
              <a:rPr lang="sl-SI" smtClean="0"/>
              <a:t>Machine learning tools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0"/>
            <a:ext cx="771520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(FS, TS, T)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 = feature from FS that best classifies TS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Assign F to the node in T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For each possible value of F = f1 ... fN</a:t>
            </a:r>
          </a:p>
          <a:p>
            <a:pPr lvl="2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TSi = subset of TS where F = fi</a:t>
            </a:r>
          </a:p>
          <a:p>
            <a:pPr lvl="2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all instances in TSi have the same class then </a:t>
            </a:r>
          </a:p>
          <a:p>
            <a:pPr lvl="3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stop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Ti = newly crated descendant of T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 without F, TSi, Ti)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3916" y="4509120"/>
            <a:ext cx="658458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84984"/>
            <a:ext cx="3203848" cy="281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436096" y="5497286"/>
            <a:ext cx="3816424" cy="1604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4893275" y="378904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humidity</a:t>
            </a:r>
            <a:endParaRPr lang="sl-SI">
              <a:solidFill>
                <a:srgbClr val="0000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4077072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4253746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442798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60391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4788227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1168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567943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5839542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023111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81505" y="5036028"/>
            <a:ext cx="216024" cy="19432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Oval 20"/>
          <p:cNvSpPr/>
          <p:nvPr/>
        </p:nvSpPr>
        <p:spPr>
          <a:xfrm>
            <a:off x="1681505" y="5395256"/>
            <a:ext cx="216024" cy="19432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Oval 21"/>
          <p:cNvSpPr/>
          <p:nvPr/>
        </p:nvSpPr>
        <p:spPr>
          <a:xfrm>
            <a:off x="1681505" y="4850970"/>
            <a:ext cx="216024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Oval 22"/>
          <p:cNvSpPr/>
          <p:nvPr/>
        </p:nvSpPr>
        <p:spPr>
          <a:xfrm>
            <a:off x="1681505" y="3815272"/>
            <a:ext cx="216024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Oval 23"/>
          <p:cNvSpPr/>
          <p:nvPr/>
        </p:nvSpPr>
        <p:spPr>
          <a:xfrm>
            <a:off x="1681505" y="3630215"/>
            <a:ext cx="216024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0"/>
            <a:ext cx="771520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(FS, TS, T)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 = feature from FS that best classifies TS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Assign F to the node in T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For each possible value of F = f1 ... fN</a:t>
            </a:r>
          </a:p>
          <a:p>
            <a:pPr lvl="2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TSi = subset of TS where F = fi</a:t>
            </a:r>
          </a:p>
          <a:p>
            <a:pPr lvl="2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all instances in TSi have the same class then </a:t>
            </a:r>
          </a:p>
          <a:p>
            <a:pPr lvl="3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stop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Ti = newly crated descendant of T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 without F, TSi, Ti)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3916" y="4509120"/>
            <a:ext cx="658458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84984"/>
            <a:ext cx="3203848" cy="281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372200" y="5497286"/>
            <a:ext cx="2880320" cy="1604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4572000" y="3645024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outlook</a:t>
            </a:r>
          </a:p>
          <a:p>
            <a:pPr algn="ctr"/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outlook = overcast</a:t>
            </a:r>
            <a:endParaRPr lang="sl-SI">
              <a:solidFill>
                <a:srgbClr val="0000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886" y="3933056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886" y="4253746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886" y="442798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886" y="460391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886" y="4962939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886" y="531168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886" y="5495460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886" y="5127171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886" y="6023111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483768" y="6165304"/>
            <a:ext cx="1080120" cy="936104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Rectangle 25"/>
          <p:cNvSpPr/>
          <p:nvPr/>
        </p:nvSpPr>
        <p:spPr>
          <a:xfrm>
            <a:off x="3328593" y="5494985"/>
            <a:ext cx="1963487" cy="1604122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7" name="Straight Connector 26"/>
          <p:cNvCxnSpPr/>
          <p:nvPr/>
        </p:nvCxnSpPr>
        <p:spPr>
          <a:xfrm>
            <a:off x="10886" y="373129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0"/>
            <a:ext cx="771520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(FS, TS, T)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 = feature from FS that best classifies TS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Assign F to the node in T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For each possible value of F = f1 ... fN</a:t>
            </a:r>
          </a:p>
          <a:p>
            <a:pPr lvl="2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TSi = subset of TS where F = fi</a:t>
            </a:r>
          </a:p>
          <a:p>
            <a:pPr lvl="2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all instances in TSi have the same class then </a:t>
            </a:r>
          </a:p>
          <a:p>
            <a:pPr lvl="3">
              <a:buNone/>
            </a:pPr>
            <a:r>
              <a:rPr lang="sl-SI" sz="1800" strike="sngStrike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stop</a:t>
            </a:r>
          </a:p>
          <a:p>
            <a:pPr lvl="2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Ti = newly crated descendant of T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 without F, TSi, Ti)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3916" y="4509120"/>
            <a:ext cx="658458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84984"/>
            <a:ext cx="3203848" cy="281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372200" y="5497286"/>
            <a:ext cx="2880320" cy="1604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4644008" y="3645024"/>
            <a:ext cx="2252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outlook</a:t>
            </a:r>
          </a:p>
          <a:p>
            <a:pPr algn="ctr"/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outlook = rainy</a:t>
            </a:r>
            <a:endParaRPr lang="sl-SI">
              <a:solidFill>
                <a:srgbClr val="0000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83768" y="6165304"/>
            <a:ext cx="1080120" cy="936104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Rectangle 25"/>
          <p:cNvSpPr/>
          <p:nvPr/>
        </p:nvSpPr>
        <p:spPr>
          <a:xfrm>
            <a:off x="3328593" y="5494985"/>
            <a:ext cx="2971599" cy="1604122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886" y="391128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886" y="4077072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886" y="566124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886" y="4775380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886" y="4962939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886" y="5486399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86" y="5127171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886" y="584461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886" y="373129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0"/>
            <a:ext cx="771520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(FS, TS, T)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 = feature from FS that best classifies TS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Assign F to the node in T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For each possible value of F = f1 ... fN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TSi = subset of TS where F = fi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If all instances in TSi have the same class then 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stop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3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 = newly crated descendant of T</a:t>
            </a:r>
          </a:p>
          <a:p>
            <a:pPr lvl="3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BuildTree (FS without F, TSi, Ti)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3916" y="4509120"/>
            <a:ext cx="658458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84984"/>
            <a:ext cx="3203848" cy="281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372200" y="5889171"/>
            <a:ext cx="2880320" cy="1212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4644008" y="3645024"/>
            <a:ext cx="2252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outlook</a:t>
            </a:r>
          </a:p>
          <a:p>
            <a:pPr algn="ctr"/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outlook = rainy</a:t>
            </a:r>
            <a:endParaRPr lang="sl-SI">
              <a:solidFill>
                <a:srgbClr val="0000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886" y="391128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886" y="4077072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886" y="566124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886" y="4775380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886" y="4962939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886" y="5486399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886" y="5127171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886" y="584461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483768" y="6165304"/>
            <a:ext cx="1080120" cy="936104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Rectangle 25"/>
          <p:cNvSpPr/>
          <p:nvPr/>
        </p:nvSpPr>
        <p:spPr>
          <a:xfrm>
            <a:off x="3328593" y="5494985"/>
            <a:ext cx="2971599" cy="1604122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7" name="Straight Connector 26"/>
          <p:cNvCxnSpPr/>
          <p:nvPr/>
        </p:nvCxnSpPr>
        <p:spPr>
          <a:xfrm>
            <a:off x="10886" y="373129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380312" y="5517232"/>
            <a:ext cx="648072" cy="33833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0"/>
            <a:ext cx="771520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(FS, TS, T)</a:t>
            </a:r>
          </a:p>
          <a:p>
            <a:pPr lvl="1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feature from FS that best classifies TS</a:t>
            </a:r>
          </a:p>
          <a:p>
            <a:pPr lvl="1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Assign F to the node in T</a:t>
            </a:r>
          </a:p>
          <a:p>
            <a:pPr lvl="1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each possible value of F = f1 ... fN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TSi = subset of TS where F = fi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If all instances in TSi have the same class then 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stop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Ti = newly crated descendant of T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 without F, TSi, Ti)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3916" y="4509120"/>
            <a:ext cx="658458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84984"/>
            <a:ext cx="3203848" cy="281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372200" y="6455229"/>
            <a:ext cx="2880320" cy="646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886" y="391128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886" y="4077072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886" y="566124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886" y="4775380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886" y="4962939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886" y="5486399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886" y="5127171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886" y="584461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483768" y="6165304"/>
            <a:ext cx="1080120" cy="936104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Rectangle 25"/>
          <p:cNvSpPr/>
          <p:nvPr/>
        </p:nvSpPr>
        <p:spPr>
          <a:xfrm>
            <a:off x="3328593" y="5494985"/>
            <a:ext cx="2971599" cy="1604122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7" name="Straight Connector 26"/>
          <p:cNvCxnSpPr/>
          <p:nvPr/>
        </p:nvCxnSpPr>
        <p:spPr>
          <a:xfrm>
            <a:off x="10886" y="373129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90826" y="378904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windy</a:t>
            </a:r>
            <a:endParaRPr lang="sl-SI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0"/>
            <a:ext cx="771520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(FS, TS, T)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 = feature from FS that best classifies TS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Assign F to the node in T</a:t>
            </a:r>
          </a:p>
          <a:p>
            <a:pPr lvl="1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For each possible value of F = f1 ... fN</a:t>
            </a:r>
          </a:p>
          <a:p>
            <a:pPr lvl="2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TSi = subset of TS where F = fi</a:t>
            </a:r>
          </a:p>
          <a:p>
            <a:pPr lvl="2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all instances in TSi have the same class then </a:t>
            </a:r>
          </a:p>
          <a:p>
            <a:pPr lvl="3">
              <a:buNone/>
            </a:pPr>
            <a:r>
              <a:rPr lang="sl-SI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stop</a:t>
            </a:r>
          </a:p>
          <a:p>
            <a:pPr lvl="2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Ti = newly crated descendant of T</a:t>
            </a:r>
          </a:p>
          <a:p>
            <a:pPr lvl="3"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BuildTree (FS without F, TSi, Ti)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3916" y="4509120"/>
            <a:ext cx="658458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84984"/>
            <a:ext cx="3203848" cy="281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10886" y="391128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886" y="4077072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886" y="566124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886" y="4775380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886" y="4962939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886" y="5486399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886" y="5127171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886" y="5844615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483768" y="6165304"/>
            <a:ext cx="1080120" cy="936104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Rectangle 25"/>
          <p:cNvSpPr/>
          <p:nvPr/>
        </p:nvSpPr>
        <p:spPr>
          <a:xfrm>
            <a:off x="3328593" y="5494985"/>
            <a:ext cx="2971599" cy="1604122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7" name="Straight Connector 26"/>
          <p:cNvCxnSpPr/>
          <p:nvPr/>
        </p:nvCxnSpPr>
        <p:spPr>
          <a:xfrm>
            <a:off x="10886" y="3731298"/>
            <a:ext cx="320384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505202" y="4156922"/>
            <a:ext cx="216024" cy="19432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Oval 20"/>
          <p:cNvSpPr/>
          <p:nvPr/>
        </p:nvSpPr>
        <p:spPr>
          <a:xfrm>
            <a:off x="2505202" y="4341979"/>
            <a:ext cx="216024" cy="19432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Oval 21"/>
          <p:cNvSpPr/>
          <p:nvPr/>
        </p:nvSpPr>
        <p:spPr>
          <a:xfrm>
            <a:off x="2505202" y="5212904"/>
            <a:ext cx="216024" cy="19432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Oval 22"/>
          <p:cNvSpPr/>
          <p:nvPr/>
        </p:nvSpPr>
        <p:spPr>
          <a:xfrm>
            <a:off x="2505202" y="4527036"/>
            <a:ext cx="216024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Oval 23"/>
          <p:cNvSpPr/>
          <p:nvPr/>
        </p:nvSpPr>
        <p:spPr>
          <a:xfrm>
            <a:off x="2505202" y="5931360"/>
            <a:ext cx="216024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TextBox 27"/>
          <p:cNvSpPr txBox="1"/>
          <p:nvPr/>
        </p:nvSpPr>
        <p:spPr>
          <a:xfrm>
            <a:off x="5090826" y="378904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windy</a:t>
            </a:r>
            <a:endParaRPr lang="sl-SI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 that best classifies ...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smtClean="0"/>
              <a:t>Measured by information gain</a:t>
            </a:r>
          </a:p>
          <a:p>
            <a:r>
              <a:rPr lang="sl-SI" smtClean="0"/>
              <a:t>Information gain of the feature </a:t>
            </a:r>
            <a:r>
              <a:rPr lang="sl-SI" i="1" smtClean="0"/>
              <a:t>F</a:t>
            </a:r>
            <a:r>
              <a:rPr lang="sl-SI" smtClean="0"/>
              <a:t> measures how much information about the class </a:t>
            </a:r>
            <a:r>
              <a:rPr lang="sl-SI" i="1" smtClean="0"/>
              <a:t>C</a:t>
            </a:r>
            <a:r>
              <a:rPr lang="sl-SI" smtClean="0"/>
              <a:t> one gains by knowing the value of </a:t>
            </a:r>
            <a:r>
              <a:rPr lang="sl-SI" i="1" smtClean="0"/>
              <a:t>F</a:t>
            </a:r>
          </a:p>
          <a:p>
            <a:r>
              <a:rPr lang="sl-SI" smtClean="0"/>
              <a:t>In other words, it is the reduction in uncertainy about </a:t>
            </a:r>
            <a:r>
              <a:rPr lang="sl-SI" i="1" smtClean="0"/>
              <a:t>C</a:t>
            </a:r>
            <a:r>
              <a:rPr lang="sl-SI" smtClean="0"/>
              <a:t>, which is measured by entropy</a:t>
            </a:r>
          </a:p>
          <a:p>
            <a:endParaRPr lang="sl-SI" smtClean="0"/>
          </a:p>
          <a:p>
            <a:r>
              <a:rPr lang="sl-SI" i="1" smtClean="0"/>
              <a:t>H</a:t>
            </a:r>
            <a:r>
              <a:rPr lang="sl-SI" smtClean="0"/>
              <a:t> (</a:t>
            </a:r>
            <a:r>
              <a:rPr lang="sl-SI" i="1" smtClean="0"/>
              <a:t>C</a:t>
            </a:r>
            <a:r>
              <a:rPr lang="sl-SI" smtClean="0"/>
              <a:t>) ... entropy of </a:t>
            </a:r>
            <a:r>
              <a:rPr lang="sl-SI" i="1" smtClean="0"/>
              <a:t>C</a:t>
            </a:r>
          </a:p>
          <a:p>
            <a:r>
              <a:rPr lang="sl-SI" i="1" smtClean="0"/>
              <a:t>H</a:t>
            </a:r>
            <a:r>
              <a:rPr lang="sl-SI" smtClean="0"/>
              <a:t> (</a:t>
            </a:r>
            <a:r>
              <a:rPr lang="sl-SI" i="1" smtClean="0"/>
              <a:t>C</a:t>
            </a:r>
            <a:r>
              <a:rPr lang="sl-SI" smtClean="0"/>
              <a:t>|</a:t>
            </a:r>
            <a:r>
              <a:rPr lang="sl-SI" i="1" smtClean="0"/>
              <a:t>F</a:t>
            </a:r>
            <a:r>
              <a:rPr lang="sl-SI" smtClean="0"/>
              <a:t>) ... conditional entropy of </a:t>
            </a:r>
            <a:r>
              <a:rPr lang="sl-SI" i="1" smtClean="0"/>
              <a:t>C</a:t>
            </a:r>
            <a:r>
              <a:rPr lang="sl-SI" smtClean="0"/>
              <a:t> if the value of </a:t>
            </a:r>
            <a:r>
              <a:rPr lang="sl-SI" i="1" smtClean="0"/>
              <a:t>F</a:t>
            </a:r>
            <a:r>
              <a:rPr lang="sl-SI" smtClean="0"/>
              <a:t> is known</a:t>
            </a:r>
          </a:p>
          <a:p>
            <a:r>
              <a:rPr lang="sl-SI" i="1" smtClean="0"/>
              <a:t>IG</a:t>
            </a:r>
            <a:r>
              <a:rPr lang="sl-SI" smtClean="0"/>
              <a:t> (</a:t>
            </a:r>
            <a:r>
              <a:rPr lang="sl-SI" i="1" smtClean="0"/>
              <a:t>C</a:t>
            </a:r>
            <a:r>
              <a:rPr lang="sl-SI" smtClean="0"/>
              <a:t>, </a:t>
            </a:r>
            <a:r>
              <a:rPr lang="sl-SI" i="1" smtClean="0"/>
              <a:t>F</a:t>
            </a:r>
            <a:r>
              <a:rPr lang="sl-SI" smtClean="0"/>
              <a:t>) = </a:t>
            </a:r>
            <a:r>
              <a:rPr lang="sl-SI" i="1" smtClean="0"/>
              <a:t>H</a:t>
            </a:r>
            <a:r>
              <a:rPr lang="sl-SI" smtClean="0"/>
              <a:t> (</a:t>
            </a:r>
            <a:r>
              <a:rPr lang="sl-SI" i="1" smtClean="0"/>
              <a:t>C</a:t>
            </a:r>
            <a:r>
              <a:rPr lang="sl-SI" smtClean="0"/>
              <a:t>) – </a:t>
            </a:r>
            <a:r>
              <a:rPr lang="sl-SI" i="1" smtClean="0"/>
              <a:t>H</a:t>
            </a:r>
            <a:r>
              <a:rPr lang="sl-SI" smtClean="0"/>
              <a:t> (</a:t>
            </a:r>
            <a:r>
              <a:rPr lang="sl-SI" i="1" smtClean="0"/>
              <a:t>C</a:t>
            </a:r>
            <a:r>
              <a:rPr lang="sl-SI" smtClean="0"/>
              <a:t>|</a:t>
            </a:r>
            <a:r>
              <a:rPr lang="sl-SI" i="1" smtClean="0"/>
              <a:t>F</a:t>
            </a:r>
            <a:r>
              <a:rPr lang="sl-SI" smtClean="0"/>
              <a:t>)</a:t>
            </a:r>
          </a:p>
          <a:p>
            <a:endParaRPr lang="sl-SI" smtClean="0"/>
          </a:p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Entropy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Entropy of the class </a:t>
            </a:r>
            <a:r>
              <a:rPr lang="sl-SI" i="1" smtClean="0"/>
              <a:t>C</a:t>
            </a:r>
            <a:r>
              <a:rPr lang="sl-SI" smtClean="0"/>
              <a:t> is the expected number of bits needed to (optimally) encode the class of a randomly drawn instance</a:t>
            </a:r>
          </a:p>
          <a:p>
            <a:r>
              <a:rPr lang="sl-SI" smtClean="0"/>
              <a:t>Assume </a:t>
            </a:r>
            <a:r>
              <a:rPr lang="sl-SI" i="1" smtClean="0"/>
              <a:t>C</a:t>
            </a:r>
            <a:r>
              <a:rPr lang="sl-SI" smtClean="0"/>
              <a:t> has 4 possible values </a:t>
            </a:r>
            <a:r>
              <a:rPr lang="sl-SI" i="1" smtClean="0"/>
              <a:t>c</a:t>
            </a:r>
            <a:r>
              <a:rPr lang="sl-SI" baseline="-25000" smtClean="0"/>
              <a:t>1</a:t>
            </a:r>
            <a:r>
              <a:rPr lang="sl-SI" smtClean="0"/>
              <a:t>, </a:t>
            </a:r>
            <a:r>
              <a:rPr lang="sl-SI" i="1" smtClean="0"/>
              <a:t>c</a:t>
            </a:r>
            <a:r>
              <a:rPr lang="sl-SI" baseline="-25000" smtClean="0"/>
              <a:t>2</a:t>
            </a:r>
            <a:r>
              <a:rPr lang="sl-SI" smtClean="0"/>
              <a:t>, </a:t>
            </a:r>
            <a:r>
              <a:rPr lang="sl-SI" i="1" smtClean="0"/>
              <a:t>c</a:t>
            </a:r>
            <a:r>
              <a:rPr lang="sl-SI" baseline="-25000" smtClean="0"/>
              <a:t>3</a:t>
            </a:r>
            <a:r>
              <a:rPr lang="sl-SI" smtClean="0"/>
              <a:t>, </a:t>
            </a:r>
            <a:r>
              <a:rPr lang="sl-SI" i="1" smtClean="0"/>
              <a:t>c</a:t>
            </a:r>
            <a:r>
              <a:rPr lang="sl-SI" baseline="-25000" smtClean="0"/>
              <a:t>4</a:t>
            </a:r>
          </a:p>
          <a:p>
            <a:pPr lvl="1"/>
            <a:endParaRPr lang="sl-SI" smtClean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99592" y="3861048"/>
          <a:ext cx="7632848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6424"/>
                <a:gridCol w="3816424"/>
              </a:tblGrid>
              <a:tr h="456051">
                <a:tc>
                  <a:txBody>
                    <a:bodyPr/>
                    <a:lstStyle/>
                    <a:p>
                      <a:r>
                        <a:rPr lang="sl-SI" sz="2400" b="1" smtClean="0"/>
                        <a:t>Evenly distributed</a:t>
                      </a:r>
                      <a:endParaRPr lang="sl-SI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b="1" smtClean="0"/>
                        <a:t>Unevenly distributed</a:t>
                      </a:r>
                      <a:endParaRPr lang="sl-SI" sz="2400" b="1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sz="2400" i="1" smtClean="0"/>
                        <a:t>P</a:t>
                      </a:r>
                      <a:r>
                        <a:rPr lang="sl-SI" sz="2400" baseline="0" smtClean="0"/>
                        <a:t> (c</a:t>
                      </a:r>
                      <a:r>
                        <a:rPr lang="sl-SI" sz="2400" baseline="-25000" smtClean="0"/>
                        <a:t>1</a:t>
                      </a:r>
                      <a:r>
                        <a:rPr lang="sl-SI" sz="2400" baseline="0" smtClean="0"/>
                        <a:t>) = 0.25, c</a:t>
                      </a:r>
                      <a:r>
                        <a:rPr lang="sl-SI" sz="2400" baseline="-25000" smtClean="0"/>
                        <a:t>1</a:t>
                      </a:r>
                      <a:r>
                        <a:rPr lang="sl-SI" sz="2400" baseline="0" smtClean="0"/>
                        <a:t> = 00</a:t>
                      </a:r>
                      <a:endParaRPr lang="sl-SI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i="1" smtClean="0"/>
                        <a:t>P</a:t>
                      </a:r>
                      <a:r>
                        <a:rPr lang="sl-SI" sz="2400" baseline="0" smtClean="0"/>
                        <a:t> (c</a:t>
                      </a:r>
                      <a:r>
                        <a:rPr lang="sl-SI" sz="2400" baseline="-25000" smtClean="0"/>
                        <a:t>1</a:t>
                      </a:r>
                      <a:r>
                        <a:rPr lang="sl-SI" sz="2400" baseline="0" smtClean="0"/>
                        <a:t>) = 0.90, c</a:t>
                      </a:r>
                      <a:r>
                        <a:rPr lang="sl-SI" sz="2400" baseline="-25000" smtClean="0"/>
                        <a:t>1</a:t>
                      </a:r>
                      <a:r>
                        <a:rPr lang="sl-SI" sz="2400" baseline="0" smtClean="0"/>
                        <a:t> = 0</a:t>
                      </a:r>
                      <a:endParaRPr lang="sl-SI" sz="240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i="1" smtClean="0"/>
                        <a:t>P</a:t>
                      </a:r>
                      <a:r>
                        <a:rPr lang="sl-SI" sz="2400" baseline="0" smtClean="0"/>
                        <a:t> (c</a:t>
                      </a:r>
                      <a:r>
                        <a:rPr lang="sl-SI" sz="2400" baseline="-25000" smtClean="0"/>
                        <a:t>2</a:t>
                      </a:r>
                      <a:r>
                        <a:rPr lang="sl-SI" sz="2400" baseline="0" smtClean="0"/>
                        <a:t>) = 0.25, c</a:t>
                      </a:r>
                      <a:r>
                        <a:rPr lang="sl-SI" sz="2400" baseline="-25000" smtClean="0"/>
                        <a:t>2</a:t>
                      </a:r>
                      <a:r>
                        <a:rPr lang="sl-SI" sz="2400" baseline="0" smtClean="0"/>
                        <a:t> = 01</a:t>
                      </a:r>
                      <a:endParaRPr lang="sl-SI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i="1" smtClean="0"/>
                        <a:t>P</a:t>
                      </a:r>
                      <a:r>
                        <a:rPr lang="sl-SI" sz="2400" baseline="0" smtClean="0"/>
                        <a:t> (c</a:t>
                      </a:r>
                      <a:r>
                        <a:rPr lang="sl-SI" sz="2400" baseline="-25000" smtClean="0"/>
                        <a:t>2</a:t>
                      </a:r>
                      <a:r>
                        <a:rPr lang="sl-SI" sz="2400" baseline="0" smtClean="0"/>
                        <a:t>) = 0.08, c</a:t>
                      </a:r>
                      <a:r>
                        <a:rPr lang="sl-SI" sz="2400" baseline="-25000" smtClean="0"/>
                        <a:t>2</a:t>
                      </a:r>
                      <a:r>
                        <a:rPr lang="sl-SI" sz="2400" baseline="0" smtClean="0"/>
                        <a:t> = 10</a:t>
                      </a:r>
                      <a:endParaRPr lang="sl-SI" sz="2400" smtClean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i="1" smtClean="0"/>
                        <a:t>P</a:t>
                      </a:r>
                      <a:r>
                        <a:rPr lang="sl-SI" sz="2400" baseline="0" smtClean="0"/>
                        <a:t> (c</a:t>
                      </a:r>
                      <a:r>
                        <a:rPr lang="sl-SI" sz="2400" baseline="-25000" smtClean="0"/>
                        <a:t>3</a:t>
                      </a:r>
                      <a:r>
                        <a:rPr lang="sl-SI" sz="2400" baseline="0" smtClean="0"/>
                        <a:t>) = 0.25, c</a:t>
                      </a:r>
                      <a:r>
                        <a:rPr lang="sl-SI" sz="2400" baseline="-25000" smtClean="0"/>
                        <a:t>3</a:t>
                      </a:r>
                      <a:r>
                        <a:rPr lang="sl-SI" sz="2400" baseline="0" smtClean="0"/>
                        <a:t> = 10</a:t>
                      </a:r>
                      <a:endParaRPr lang="sl-SI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i="1" smtClean="0"/>
                        <a:t>P</a:t>
                      </a:r>
                      <a:r>
                        <a:rPr lang="sl-SI" sz="2400" baseline="0" smtClean="0"/>
                        <a:t> (c</a:t>
                      </a:r>
                      <a:r>
                        <a:rPr lang="sl-SI" sz="2400" baseline="-25000" smtClean="0"/>
                        <a:t>3</a:t>
                      </a:r>
                      <a:r>
                        <a:rPr lang="sl-SI" sz="2400" baseline="0" smtClean="0"/>
                        <a:t>) = 0.01, c</a:t>
                      </a:r>
                      <a:r>
                        <a:rPr lang="sl-SI" sz="2400" baseline="-25000" smtClean="0"/>
                        <a:t>3</a:t>
                      </a:r>
                      <a:r>
                        <a:rPr lang="sl-SI" sz="2400" baseline="0" smtClean="0"/>
                        <a:t> = 110</a:t>
                      </a:r>
                      <a:endParaRPr lang="sl-SI" sz="2400" smtClean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i="1" smtClean="0"/>
                        <a:t>P</a:t>
                      </a:r>
                      <a:r>
                        <a:rPr lang="sl-SI" sz="2400" baseline="0" smtClean="0"/>
                        <a:t> (c</a:t>
                      </a:r>
                      <a:r>
                        <a:rPr lang="sl-SI" sz="2400" baseline="-25000" smtClean="0"/>
                        <a:t>4</a:t>
                      </a:r>
                      <a:r>
                        <a:rPr lang="sl-SI" sz="2400" baseline="0" smtClean="0"/>
                        <a:t>) = 0.25, c</a:t>
                      </a:r>
                      <a:r>
                        <a:rPr lang="sl-SI" sz="2400" baseline="-25000" smtClean="0"/>
                        <a:t>4</a:t>
                      </a:r>
                      <a:r>
                        <a:rPr lang="sl-SI" sz="2400" baseline="0" smtClean="0"/>
                        <a:t> = 11</a:t>
                      </a:r>
                      <a:endParaRPr lang="sl-SI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i="1" smtClean="0"/>
                        <a:t>P</a:t>
                      </a:r>
                      <a:r>
                        <a:rPr lang="sl-SI" sz="2400" baseline="0" smtClean="0"/>
                        <a:t> (c</a:t>
                      </a:r>
                      <a:r>
                        <a:rPr lang="sl-SI" sz="2400" baseline="-25000" smtClean="0"/>
                        <a:t>4</a:t>
                      </a:r>
                      <a:r>
                        <a:rPr lang="sl-SI" sz="2400" baseline="0" smtClean="0"/>
                        <a:t>) = 0.01, c</a:t>
                      </a:r>
                      <a:r>
                        <a:rPr lang="sl-SI" sz="2400" baseline="-25000" smtClean="0"/>
                        <a:t>4</a:t>
                      </a:r>
                      <a:r>
                        <a:rPr lang="sl-SI" sz="2400" baseline="0" smtClean="0"/>
                        <a:t> = 111</a:t>
                      </a:r>
                      <a:endParaRPr lang="sl-SI" sz="2400" smtClean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i="1" smtClean="0"/>
                        <a:t>H</a:t>
                      </a:r>
                      <a:r>
                        <a:rPr lang="sl-SI" sz="2400" b="1" smtClean="0"/>
                        <a:t> (</a:t>
                      </a:r>
                      <a:r>
                        <a:rPr lang="sl-SI" sz="2400" b="1" i="1" smtClean="0"/>
                        <a:t>C</a:t>
                      </a:r>
                      <a:r>
                        <a:rPr lang="sl-SI" sz="2400" b="1" smtClean="0"/>
                        <a:t>) = 2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i="1" smtClean="0"/>
                        <a:t>H</a:t>
                      </a:r>
                      <a:r>
                        <a:rPr lang="sl-SI" sz="2400" b="1" smtClean="0"/>
                        <a:t> (</a:t>
                      </a:r>
                      <a:r>
                        <a:rPr lang="sl-SI" sz="2400" b="1" i="1" smtClean="0"/>
                        <a:t>C</a:t>
                      </a:r>
                      <a:r>
                        <a:rPr lang="sl-SI" sz="2400" b="1" smtClean="0"/>
                        <a:t>) = 1.12 bit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Entropy &amp; information gain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sl-SI" smtClean="0"/>
              <a:t>The class </a:t>
            </a:r>
            <a:r>
              <a:rPr lang="sl-SI" i="1" smtClean="0"/>
              <a:t>C</a:t>
            </a:r>
            <a:r>
              <a:rPr lang="sl-SI" smtClean="0"/>
              <a:t> has possible values </a:t>
            </a:r>
            <a:r>
              <a:rPr lang="sl-SI" i="1" smtClean="0"/>
              <a:t>c</a:t>
            </a:r>
            <a:r>
              <a:rPr lang="sl-SI" baseline="-25000" smtClean="0"/>
              <a:t>1</a:t>
            </a:r>
            <a:r>
              <a:rPr lang="sl-SI" smtClean="0"/>
              <a:t>, ..., </a:t>
            </a:r>
            <a:r>
              <a:rPr lang="sl-SI" i="1" smtClean="0"/>
              <a:t>c</a:t>
            </a:r>
            <a:r>
              <a:rPr lang="sl-SI" i="1" baseline="-25000" smtClean="0"/>
              <a:t>M</a:t>
            </a:r>
          </a:p>
          <a:p>
            <a:r>
              <a:rPr lang="sl-SI" smtClean="0"/>
              <a:t>The feature </a:t>
            </a:r>
            <a:r>
              <a:rPr lang="sl-SI" i="1" smtClean="0"/>
              <a:t>F</a:t>
            </a:r>
            <a:r>
              <a:rPr lang="sl-SI" smtClean="0"/>
              <a:t> has possible values </a:t>
            </a:r>
            <a:r>
              <a:rPr lang="sl-SI" i="1" smtClean="0"/>
              <a:t>f</a:t>
            </a:r>
            <a:r>
              <a:rPr lang="sl-SI" baseline="-25000" smtClean="0"/>
              <a:t>1</a:t>
            </a:r>
            <a:r>
              <a:rPr lang="sl-SI" smtClean="0"/>
              <a:t>, ..., </a:t>
            </a:r>
            <a:r>
              <a:rPr lang="sl-SI" i="1" smtClean="0"/>
              <a:t>f</a:t>
            </a:r>
            <a:r>
              <a:rPr lang="sl-SI" i="1" baseline="-25000" smtClean="0"/>
              <a:t>N</a:t>
            </a:r>
          </a:p>
          <a:p>
            <a:endParaRPr lang="sl-SI" i="1" smtClean="0"/>
          </a:p>
          <a:p>
            <a:endParaRPr lang="sl-SI" i="1" smtClean="0"/>
          </a:p>
          <a:p>
            <a:endParaRPr lang="sl-SI" i="1" smtClean="0"/>
          </a:p>
          <a:p>
            <a:endParaRPr lang="sl-SI" i="1" smtClean="0"/>
          </a:p>
          <a:p>
            <a:endParaRPr lang="sl-SI" i="1" smtClean="0"/>
          </a:p>
          <a:p>
            <a:r>
              <a:rPr lang="sl-SI" i="1" smtClean="0"/>
              <a:t>IG</a:t>
            </a:r>
            <a:r>
              <a:rPr lang="sl-SI" smtClean="0"/>
              <a:t> (</a:t>
            </a:r>
            <a:r>
              <a:rPr lang="sl-SI" i="1" smtClean="0"/>
              <a:t>C</a:t>
            </a:r>
            <a:r>
              <a:rPr lang="sl-SI" smtClean="0"/>
              <a:t>, </a:t>
            </a:r>
            <a:r>
              <a:rPr lang="sl-SI" i="1" smtClean="0"/>
              <a:t>F</a:t>
            </a:r>
            <a:r>
              <a:rPr lang="sl-SI" smtClean="0"/>
              <a:t>) = </a:t>
            </a:r>
            <a:r>
              <a:rPr lang="sl-SI" i="1" smtClean="0"/>
              <a:t>H</a:t>
            </a:r>
            <a:r>
              <a:rPr lang="sl-SI" smtClean="0"/>
              <a:t> (</a:t>
            </a:r>
            <a:r>
              <a:rPr lang="sl-SI" i="1" smtClean="0"/>
              <a:t>C</a:t>
            </a:r>
            <a:r>
              <a:rPr lang="sl-SI" smtClean="0"/>
              <a:t>) – </a:t>
            </a:r>
            <a:r>
              <a:rPr lang="sl-SI" i="1" smtClean="0"/>
              <a:t>H</a:t>
            </a:r>
            <a:r>
              <a:rPr lang="sl-SI" smtClean="0"/>
              <a:t> (</a:t>
            </a:r>
            <a:r>
              <a:rPr lang="sl-SI" i="1" smtClean="0"/>
              <a:t>C</a:t>
            </a:r>
            <a:r>
              <a:rPr lang="sl-SI" smtClean="0"/>
              <a:t>|</a:t>
            </a:r>
            <a:r>
              <a:rPr lang="sl-SI" i="1" smtClean="0"/>
              <a:t>F</a:t>
            </a:r>
            <a:r>
              <a:rPr lang="sl-SI" smtClean="0"/>
              <a:t>)</a:t>
            </a:r>
          </a:p>
          <a:p>
            <a:endParaRPr lang="sl-SI" i="1" smtClean="0"/>
          </a:p>
          <a:p>
            <a:endParaRPr lang="sl-SI" i="1" baseline="-25000" smtClean="0"/>
          </a:p>
          <a:p>
            <a:endParaRPr lang="sl-SI" i="1" baseline="-25000" smtClean="0"/>
          </a:p>
          <a:p>
            <a:endParaRPr lang="sl-SI" i="1" baseline="-25000" smtClean="0"/>
          </a:p>
          <a:p>
            <a:endParaRPr lang="sl-SI" i="1" baseline="-25000" smtClean="0"/>
          </a:p>
          <a:p>
            <a:endParaRPr lang="sl-SI" smtClean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899592" y="2852936"/>
          <a:ext cx="4536504" cy="844781"/>
        </p:xfrm>
        <a:graphic>
          <a:graphicData uri="http://schemas.openxmlformats.org/presentationml/2006/ole">
            <p:oleObj spid="_x0000_s54274" name="Equation" r:id="rId3" imgW="2400120" imgH="444240" progId="Equation.3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899592" y="3726121"/>
          <a:ext cx="7416824" cy="1791111"/>
        </p:xfrm>
        <a:graphic>
          <a:graphicData uri="http://schemas.openxmlformats.org/presentationml/2006/ole">
            <p:oleObj spid="_x0000_s54275" name="Equation" r:id="rId4" imgW="39114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Random forest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Random forest is composed of multiple trees</a:t>
            </a:r>
            <a:br>
              <a:rPr lang="sl-SI" smtClean="0"/>
            </a:br>
            <a:r>
              <a:rPr lang="sl-SI" smtClean="0"/>
              <a:t>(it is an ensemble of trees)</a:t>
            </a:r>
          </a:p>
          <a:p>
            <a:r>
              <a:rPr lang="sl-SI" smtClean="0"/>
              <a:t>The trees are somewhat random</a:t>
            </a:r>
          </a:p>
          <a:p>
            <a:r>
              <a:rPr lang="sl-SI" smtClean="0"/>
              <a:t>No surprises so far!</a:t>
            </a:r>
          </a:p>
          <a:p>
            <a:endParaRPr lang="sl-SI" smtClean="0"/>
          </a:p>
          <a:p>
            <a:r>
              <a:rPr lang="sl-SI" smtClean="0"/>
              <a:t>Works really well on activity recognition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Whan an accelerometer does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It measures acceleration!</a:t>
            </a:r>
          </a:p>
          <a:p>
            <a:endParaRPr lang="sl-SI" smtClean="0"/>
          </a:p>
          <a:p>
            <a:r>
              <a:rPr lang="sl-SI" smtClean="0"/>
              <a:t>9.81 m/s</a:t>
            </a:r>
            <a:r>
              <a:rPr lang="sl-SI" baseline="30000" smtClean="0"/>
              <a:t>2</a:t>
            </a:r>
            <a:r>
              <a:rPr lang="sl-SI" smtClean="0"/>
              <a:t> at rest (1 g, the Earth’s gravity)</a:t>
            </a:r>
          </a:p>
          <a:p>
            <a:r>
              <a:rPr lang="sl-SI" smtClean="0"/>
              <a:t>0 m/s</a:t>
            </a:r>
            <a:r>
              <a:rPr lang="sl-SI" baseline="30000" smtClean="0"/>
              <a:t>2</a:t>
            </a:r>
            <a:r>
              <a:rPr lang="sl-SI" smtClean="0"/>
              <a:t> in free fall</a:t>
            </a:r>
          </a:p>
          <a:p>
            <a:r>
              <a:rPr lang="sl-SI" smtClean="0"/>
              <a:t>Gravity + whatever additional forces are present in typical conditions</a:t>
            </a:r>
          </a:p>
          <a:p>
            <a:pPr lvl="1"/>
            <a:endParaRPr lang="sl-SI" smtClean="0"/>
          </a:p>
          <a:p>
            <a:pPr lvl="1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Random forest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i="1" smtClean="0"/>
              <a:t>N</a:t>
            </a:r>
            <a:r>
              <a:rPr lang="sl-SI" smtClean="0"/>
              <a:t> ... number of instances</a:t>
            </a:r>
          </a:p>
          <a:p>
            <a:r>
              <a:rPr lang="sl-SI" i="1" smtClean="0"/>
              <a:t>M</a:t>
            </a:r>
            <a:r>
              <a:rPr lang="sl-SI" smtClean="0"/>
              <a:t> ... number of features</a:t>
            </a:r>
          </a:p>
          <a:p>
            <a:endParaRPr lang="sl-SI" smtClean="0"/>
          </a:p>
          <a:p>
            <a:r>
              <a:rPr lang="sl-SI" i="1" smtClean="0"/>
              <a:t>N</a:t>
            </a:r>
            <a:r>
              <a:rPr lang="sl-SI" smtClean="0"/>
              <a:t> instances are selected randomly with replacement</a:t>
            </a:r>
          </a:p>
          <a:p>
            <a:r>
              <a:rPr lang="sl-SI" i="1" smtClean="0"/>
              <a:t>m</a:t>
            </a:r>
            <a:r>
              <a:rPr lang="sl-SI" smtClean="0"/>
              <a:t> features (</a:t>
            </a:r>
            <a:r>
              <a:rPr lang="sl-SI" i="1" smtClean="0"/>
              <a:t>m</a:t>
            </a:r>
            <a:r>
              <a:rPr lang="sl-SI" smtClean="0"/>
              <a:t> &lt;&lt; </a:t>
            </a:r>
            <a:r>
              <a:rPr lang="sl-SI" i="1" smtClean="0"/>
              <a:t>M</a:t>
            </a:r>
            <a:r>
              <a:rPr lang="sl-SI" smtClean="0"/>
              <a:t>) are selected randomly</a:t>
            </a:r>
          </a:p>
          <a:p>
            <a:r>
              <a:rPr lang="sl-SI" smtClean="0"/>
              <a:t>A decision tree is built from the selected instances and features</a:t>
            </a:r>
          </a:p>
          <a:p>
            <a:r>
              <a:rPr lang="sl-SI" smtClean="0"/>
              <a:t>The procedure is repeated an arbitrary number of times</a:t>
            </a:r>
          </a:p>
          <a:p>
            <a:r>
              <a:rPr lang="sl-SI" smtClean="0"/>
              <a:t>A new instance is classified by all the trees in the forest</a:t>
            </a:r>
          </a:p>
          <a:p>
            <a:r>
              <a:rPr lang="sl-SI" smtClean="0"/>
              <a:t>The final class is selected by majority voting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Accelerometers</a:t>
            </a:r>
          </a:p>
          <a:p>
            <a:endParaRPr lang="sl-SI"/>
          </a:p>
          <a:p>
            <a:r>
              <a:rPr lang="sl-SI" smtClean="0"/>
              <a:t>Activity recognition with machine learning</a:t>
            </a:r>
          </a:p>
          <a:p>
            <a:endParaRPr lang="sl-SI"/>
          </a:p>
          <a:p>
            <a:r>
              <a:rPr lang="sl-SI"/>
              <a:t>Random </a:t>
            </a:r>
            <a:r>
              <a:rPr lang="sl-SI" smtClean="0"/>
              <a:t>Forest machine learning algorithm</a:t>
            </a:r>
          </a:p>
          <a:p>
            <a:endParaRPr lang="sl-SI" smtClean="0"/>
          </a:p>
          <a:p>
            <a:r>
              <a:rPr lang="sl-SI" smtClean="0">
                <a:solidFill>
                  <a:srgbClr val="0000FF"/>
                </a:solidFill>
              </a:rPr>
              <a:t>Machine learning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Free machine learning tools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Weka (</a:t>
            </a:r>
            <a:r>
              <a:rPr lang="en-US" smtClean="0"/>
              <a:t>Waikato Environment for </a:t>
            </a:r>
            <a:r>
              <a:rPr lang="sl-SI" smtClean="0"/>
              <a:t/>
            </a:r>
            <a:br>
              <a:rPr lang="sl-SI" smtClean="0"/>
            </a:br>
            <a:r>
              <a:rPr lang="en-US" smtClean="0"/>
              <a:t>Knowledge Analysis</a:t>
            </a:r>
            <a:r>
              <a:rPr lang="sl-SI" smtClean="0"/>
              <a:t>)</a:t>
            </a:r>
          </a:p>
          <a:p>
            <a:r>
              <a:rPr lang="sl-SI" smtClean="0"/>
              <a:t>Orange</a:t>
            </a:r>
          </a:p>
          <a:p>
            <a:r>
              <a:rPr lang="sl-SI" smtClean="0"/>
              <a:t>RapidMiner</a:t>
            </a:r>
          </a:p>
          <a:p>
            <a:r>
              <a:rPr lang="sl-SI" smtClean="0"/>
              <a:t>KNIME (Konstanz Information Miner)</a:t>
            </a:r>
          </a:p>
          <a:p>
            <a:r>
              <a:rPr lang="sl-SI" smtClean="0"/>
              <a:t>...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Weka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mtClean="0"/>
              <a:t>Written in Java</a:t>
            </a:r>
          </a:p>
          <a:p>
            <a:r>
              <a:rPr lang="sl-SI" smtClean="0"/>
              <a:t>Open source</a:t>
            </a:r>
          </a:p>
          <a:p>
            <a:r>
              <a:rPr lang="sl-SI" smtClean="0"/>
              <a:t>University of Waikato,</a:t>
            </a:r>
            <a:br>
              <a:rPr lang="sl-SI" smtClean="0"/>
            </a:br>
            <a:r>
              <a:rPr lang="sl-SI" smtClean="0"/>
              <a:t>New Zealand</a:t>
            </a:r>
          </a:p>
          <a:p>
            <a:endParaRPr lang="sl-SI" smtClean="0"/>
          </a:p>
          <a:p>
            <a:r>
              <a:rPr lang="sl-SI" smtClean="0"/>
              <a:t>Graphical user interface</a:t>
            </a:r>
          </a:p>
          <a:p>
            <a:r>
              <a:rPr lang="sl-SI" smtClean="0"/>
              <a:t>Command-line interface</a:t>
            </a:r>
          </a:p>
          <a:p>
            <a:r>
              <a:rPr lang="sl-SI" smtClean="0"/>
              <a:t>Java API</a:t>
            </a:r>
          </a:p>
        </p:txBody>
      </p:sp>
      <p:pic>
        <p:nvPicPr>
          <p:cNvPr id="55298" name="Picture 2" descr="http://upload.wikimedia.org/wikipedia/commons/0/07/Weka_%28software%29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4006" y="1628800"/>
            <a:ext cx="3060442" cy="1607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l-SI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//Train classifier</a:t>
            </a:r>
          </a:p>
          <a:p>
            <a:pPr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Instances dsTrain = </a:t>
            </a:r>
            <a:r>
              <a:rPr lang="en-US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Instances (</a:t>
            </a:r>
            <a:r>
              <a:rPr lang="en-US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BufferedReader 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sl-SI" smtClean="0">
                <a:latin typeface="Courier New" pitchFamily="49" charset="0"/>
                <a:cs typeface="Courier New" pitchFamily="49" charset="0"/>
              </a:rPr>
            </a:br>
            <a:r>
              <a:rPr lang="en-US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FileReader (</a:t>
            </a:r>
            <a:r>
              <a:rPr lang="en-US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"arff/chest&amp;thigh_train.arff"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)));</a:t>
            </a:r>
          </a:p>
          <a:p>
            <a:pPr>
              <a:buNone/>
            </a:pPr>
            <a:r>
              <a:rPr lang="sl-SI" smtClean="0">
                <a:latin typeface="Courier New" pitchFamily="49" charset="0"/>
                <a:cs typeface="Courier New" pitchFamily="49" charset="0"/>
              </a:rPr>
              <a:t>dsTrain.setClassIndex (dsTrain.numAttributes () - 1);</a:t>
            </a:r>
          </a:p>
          <a:p>
            <a:pPr>
              <a:buNone/>
            </a:pPr>
            <a:r>
              <a:rPr lang="sl-SI" smtClean="0">
                <a:latin typeface="Courier New" pitchFamily="49" charset="0"/>
                <a:cs typeface="Courier New" pitchFamily="49" charset="0"/>
              </a:rPr>
              <a:t>RandomForest rf = </a:t>
            </a:r>
            <a:r>
              <a:rPr lang="sl-SI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 RandomForest ();</a:t>
            </a:r>
          </a:p>
          <a:p>
            <a:pPr>
              <a:buNone/>
            </a:pPr>
            <a:r>
              <a:rPr lang="sl-SI" smtClean="0">
                <a:latin typeface="Courier New" pitchFamily="49" charset="0"/>
                <a:cs typeface="Courier New" pitchFamily="49" charset="0"/>
              </a:rPr>
              <a:t>rf.buildClassifier (dsTrain);</a:t>
            </a:r>
          </a:p>
          <a:p>
            <a:pPr>
              <a:buNone/>
            </a:pPr>
            <a:endParaRPr lang="sl-SI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//Classify</a:t>
            </a:r>
          </a:p>
          <a:p>
            <a:pPr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Instances dsTest = </a:t>
            </a:r>
            <a:r>
              <a:rPr lang="en-US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Instances (</a:t>
            </a:r>
            <a:r>
              <a:rPr lang="en-US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BufferedReader 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sl-SI" smtClean="0">
                <a:latin typeface="Courier New" pitchFamily="49" charset="0"/>
                <a:cs typeface="Courier New" pitchFamily="49" charset="0"/>
              </a:rPr>
            </a:br>
            <a:r>
              <a:rPr lang="en-US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FileReader (</a:t>
            </a:r>
            <a:r>
              <a:rPr lang="en-US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"arff/chest&amp;thigh_test.arff"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)));</a:t>
            </a:r>
          </a:p>
          <a:p>
            <a:pPr>
              <a:buNone/>
            </a:pPr>
            <a:r>
              <a:rPr lang="sl-SI" smtClean="0">
                <a:latin typeface="Courier New" pitchFamily="49" charset="0"/>
                <a:cs typeface="Courier New" pitchFamily="49" charset="0"/>
              </a:rPr>
              <a:t>dsTest.setClassIndex (dsTest.numAttributes () - 1);</a:t>
            </a:r>
          </a:p>
          <a:p>
            <a:pPr>
              <a:buNone/>
            </a:pPr>
            <a:r>
              <a:rPr lang="sl-SI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 correctCount = 0;</a:t>
            </a:r>
          </a:p>
          <a:p>
            <a:pPr>
              <a:buNone/>
            </a:pPr>
            <a:r>
              <a:rPr lang="sl-SI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sl-SI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 i = 0; i &lt; dsTest.numInstances (); i++) {</a:t>
            </a:r>
          </a:p>
          <a:p>
            <a:pPr>
              <a:buNone/>
            </a:pPr>
            <a:r>
              <a:rPr lang="sl-SI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fr-FR" smtClean="0">
                <a:latin typeface="Courier New" pitchFamily="49" charset="0"/>
                <a:cs typeface="Courier New" pitchFamily="49" charset="0"/>
              </a:rPr>
              <a:t> cl = rf.classifyInstance (dsTest.instance (i));</a:t>
            </a:r>
          </a:p>
          <a:p>
            <a:pPr>
              <a:buNone/>
            </a:pPr>
            <a:r>
              <a:rPr lang="sl-SI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sl-SI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 (cl == dsTest.instance (i).classValue ()) {</a:t>
            </a:r>
          </a:p>
          <a:p>
            <a:pPr>
              <a:buNone/>
            </a:pPr>
            <a:r>
              <a:rPr lang="sl-SI" smtClean="0">
                <a:latin typeface="Courier New" pitchFamily="49" charset="0"/>
                <a:cs typeface="Courier New" pitchFamily="49" charset="0"/>
              </a:rPr>
              <a:t>		correctCount++;</a:t>
            </a:r>
          </a:p>
          <a:p>
            <a:pPr>
              <a:buNone/>
            </a:pPr>
            <a:r>
              <a:rPr lang="sl-SI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sl-SI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sl-SI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//Output accuracy</a:t>
            </a:r>
          </a:p>
          <a:p>
            <a:pPr>
              <a:buNone/>
            </a:pPr>
            <a:r>
              <a:rPr lang="sl-SI" smtClean="0">
                <a:latin typeface="Courier New" pitchFamily="49" charset="0"/>
                <a:cs typeface="Courier New" pitchFamily="49" charset="0"/>
              </a:rPr>
              <a:t>System.</a:t>
            </a:r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.println </a:t>
            </a:r>
            <a:r>
              <a:rPr lang="sl-SI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("Accuracy: "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 + (</a:t>
            </a:r>
            <a:r>
              <a:rPr lang="sl-SI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)correctCount / (</a:t>
            </a:r>
            <a:r>
              <a:rPr lang="sl-SI" b="1" smtClean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)dsTest.numInstances ());</a:t>
            </a:r>
            <a:endParaRPr lang="sl-SI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Orange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Written in C++ and Python</a:t>
            </a:r>
          </a:p>
          <a:p>
            <a:r>
              <a:rPr lang="sl-SI" smtClean="0"/>
              <a:t>Open source</a:t>
            </a:r>
          </a:p>
          <a:p>
            <a:r>
              <a:rPr lang="sl-SI" smtClean="0"/>
              <a:t>University of Ljubljana,</a:t>
            </a:r>
            <a:br>
              <a:rPr lang="sl-SI" smtClean="0"/>
            </a:br>
            <a:r>
              <a:rPr lang="sl-SI" smtClean="0"/>
              <a:t>Faculty of Computer and</a:t>
            </a:r>
            <a:br>
              <a:rPr lang="sl-SI" smtClean="0"/>
            </a:br>
            <a:r>
              <a:rPr lang="sl-SI" smtClean="0"/>
              <a:t>Information Science, Slovenia</a:t>
            </a:r>
          </a:p>
          <a:p>
            <a:endParaRPr lang="sl-SI" smtClean="0"/>
          </a:p>
          <a:p>
            <a:r>
              <a:rPr lang="sl-SI" smtClean="0"/>
              <a:t>Graphical user interface</a:t>
            </a:r>
          </a:p>
          <a:p>
            <a:r>
              <a:rPr lang="sl-SI" smtClean="0"/>
              <a:t>Scripting in Python</a:t>
            </a:r>
          </a:p>
          <a:p>
            <a:endParaRPr lang="sl-SI"/>
          </a:p>
        </p:txBody>
      </p:sp>
      <p:pic>
        <p:nvPicPr>
          <p:cNvPr id="107522" name="Picture 2" descr="Orange-software-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700808"/>
            <a:ext cx="2841104" cy="1761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http://orange.biolab.si/screenshots/snp-som-explor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-136525"/>
            <a:ext cx="9525" cy="9525"/>
          </a:xfrm>
          <a:prstGeom prst="rect">
            <a:avLst/>
          </a:prstGeom>
          <a:noFill/>
        </p:spPr>
      </p:pic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0"/>
            <a:ext cx="7308303" cy="68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How does it work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l-SI" smtClean="0"/>
              <a:t>In MEMS accelerometers the mass pushes:</a:t>
            </a:r>
          </a:p>
          <a:p>
            <a:r>
              <a:rPr lang="sl-SI" smtClean="0"/>
              <a:t>Metal plates of a capacitor to change capacitance</a:t>
            </a:r>
          </a:p>
          <a:p>
            <a:r>
              <a:rPr lang="sl-SI" smtClean="0"/>
              <a:t>A resistor to change resistance</a:t>
            </a:r>
          </a:p>
          <a:p>
            <a:r>
              <a:rPr lang="sl-SI" smtClean="0"/>
              <a:t>A piezoelectric crystal to produce voltage</a:t>
            </a:r>
            <a:endParaRPr lang="sl-SI"/>
          </a:p>
        </p:txBody>
      </p:sp>
      <p:pic>
        <p:nvPicPr>
          <p:cNvPr id="1026" name="Picture 2" descr="http://www.rotoview.com/accelerometer_schematic.jpg"/>
          <p:cNvPicPr>
            <a:picLocks noChangeAspect="1" noChangeArrowheads="1"/>
          </p:cNvPicPr>
          <p:nvPr/>
        </p:nvPicPr>
        <p:blipFill>
          <a:blip r:embed="rId3" cstate="print"/>
          <a:srcRect l="1408" t="2340" r="1408" b="17117"/>
          <a:stretch>
            <a:fillRect/>
          </a:stretch>
        </p:blipFill>
        <p:spPr bwMode="auto">
          <a:xfrm>
            <a:off x="683568" y="1484784"/>
            <a:ext cx="4968552" cy="2478924"/>
          </a:xfrm>
          <a:prstGeom prst="rect">
            <a:avLst/>
          </a:prstGeom>
          <a:noFill/>
        </p:spPr>
      </p:pic>
      <p:pic>
        <p:nvPicPr>
          <p:cNvPr id="1028" name="Picture 4" descr="MMA7361L 3-Axis Accelerometer 1.5/6g">
            <a:hlinkClick r:id="rId4" tooltip="MMA7361L 3-Axis Accelerometer 1.5/6g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1844824"/>
            <a:ext cx="2184449" cy="1724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Three axes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Accelerometers normally sense acceleration along a single axis</a:t>
            </a:r>
          </a:p>
          <a:p>
            <a:r>
              <a:rPr lang="sl-SI" smtClean="0"/>
              <a:t>To sense all acceleration, three-axial accelerometers are typically used</a:t>
            </a:r>
          </a:p>
          <a:p>
            <a:r>
              <a:rPr lang="sl-SI" smtClean="0"/>
              <a:t>Since accelerometers sense the gravity, this means we know which way the ground is</a:t>
            </a:r>
          </a:p>
          <a:p>
            <a:pPr lvl="1"/>
            <a:r>
              <a:rPr lang="sl-SI" smtClean="0"/>
              <a:t>Auto-rotation of smartphone display</a:t>
            </a:r>
          </a:p>
          <a:p>
            <a:pPr lvl="1"/>
            <a:r>
              <a:rPr lang="sl-SI" smtClean="0"/>
              <a:t>Orientation of body parts</a:t>
            </a:r>
          </a:p>
          <a:p>
            <a:pPr lvl="1"/>
            <a:endParaRPr lang="sl-SI" smtClean="0"/>
          </a:p>
          <a:p>
            <a:pPr lvl="1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mtClean="0">
                <a:solidFill>
                  <a:srgbClr val="FF0000"/>
                </a:solidFill>
              </a:rPr>
              <a:t>Best placement for activity recognition</a:t>
            </a:r>
            <a:endParaRPr lang="sl-SI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331640" y="3645024"/>
            <a:ext cx="0" cy="792088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43808" y="4509120"/>
            <a:ext cx="864096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88024" y="5301208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331640" y="2636912"/>
            <a:ext cx="0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331640" y="4437112"/>
            <a:ext cx="0" cy="7920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015752" y="1987894"/>
            <a:ext cx="64807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Oval 18"/>
          <p:cNvSpPr/>
          <p:nvPr/>
        </p:nvSpPr>
        <p:spPr>
          <a:xfrm>
            <a:off x="3374639" y="2865445"/>
            <a:ext cx="64807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707904" y="3501008"/>
            <a:ext cx="0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43808" y="4509120"/>
            <a:ext cx="0" cy="7920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652120" y="5301208"/>
            <a:ext cx="864096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668344" y="4941168"/>
            <a:ext cx="64807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4" name="Straight Connector 23"/>
          <p:cNvCxnSpPr/>
          <p:nvPr/>
        </p:nvCxnSpPr>
        <p:spPr>
          <a:xfrm>
            <a:off x="6516216" y="5301208"/>
            <a:ext cx="115212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48064" y="3717032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012160" y="2924944"/>
            <a:ext cx="0" cy="792088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7164288" y="2564904"/>
            <a:ext cx="64807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2" name="Straight Connector 31"/>
          <p:cNvCxnSpPr/>
          <p:nvPr/>
        </p:nvCxnSpPr>
        <p:spPr>
          <a:xfrm>
            <a:off x="6012160" y="2924944"/>
            <a:ext cx="115212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115616" y="2636912"/>
            <a:ext cx="216024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7" idx="4"/>
          </p:cNvCxnSpPr>
          <p:nvPr/>
        </p:nvCxnSpPr>
        <p:spPr>
          <a:xfrm flipH="1" flipV="1">
            <a:off x="1339788" y="2635966"/>
            <a:ext cx="207876" cy="10090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491880" y="3501008"/>
            <a:ext cx="216024" cy="9361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3" idx="2"/>
          </p:cNvCxnSpPr>
          <p:nvPr/>
        </p:nvCxnSpPr>
        <p:spPr>
          <a:xfrm>
            <a:off x="6516216" y="5085184"/>
            <a:ext cx="1152128" cy="1800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64288" y="2924944"/>
            <a:ext cx="0" cy="7920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071462" y="4402021"/>
            <a:ext cx="432048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3" name="Rectangle 52"/>
          <p:cNvSpPr/>
          <p:nvPr/>
        </p:nvSpPr>
        <p:spPr>
          <a:xfrm>
            <a:off x="1231776" y="3007838"/>
            <a:ext cx="21602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4" name="Rectangle 53"/>
          <p:cNvSpPr/>
          <p:nvPr/>
        </p:nvSpPr>
        <p:spPr>
          <a:xfrm>
            <a:off x="3598777" y="3863618"/>
            <a:ext cx="21602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5" name="Rectangle 54"/>
          <p:cNvSpPr/>
          <p:nvPr/>
        </p:nvSpPr>
        <p:spPr>
          <a:xfrm>
            <a:off x="6383153" y="2822848"/>
            <a:ext cx="432048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6" name="Rectangle 55"/>
          <p:cNvSpPr/>
          <p:nvPr/>
        </p:nvSpPr>
        <p:spPr>
          <a:xfrm>
            <a:off x="1227314" y="3844416"/>
            <a:ext cx="21602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7" name="Rectangle 56"/>
          <p:cNvSpPr/>
          <p:nvPr/>
        </p:nvSpPr>
        <p:spPr>
          <a:xfrm>
            <a:off x="5906549" y="3112503"/>
            <a:ext cx="21602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8" name="Rectangle 57"/>
          <p:cNvSpPr/>
          <p:nvPr/>
        </p:nvSpPr>
        <p:spPr>
          <a:xfrm>
            <a:off x="5877542" y="5185859"/>
            <a:ext cx="432048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9" name="Rectangle 58"/>
          <p:cNvSpPr/>
          <p:nvPr/>
        </p:nvSpPr>
        <p:spPr>
          <a:xfrm>
            <a:off x="6849007" y="5183492"/>
            <a:ext cx="432048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Shimmer accelerometers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1977083"/>
          </a:xfrm>
        </p:spPr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sl-SI" smtClean="0"/>
              <a:t>Also available:</a:t>
            </a:r>
          </a:p>
          <a:p>
            <a:r>
              <a:rPr lang="sl-SI" smtClean="0"/>
              <a:t>Gyroscope</a:t>
            </a:r>
          </a:p>
          <a:p>
            <a:r>
              <a:rPr lang="sl-SI" smtClean="0"/>
              <a:t>Magnetometer</a:t>
            </a:r>
          </a:p>
          <a:p>
            <a:r>
              <a:rPr lang="sl-SI" smtClean="0"/>
              <a:t>ECG</a:t>
            </a:r>
          </a:p>
          <a:p>
            <a:r>
              <a:rPr lang="sl-SI" smtClean="0"/>
              <a:t>EMG</a:t>
            </a:r>
          </a:p>
          <a:p>
            <a:endParaRPr lang="sl-SI" smtClean="0"/>
          </a:p>
          <a:p>
            <a:r>
              <a:rPr lang="sl-SI" smtClean="0"/>
              <a:t>Galvanic skin response</a:t>
            </a:r>
          </a:p>
          <a:p>
            <a:r>
              <a:rPr lang="sl-SI" smtClean="0"/>
              <a:t>Ambient (temperature, humidity, motion)</a:t>
            </a:r>
          </a:p>
          <a:p>
            <a:r>
              <a:rPr lang="sl-SI" smtClean="0"/>
              <a:t>GPS</a:t>
            </a:r>
          </a:p>
          <a:p>
            <a:pPr lvl="1"/>
            <a:endParaRPr lang="sl-SI"/>
          </a:p>
        </p:txBody>
      </p:sp>
      <p:pic>
        <p:nvPicPr>
          <p:cNvPr id="5" name="Picture 4" descr="Senzor - Shimm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3699261" cy="190929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923928" y="1412776"/>
            <a:ext cx="4915272" cy="26971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Bluetooth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l-SI" sz="3200" smtClean="0"/>
              <a:t>802.15.4 (ZigBee)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Programmable microcontroller (TinyOS)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l-SI" sz="3200" smtClean="0"/>
              <a:t>200 EUR</a:t>
            </a:r>
            <a:endParaRPr kumimoji="0" lang="sl-SI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TinyOS programming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OS for low-power wireless devices</a:t>
            </a:r>
          </a:p>
          <a:p>
            <a:r>
              <a:rPr lang="sl-SI" smtClean="0"/>
              <a:t>nesC – a C dialect, event-driven</a:t>
            </a:r>
          </a:p>
          <a:p>
            <a:r>
              <a:rPr lang="sl-SI" smtClean="0"/>
              <a:t>A bit tricky to get used to, not perfectly documented</a:t>
            </a:r>
          </a:p>
          <a:p>
            <a:r>
              <a:rPr lang="sl-SI" smtClean="0"/>
              <a:t>Quite capable, can do any (not overly computationally demanding) data manipulation and transmission</a:t>
            </a:r>
          </a:p>
          <a:p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1871</Words>
  <Application>Microsoft Office PowerPoint</Application>
  <PresentationFormat>On-screen Show (4:3)</PresentationFormat>
  <Paragraphs>399</Paragraphs>
  <Slides>46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Office Theme</vt:lpstr>
      <vt:lpstr>Equation</vt:lpstr>
      <vt:lpstr>Activity recognition with  wearable accelerometers</vt:lpstr>
      <vt:lpstr>Outline</vt:lpstr>
      <vt:lpstr>Outline</vt:lpstr>
      <vt:lpstr>Whan an accelerometer does</vt:lpstr>
      <vt:lpstr>How does it work</vt:lpstr>
      <vt:lpstr>Three axes</vt:lpstr>
      <vt:lpstr>Best placement for activity recognition</vt:lpstr>
      <vt:lpstr>Shimmer accelerometers</vt:lpstr>
      <vt:lpstr>TinyOS programming</vt:lpstr>
      <vt:lpstr>Slide 10</vt:lpstr>
      <vt:lpstr>Bluetooth Low Energy</vt:lpstr>
      <vt:lpstr>Outline</vt:lpstr>
      <vt:lpstr>Sensor signal → features</vt:lpstr>
      <vt:lpstr>Features</vt:lpstr>
      <vt:lpstr>Features</vt:lpstr>
      <vt:lpstr>Features</vt:lpstr>
      <vt:lpstr>Features</vt:lpstr>
      <vt:lpstr>Features</vt:lpstr>
      <vt:lpstr>Machine learning</vt:lpstr>
      <vt:lpstr>Machine learning</vt:lpstr>
      <vt:lpstr>Machine learning</vt:lpstr>
      <vt:lpstr>Outline</vt:lpstr>
      <vt:lpstr>Decision tree</vt:lpstr>
      <vt:lpstr>ID3/C4.5 algorithm</vt:lpstr>
      <vt:lpstr>ID3/C4.5 algorithm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Feature that best classifies ...</vt:lpstr>
      <vt:lpstr>Entropy</vt:lpstr>
      <vt:lpstr>Entropy &amp; information gain</vt:lpstr>
      <vt:lpstr>Random forest</vt:lpstr>
      <vt:lpstr>Random forest</vt:lpstr>
      <vt:lpstr>Outline</vt:lpstr>
      <vt:lpstr>Free machine learning tools</vt:lpstr>
      <vt:lpstr>Weka</vt:lpstr>
      <vt:lpstr>Slide 44</vt:lpstr>
      <vt:lpstr>Orange</vt:lpstr>
      <vt:lpstr>Slide 46</vt:lpstr>
    </vt:vector>
  </TitlesOfParts>
  <Company>IJS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recognition with  wearable accelerometers</dc:title>
  <dc:creator>Mitja Luštrek</dc:creator>
  <cp:lastModifiedBy>Mitja Luštrek</cp:lastModifiedBy>
  <cp:revision>15</cp:revision>
  <dcterms:created xsi:type="dcterms:W3CDTF">2012-11-07T17:19:35Z</dcterms:created>
  <dcterms:modified xsi:type="dcterms:W3CDTF">2012-11-12T15:01:39Z</dcterms:modified>
</cp:coreProperties>
</file>